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102"/>
  </p:notesMasterIdLst>
  <p:sldIdLst>
    <p:sldId id="691" r:id="rId2"/>
    <p:sldId id="692" r:id="rId3"/>
    <p:sldId id="266" r:id="rId4"/>
    <p:sldId id="694" r:id="rId5"/>
    <p:sldId id="258" r:id="rId6"/>
    <p:sldId id="259" r:id="rId7"/>
    <p:sldId id="260" r:id="rId8"/>
    <p:sldId id="261" r:id="rId9"/>
    <p:sldId id="262" r:id="rId10"/>
    <p:sldId id="263" r:id="rId11"/>
    <p:sldId id="626" r:id="rId12"/>
    <p:sldId id="627" r:id="rId13"/>
    <p:sldId id="271" r:id="rId14"/>
    <p:sldId id="272" r:id="rId15"/>
    <p:sldId id="273" r:id="rId16"/>
    <p:sldId id="274" r:id="rId17"/>
    <p:sldId id="275" r:id="rId18"/>
    <p:sldId id="537" r:id="rId19"/>
    <p:sldId id="533" r:id="rId20"/>
    <p:sldId id="448" r:id="rId21"/>
    <p:sldId id="302" r:id="rId22"/>
    <p:sldId id="629" r:id="rId23"/>
    <p:sldId id="684" r:id="rId24"/>
    <p:sldId id="685" r:id="rId25"/>
    <p:sldId id="631" r:id="rId26"/>
    <p:sldId id="303" r:id="rId27"/>
    <p:sldId id="338" r:id="rId28"/>
    <p:sldId id="702" r:id="rId29"/>
    <p:sldId id="311" r:id="rId30"/>
    <p:sldId id="312" r:id="rId31"/>
    <p:sldId id="319" r:id="rId32"/>
    <p:sldId id="325" r:id="rId33"/>
    <p:sldId id="566" r:id="rId34"/>
    <p:sldId id="313" r:id="rId35"/>
    <p:sldId id="314" r:id="rId36"/>
    <p:sldId id="316" r:id="rId37"/>
    <p:sldId id="455" r:id="rId38"/>
    <p:sldId id="540" r:id="rId39"/>
    <p:sldId id="686" r:id="rId40"/>
    <p:sldId id="545" r:id="rId41"/>
    <p:sldId id="546" r:id="rId42"/>
    <p:sldId id="696" r:id="rId43"/>
    <p:sldId id="458" r:id="rId44"/>
    <p:sldId id="630" r:id="rId45"/>
    <p:sldId id="459" r:id="rId46"/>
    <p:sldId id="632" r:id="rId47"/>
    <p:sldId id="460" r:id="rId48"/>
    <p:sldId id="568" r:id="rId49"/>
    <p:sldId id="549" r:id="rId50"/>
    <p:sldId id="550" r:id="rId51"/>
    <p:sldId id="703" r:id="rId52"/>
    <p:sldId id="704" r:id="rId53"/>
    <p:sldId id="473" r:id="rId54"/>
    <p:sldId id="552" r:id="rId55"/>
    <p:sldId id="463" r:id="rId56"/>
    <p:sldId id="465" r:id="rId57"/>
    <p:sldId id="466" r:id="rId58"/>
    <p:sldId id="697" r:id="rId59"/>
    <p:sldId id="698" r:id="rId60"/>
    <p:sldId id="700" r:id="rId61"/>
    <p:sldId id="475" r:id="rId62"/>
    <p:sldId id="699" r:id="rId63"/>
    <p:sldId id="468" r:id="rId64"/>
    <p:sldId id="635" r:id="rId65"/>
    <p:sldId id="636" r:id="rId66"/>
    <p:sldId id="633" r:id="rId67"/>
    <p:sldId id="481" r:id="rId68"/>
    <p:sldId id="482" r:id="rId69"/>
    <p:sldId id="701" r:id="rId70"/>
    <p:sldId id="492" r:id="rId71"/>
    <p:sldId id="625" r:id="rId72"/>
    <p:sldId id="364" r:id="rId73"/>
    <p:sldId id="606" r:id="rId74"/>
    <p:sldId id="607" r:id="rId75"/>
    <p:sldId id="608" r:id="rId76"/>
    <p:sldId id="609" r:id="rId77"/>
    <p:sldId id="610" r:id="rId78"/>
    <p:sldId id="611" r:id="rId79"/>
    <p:sldId id="557" r:id="rId80"/>
    <p:sldId id="559" r:id="rId81"/>
    <p:sldId id="676" r:id="rId82"/>
    <p:sldId id="405" r:id="rId83"/>
    <p:sldId id="411" r:id="rId84"/>
    <p:sldId id="412" r:id="rId85"/>
    <p:sldId id="413" r:id="rId86"/>
    <p:sldId id="415" r:id="rId87"/>
    <p:sldId id="416" r:id="rId88"/>
    <p:sldId id="419" r:id="rId89"/>
    <p:sldId id="420" r:id="rId90"/>
    <p:sldId id="421" r:id="rId91"/>
    <p:sldId id="422" r:id="rId92"/>
    <p:sldId id="423" r:id="rId93"/>
    <p:sldId id="677" r:id="rId94"/>
    <p:sldId id="424" r:id="rId95"/>
    <p:sldId id="425" r:id="rId96"/>
    <p:sldId id="426" r:id="rId97"/>
    <p:sldId id="687" r:id="rId98"/>
    <p:sldId id="670" r:id="rId99"/>
    <p:sldId id="688" r:id="rId100"/>
    <p:sldId id="690" r:id="rId10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5" autoAdjust="0"/>
    <p:restoredTop sz="79426" autoAdjust="0"/>
  </p:normalViewPr>
  <p:slideViewPr>
    <p:cSldViewPr>
      <p:cViewPr varScale="1">
        <p:scale>
          <a:sx n="45" d="100"/>
          <a:sy n="45" d="100"/>
        </p:scale>
        <p:origin x="-119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 altLang="zh-TW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endParaRPr lang="en-US" altLang="zh-TW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b="0"/>
            </a:lvl1pPr>
          </a:lstStyle>
          <a:p>
            <a:endParaRPr lang="en-US" altLang="zh-TW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/>
            </a:lvl1pPr>
          </a:lstStyle>
          <a:p>
            <a:fld id="{3A08D148-A168-449E-AAED-72CBD9E5105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99971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23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58888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57655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2595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8534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14018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dirty="0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dirty="0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dirty="0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32274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94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02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04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06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12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20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ZW" smtClean="0"/>
          </a:p>
        </p:txBody>
      </p:sp>
      <p:sp>
        <p:nvSpPr>
          <p:cNvPr id="221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ZW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W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096000" y="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0">
                <a:ea typeface="新細明體" pitchFamily="18" charset="-120"/>
              </a:rPr>
              <a:t>www.bioalgorithms.info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3400" y="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0">
                <a:ea typeface="新細明體" pitchFamily="18" charset="-120"/>
              </a:rPr>
              <a:t>An Introduction to Bioinformatics Algorithms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D5A0E-EDA2-407C-B1AB-564BDE5C67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C2A10-16CE-4ED5-B6F5-0BEF8F6BF3F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ECB07-032E-45A8-A7D7-3089E414672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3F69B-3F3D-462E-AF84-298FE5346A6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ZW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562C5-A0B3-4786-85D7-439CC0DD0BF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00DFC-86AC-4D68-B22B-07F942F3B2D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21B2C-4512-4FB3-989E-56F88D1F997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9D5A5-6BB9-4FE9-B6E4-A5E40EEB023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B6FE-60F1-4DA3-9416-EAEFA0D5716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4AE2-C062-4881-B563-889BD42C10B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9FB1A-F911-49D1-9A0D-3B03A2CE85B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74CFA-BA55-423F-9165-2D9DF3D8A34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0C81F-A02B-4CCD-A68F-7BF8595E0B6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68A1E-714D-4A1A-A6E0-320BF297272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B520C-F925-4906-8694-55E032FB065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B258-4C0A-48DC-AAEA-FF50EC9882E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W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3DE3-A7EF-4F34-B754-D49D2F7FF3D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Molecular Biology Primer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df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Garamond" pitchFamily="18" charset="0"/>
              </a:defRPr>
            </a:lvl1pPr>
          </a:lstStyle>
          <a:p>
            <a:pPr>
              <a:defRPr/>
            </a:pPr>
            <a:fld id="{9AF1503D-1356-4E8E-9241-9B646BEC1A0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15</a:t>
            </a:r>
          </a:p>
        </p:txBody>
      </p:sp>
      <p:sp>
        <p:nvSpPr>
          <p:cNvPr id="17415" name="Freeform 7"/>
          <p:cNvSpPr>
            <a:spLocks noChangeArrowheads="1"/>
          </p:cNvSpPr>
          <p:nvPr/>
        </p:nvSpPr>
        <p:spPr bwMode="auto">
          <a:xfrm>
            <a:off x="457200" y="5334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ZW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ZW"/>
          </a:p>
        </p:txBody>
      </p:sp>
      <p:sp>
        <p:nvSpPr>
          <p:cNvPr id="17417" name="Text Box 9"/>
          <p:cNvSpPr txBox="1">
            <a:spLocks noChangeArrowheads="1"/>
          </p:cNvSpPr>
          <p:nvPr userDrawn="1"/>
        </p:nvSpPr>
        <p:spPr bwMode="auto">
          <a:xfrm>
            <a:off x="533400" y="0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TW" b="0">
                <a:ea typeface="新細明體" pitchFamily="18" charset="-120"/>
              </a:rPr>
              <a:t>An Introduction to Molecular Biology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itchFamily="34" charset="-128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itchFamily="34" charset="-128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itchFamily="34" charset="-128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 Unicode MS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bel.s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rcn.com/jkimball.ma.ultranet/BiologyPages/N/Nucleotides.html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sers.rcn.com/jkimball.ma.ultranet/BiologyPages/P/Phosphate.gi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Ikq9AcBcohA&amp;feature=relat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state.edu/thcme/mwking/amino-acids.html" TargetMode="Externa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ger.ac.uk/Users/sgj/thesis/node2.html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9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db.org/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-projec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800" b="1" smtClean="0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What is Life made of?</a:t>
            </a:r>
          </a:p>
          <a:p>
            <a:pPr eaLnBrk="1" hangingPunct="1"/>
            <a:r>
              <a:rPr lang="en-US" altLang="zh-TW" sz="2800" b="1" smtClean="0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What Molecule Codes For Genes?</a:t>
            </a:r>
          </a:p>
          <a:p>
            <a:pPr eaLnBrk="1" hangingPunct="1"/>
            <a:r>
              <a:rPr lang="en-US" altLang="zh-TW" sz="2800" b="1" smtClean="0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What carries information between DNA to Proteins?</a:t>
            </a:r>
          </a:p>
          <a:p>
            <a:pPr eaLnBrk="1" hangingPunct="1"/>
            <a:r>
              <a:rPr lang="en-US" altLang="zh-TW" sz="2800" b="1" smtClean="0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How Are Proteins Made? (Translation)</a:t>
            </a:r>
          </a:p>
          <a:p>
            <a:pPr eaLnBrk="1" hangingPunct="1"/>
            <a:r>
              <a:rPr lang="en-US" altLang="zh-TW" sz="2800" b="1" smtClean="0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How Do Individuals of a Species Differ?</a:t>
            </a:r>
          </a:p>
          <a:p>
            <a:pPr eaLnBrk="1" hangingPunct="1"/>
            <a:r>
              <a:rPr lang="en-US" altLang="zh-TW" sz="2800" b="1" smtClean="0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Why Bioinformatics?</a:t>
            </a:r>
          </a:p>
          <a:p>
            <a:pPr eaLnBrk="1" hangingPunct="1"/>
            <a:endParaRPr lang="zh-TW" altLang="en-US" sz="2100" smtClean="0">
              <a:solidFill>
                <a:schemeClr val="accent2"/>
              </a:solidFill>
              <a:ea typeface="新細明體" pitchFamily="18" charset="-12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438400" y="6186488"/>
            <a:ext cx="657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>
                <a:ea typeface="新細明體" pitchFamily="18" charset="-120"/>
              </a:rPr>
              <a:t>Most materials revised from http://www.bioalgorithms.info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itchFamily="18" charset="-120"/>
              </a:rPr>
              <a:t>Overview of organizations of life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b="1" smtClean="0">
                <a:ea typeface="新細明體" pitchFamily="18" charset="-120"/>
              </a:rPr>
              <a:t>Nucleus</a:t>
            </a:r>
            <a:r>
              <a:rPr lang="en-US" altLang="zh-TW" smtClean="0">
                <a:ea typeface="新細明體" pitchFamily="18" charset="-120"/>
              </a:rPr>
              <a:t> = </a:t>
            </a:r>
            <a:r>
              <a:rPr lang="en-US" altLang="zh-TW" b="1" smtClean="0">
                <a:ea typeface="新細明體" pitchFamily="18" charset="-120"/>
              </a:rPr>
              <a:t>library</a:t>
            </a:r>
          </a:p>
          <a:p>
            <a:pPr eaLnBrk="1" hangingPunct="1"/>
            <a:r>
              <a:rPr lang="en-US" altLang="zh-TW" b="1" smtClean="0">
                <a:ea typeface="新細明體" pitchFamily="18" charset="-120"/>
              </a:rPr>
              <a:t>Chromosomes</a:t>
            </a:r>
            <a:r>
              <a:rPr lang="en-US" altLang="zh-TW" smtClean="0">
                <a:ea typeface="新細明體" pitchFamily="18" charset="-120"/>
              </a:rPr>
              <a:t> = </a:t>
            </a:r>
            <a:r>
              <a:rPr lang="en-US" altLang="zh-TW" b="1" smtClean="0">
                <a:ea typeface="新細明體" pitchFamily="18" charset="-120"/>
              </a:rPr>
              <a:t>bookshelves</a:t>
            </a:r>
          </a:p>
          <a:p>
            <a:pPr eaLnBrk="1" hangingPunct="1"/>
            <a:r>
              <a:rPr lang="en-US" altLang="zh-TW" b="1" smtClean="0">
                <a:ea typeface="新細明體" pitchFamily="18" charset="-120"/>
              </a:rPr>
              <a:t>Genes</a:t>
            </a:r>
            <a:r>
              <a:rPr lang="en-US" altLang="zh-TW" smtClean="0">
                <a:ea typeface="新細明體" pitchFamily="18" charset="-120"/>
              </a:rPr>
              <a:t> = </a:t>
            </a:r>
            <a:r>
              <a:rPr lang="en-US" altLang="zh-TW" b="1" smtClean="0">
                <a:ea typeface="新細明體" pitchFamily="18" charset="-120"/>
              </a:rPr>
              <a:t>books</a:t>
            </a:r>
            <a:endParaRPr lang="en-US" altLang="zh-TW" smtClean="0">
              <a:ea typeface="新細明體" pitchFamily="18" charset="-120"/>
            </a:endParaRP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Almost every cell in an organism contains the same libraries and the same sets of books.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Books represent all the information (DNA) that every cell in the body needs so it can grow and carry out its vaious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4"/>
          <p:cNvSpPr txBox="1">
            <a:spLocks noChangeArrowheads="1"/>
          </p:cNvSpPr>
          <p:nvPr/>
        </p:nvSpPr>
        <p:spPr bwMode="auto">
          <a:xfrm>
            <a:off x="746125" y="1676400"/>
            <a:ext cx="7635875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>
              <a:buFontTx/>
              <a:buChar char="•"/>
            </a:pP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Review slides of basic molecular biology if you are not familiar with it.</a:t>
            </a:r>
          </a:p>
          <a:p>
            <a:pPr marL="274638" indent="-274638">
              <a:buFontTx/>
              <a:buChar char="•"/>
            </a:pPr>
            <a:endParaRPr lang="en-US" altLang="zh-TW" sz="2800" dirty="0">
              <a:latin typeface="Times New Roman" pitchFamily="18" charset="0"/>
              <a:ea typeface="新細明體" pitchFamily="18" charset="-120"/>
            </a:endParaRPr>
          </a:p>
          <a:p>
            <a:pPr marL="274638" indent="-274638">
              <a:buFontTx/>
              <a:buChar char="•"/>
            </a:pP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Download and install R software. Follow the tutorial and practice basic operation in R. (On 1/</a:t>
            </a:r>
            <a:r>
              <a:rPr lang="en-US" altLang="zh-TW" sz="2800" dirty="0" smtClean="0">
                <a:latin typeface="Times New Roman" pitchFamily="18" charset="0"/>
                <a:ea typeface="新細明體" pitchFamily="18" charset="-120"/>
              </a:rPr>
              <a:t>18, </a:t>
            </a:r>
            <a:r>
              <a:rPr lang="en-US" altLang="zh-TW" sz="2800" dirty="0">
                <a:latin typeface="Times New Roman" pitchFamily="18" charset="0"/>
                <a:ea typeface="新細明體" pitchFamily="18" charset="-120"/>
              </a:rPr>
              <a:t>we’ll have the first computer lab session and homework using 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48638" cy="647700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Albertus Medium" pitchFamily="34" charset="0"/>
              </a:rPr>
              <a:t>Some Terminology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900" b="1" u="sng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 smtClean="0">
                <a:solidFill>
                  <a:schemeClr val="hlink"/>
                </a:solidFill>
                <a:latin typeface="Arial Narrow" pitchFamily="34" charset="0"/>
              </a:rPr>
              <a:t>Gene</a:t>
            </a:r>
            <a:r>
              <a:rPr lang="en-US" altLang="en-US" sz="2400" dirty="0" smtClean="0">
                <a:latin typeface="Arial Narrow" pitchFamily="34" charset="0"/>
              </a:rPr>
              <a:t>: </a:t>
            </a:r>
            <a:r>
              <a:rPr lang="en-US" altLang="en-US" sz="2400" b="1" dirty="0" smtClean="0">
                <a:latin typeface="Arial Narrow" pitchFamily="34" charset="0"/>
              </a:rPr>
              <a:t>a discrete units of hereditary information located on the chromosomes and consisting of DNA.</a:t>
            </a:r>
          </a:p>
          <a:p>
            <a:pPr marL="742950" lvl="1" indent="-285750" eaLnBrk="1" hangingPunct="1"/>
            <a:r>
              <a:rPr lang="en-US" altLang="en-US" sz="2000" dirty="0">
                <a:latin typeface="Verdana" pitchFamily="34" charset="0"/>
              </a:rPr>
              <a:t>basic physical and functional units of heredity. </a:t>
            </a:r>
          </a:p>
          <a:p>
            <a:pPr marL="742950" lvl="1" indent="-285750" eaLnBrk="1" hangingPunct="1"/>
            <a:r>
              <a:rPr lang="en-US" altLang="en-US" sz="2000" dirty="0">
                <a:latin typeface="Verdana" pitchFamily="34" charset="0"/>
              </a:rPr>
              <a:t>specific sequences of DNA bases that encode instructions on how to make </a:t>
            </a:r>
            <a:r>
              <a:rPr lang="en-US" altLang="en-US" sz="2000" b="1" dirty="0">
                <a:solidFill>
                  <a:schemeClr val="accent2"/>
                </a:solidFill>
                <a:latin typeface="Verdana" pitchFamily="34" charset="0"/>
              </a:rPr>
              <a:t>proteins</a:t>
            </a:r>
            <a:r>
              <a:rPr lang="en-US" altLang="en-US" sz="2000" dirty="0">
                <a:solidFill>
                  <a:schemeClr val="accent2"/>
                </a:solidFill>
                <a:latin typeface="Verdana" pitchFamily="34" charset="0"/>
              </a:rPr>
              <a:t>.</a:t>
            </a:r>
            <a:r>
              <a:rPr lang="en-US" altLang="en-US" sz="2000" dirty="0">
                <a:latin typeface="Verdana" pitchFamily="34" charset="0"/>
              </a:rPr>
              <a:t> </a:t>
            </a:r>
            <a:endParaRPr lang="en-US" altLang="en-US" sz="24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 smtClean="0">
                <a:solidFill>
                  <a:schemeClr val="hlink"/>
                </a:solidFill>
                <a:latin typeface="Arial Narrow" pitchFamily="34" charset="0"/>
              </a:rPr>
              <a:t>Genotype</a:t>
            </a:r>
            <a:r>
              <a:rPr lang="en-US" altLang="en-US" sz="2400" dirty="0" smtClean="0">
                <a:latin typeface="Arial Narrow" pitchFamily="34" charset="0"/>
              </a:rPr>
              <a:t>: </a:t>
            </a:r>
            <a:r>
              <a:rPr lang="en-US" altLang="en-US" sz="2400" b="1" dirty="0" smtClean="0">
                <a:latin typeface="Arial Narrow" pitchFamily="34" charset="0"/>
              </a:rPr>
              <a:t>The genetic makeup of an organism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 smtClean="0">
                <a:solidFill>
                  <a:schemeClr val="hlink"/>
                </a:solidFill>
                <a:latin typeface="Arial Narrow" pitchFamily="34" charset="0"/>
              </a:rPr>
              <a:t>Phenotype</a:t>
            </a:r>
            <a:r>
              <a:rPr lang="en-US" altLang="en-US" sz="2400" dirty="0" smtClean="0">
                <a:latin typeface="Arial Narrow" pitchFamily="34" charset="0"/>
              </a:rPr>
              <a:t>: </a:t>
            </a:r>
            <a:r>
              <a:rPr lang="en-US" altLang="en-US" sz="2400" b="1" dirty="0" smtClean="0">
                <a:latin typeface="Arial Narrow" pitchFamily="34" charset="0"/>
              </a:rPr>
              <a:t>the physical expressed traits of an organism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 dirty="0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b="1" u="sng" dirty="0" smtClean="0">
                <a:solidFill>
                  <a:schemeClr val="hlink"/>
                </a:solidFill>
                <a:latin typeface="Arial Narrow" pitchFamily="34" charset="0"/>
              </a:rPr>
              <a:t>Nucleic acid</a:t>
            </a:r>
            <a:r>
              <a:rPr lang="en-US" altLang="en-US" sz="2400" dirty="0" smtClean="0">
                <a:latin typeface="Arial Narrow" pitchFamily="34" charset="0"/>
              </a:rPr>
              <a:t>: </a:t>
            </a:r>
            <a:r>
              <a:rPr lang="en-US" altLang="en-US" sz="2400" b="1" dirty="0" smtClean="0">
                <a:latin typeface="Arial Narrow" pitchFamily="34" charset="0"/>
              </a:rPr>
              <a:t>Biological molecules(RNA and DNA) that allow organisms to reproduce;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12775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Albertus Medium" pitchFamily="34" charset="0"/>
              </a:rPr>
              <a:t>More Terminology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831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Verdana" pitchFamily="34" charset="0"/>
              </a:rPr>
              <a:t>The </a:t>
            </a:r>
            <a:r>
              <a:rPr lang="en-US" altLang="en-US" sz="2400" b="1" dirty="0" smtClean="0">
                <a:solidFill>
                  <a:schemeClr val="accent2"/>
                </a:solidFill>
                <a:latin typeface="Verdana" pitchFamily="34" charset="0"/>
              </a:rPr>
              <a:t>genome</a:t>
            </a:r>
            <a:r>
              <a:rPr lang="en-US" altLang="en-US" sz="2400" dirty="0" smtClean="0">
                <a:latin typeface="Verdana" pitchFamily="34" charset="0"/>
              </a:rPr>
              <a:t> is an organism’s complete set of DNA.</a:t>
            </a:r>
          </a:p>
          <a:p>
            <a:pPr marL="742950" lvl="1" indent="-285750" eaLnBrk="1" hangingPunct="1"/>
            <a:r>
              <a:rPr lang="en-US" altLang="en-US" sz="2400" dirty="0" smtClean="0">
                <a:latin typeface="Verdana" pitchFamily="34" charset="0"/>
              </a:rPr>
              <a:t>a bacteria contains about 600,000 DNA base pairs</a:t>
            </a:r>
          </a:p>
          <a:p>
            <a:pPr marL="742950" lvl="1" indent="-285750" eaLnBrk="1" hangingPunct="1"/>
            <a:r>
              <a:rPr lang="en-US" altLang="en-US" sz="2400" dirty="0" smtClean="0">
                <a:latin typeface="Verdana" pitchFamily="34" charset="0"/>
              </a:rPr>
              <a:t>human and mouse genomes have some 3 billion.</a:t>
            </a:r>
            <a:endParaRPr lang="en-US" altLang="en-US" sz="2400" dirty="0"/>
          </a:p>
          <a:p>
            <a:pPr marL="742950" lvl="1" indent="-285750" eaLnBrk="1" hangingPunct="1"/>
            <a:r>
              <a:rPr lang="en-US" altLang="en-US" sz="2400" dirty="0" smtClean="0">
                <a:latin typeface="Verdana" pitchFamily="34" charset="0"/>
              </a:rPr>
              <a:t>human genome has 24 distinct chromosomes.</a:t>
            </a:r>
          </a:p>
          <a:p>
            <a:pPr marL="742950" lvl="1" indent="-285750" eaLnBrk="1" hangingPunct="1"/>
            <a:r>
              <a:rPr lang="en-US" altLang="en-US" sz="2400" dirty="0" smtClean="0">
                <a:latin typeface="Verdana" pitchFamily="34" charset="0"/>
              </a:rPr>
              <a:t>Each chromosome contains many </a:t>
            </a:r>
            <a:r>
              <a:rPr lang="en-US" altLang="en-US" sz="2400" b="1" dirty="0" smtClean="0">
                <a:solidFill>
                  <a:schemeClr val="accent2"/>
                </a:solidFill>
                <a:latin typeface="Verdana" pitchFamily="34" charset="0"/>
              </a:rPr>
              <a:t>genes</a:t>
            </a:r>
            <a:r>
              <a:rPr lang="en-US" altLang="en-US" sz="2400" dirty="0" smtClean="0">
                <a:solidFill>
                  <a:schemeClr val="accent2"/>
                </a:solidFill>
                <a:latin typeface="Verdana" pitchFamily="34" charset="0"/>
              </a:rPr>
              <a:t>.</a:t>
            </a:r>
            <a:r>
              <a:rPr lang="en-US" altLang="en-US" sz="2400" dirty="0" smtClean="0">
                <a:latin typeface="Verdana" pitchFamily="34" charset="0"/>
              </a:rPr>
              <a:t> </a:t>
            </a:r>
          </a:p>
          <a:p>
            <a:pPr eaLnBrk="1" hangingPunct="1"/>
            <a:r>
              <a:rPr lang="en-US" altLang="en-US" sz="2400" b="1" dirty="0" smtClean="0">
                <a:solidFill>
                  <a:schemeClr val="accent2"/>
                </a:solidFill>
                <a:latin typeface="Verdana" pitchFamily="34" charset="0"/>
              </a:rPr>
              <a:t>Proteins</a:t>
            </a:r>
            <a:r>
              <a:rPr lang="en-US" altLang="en-US" sz="2400" dirty="0" smtClean="0">
                <a:latin typeface="Verdana" pitchFamily="34" charset="0"/>
              </a:rPr>
              <a:t> </a:t>
            </a:r>
          </a:p>
          <a:p>
            <a:pPr marL="742950" lvl="1" indent="-285750" eaLnBrk="1" hangingPunct="1"/>
            <a:r>
              <a:rPr lang="en-US" altLang="en-US" sz="2400" dirty="0" smtClean="0">
                <a:latin typeface="Verdana" pitchFamily="34" charset="0"/>
              </a:rPr>
              <a:t>Make up the cellular structure</a:t>
            </a:r>
          </a:p>
          <a:p>
            <a:pPr marL="742950" lvl="1" indent="-285750" eaLnBrk="1" hangingPunct="1"/>
            <a:r>
              <a:rPr lang="en-US" altLang="en-US" sz="2400" dirty="0" smtClean="0">
                <a:latin typeface="Verdana" pitchFamily="34" charset="0"/>
              </a:rPr>
              <a:t>large, complex molecules made up of smaller subunits called </a:t>
            </a:r>
            <a:r>
              <a:rPr lang="en-US" altLang="en-US" sz="2400" b="1" dirty="0" smtClean="0">
                <a:solidFill>
                  <a:schemeClr val="accent2"/>
                </a:solidFill>
                <a:latin typeface="Verdana" pitchFamily="34" charset="0"/>
              </a:rPr>
              <a:t>amino acids. </a:t>
            </a:r>
            <a:endParaRPr lang="en-US" altLang="en-US" sz="24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altLang="en-US" sz="17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itchFamily="18" charset="-120"/>
              </a:rPr>
              <a:t>All Life depends on 3 critical molecules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z="2600" dirty="0" smtClean="0">
                <a:ea typeface="新細明體" pitchFamily="18" charset="-120"/>
              </a:rPr>
              <a:t>DNAs</a:t>
            </a:r>
          </a:p>
          <a:p>
            <a:pPr lvl="1" eaLnBrk="1" hangingPunct="1"/>
            <a:r>
              <a:rPr lang="en-US" altLang="zh-TW" sz="2200" dirty="0" smtClean="0">
                <a:ea typeface="新細明體" pitchFamily="18" charset="-120"/>
              </a:rPr>
              <a:t>Hold information on how cell works</a:t>
            </a:r>
          </a:p>
          <a:p>
            <a:pPr eaLnBrk="1" hangingPunct="1"/>
            <a:r>
              <a:rPr lang="en-US" altLang="zh-TW" sz="2600" dirty="0" smtClean="0">
                <a:ea typeface="新細明體" pitchFamily="18" charset="-120"/>
              </a:rPr>
              <a:t>RNAs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mRNA</a:t>
            </a:r>
          </a:p>
          <a:p>
            <a:pPr lvl="2" eaLnBrk="1" hangingPunct="1"/>
            <a:r>
              <a:rPr lang="en-US" altLang="zh-TW" sz="1800" dirty="0" smtClean="0">
                <a:ea typeface="新細明體" pitchFamily="18" charset="-120"/>
              </a:rPr>
              <a:t>Act to transfer short pieces of information to different parts of cell</a:t>
            </a:r>
          </a:p>
          <a:p>
            <a:pPr lvl="2" eaLnBrk="1" hangingPunct="1"/>
            <a:r>
              <a:rPr lang="en-US" altLang="zh-TW" sz="1800" dirty="0" smtClean="0">
                <a:ea typeface="新細明體" pitchFamily="18" charset="-120"/>
              </a:rPr>
              <a:t>Provide templates to synthesize into protein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Other types of RNA</a:t>
            </a:r>
          </a:p>
          <a:p>
            <a:pPr lvl="2" eaLnBrk="1" hangingPunct="1"/>
            <a:r>
              <a:rPr lang="en-US" altLang="zh-TW" dirty="0" err="1" smtClean="0">
                <a:ea typeface="新細明體" pitchFamily="18" charset="-120"/>
              </a:rPr>
              <a:t>rRNA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tRNA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snRNA</a:t>
            </a:r>
            <a:r>
              <a:rPr lang="en-US" altLang="zh-TW" dirty="0" smtClean="0">
                <a:ea typeface="新細明體" pitchFamily="18" charset="-120"/>
              </a:rPr>
              <a:t> </a:t>
            </a:r>
            <a:r>
              <a:rPr lang="en-US" altLang="zh-TW" dirty="0" err="1" smtClean="0">
                <a:ea typeface="新細明體" pitchFamily="18" charset="-120"/>
              </a:rPr>
              <a:t>miRNA</a:t>
            </a:r>
            <a:endParaRPr lang="en-US" altLang="zh-TW" dirty="0" smtClean="0">
              <a:ea typeface="新細明體" pitchFamily="18" charset="-120"/>
            </a:endParaRPr>
          </a:p>
          <a:p>
            <a:pPr eaLnBrk="1" hangingPunct="1"/>
            <a:r>
              <a:rPr lang="en-US" altLang="zh-TW" sz="2600" dirty="0" smtClean="0">
                <a:ea typeface="新細明體" pitchFamily="18" charset="-120"/>
              </a:rPr>
              <a:t>Proteins</a:t>
            </a:r>
          </a:p>
          <a:p>
            <a:pPr lvl="1" eaLnBrk="1" hangingPunct="1"/>
            <a:r>
              <a:rPr lang="en-US" altLang="zh-TW" sz="2200" dirty="0" smtClean="0">
                <a:ea typeface="新細明體" pitchFamily="18" charset="-120"/>
              </a:rPr>
              <a:t>Form enzymes that send signals to other cells and regulate gene activity</a:t>
            </a:r>
          </a:p>
          <a:p>
            <a:pPr lvl="1" eaLnBrk="1" hangingPunct="1"/>
            <a:r>
              <a:rPr lang="en-US" altLang="zh-TW" sz="2200" dirty="0" smtClean="0">
                <a:ea typeface="新細明體" pitchFamily="18" charset="-120"/>
              </a:rPr>
              <a:t>Form body’s major components (e.g. hair, skin,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DNA: The Code of Life</a:t>
            </a:r>
          </a:p>
        </p:txBody>
      </p:sp>
      <p:pic>
        <p:nvPicPr>
          <p:cNvPr id="17411" name="Picture 3" descr="figure-01-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143000"/>
            <a:ext cx="7239000" cy="3352800"/>
          </a:xfrm>
          <a:noFill/>
        </p:spPr>
      </p:pic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724400"/>
            <a:ext cx="8229600" cy="1101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The structure and the four genomic letters code for all living organisms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000" smtClean="0">
                <a:ea typeface="新細明體" pitchFamily="18" charset="-120"/>
              </a:rPr>
              <a:t>Adenine, Guanine, Thymine, and Cytosine which pair A-T and C-G on complimentary strands.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DNA, continued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1295400"/>
            <a:ext cx="4038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dirty="0" smtClean="0">
                <a:ea typeface="新細明體" pitchFamily="18" charset="-120"/>
              </a:rPr>
              <a:t>DNA has a double helix structure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 smtClean="0">
                <a:ea typeface="新細明體" pitchFamily="18" charset="-120"/>
              </a:rPr>
              <a:t>The smallest unit of DNA (and RNA) is nucleotide, which composed of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ea typeface="新細明體" pitchFamily="18" charset="-120"/>
              </a:rPr>
              <a:t>sugar molecule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ea typeface="新細明體" pitchFamily="18" charset="-120"/>
              </a:rPr>
              <a:t>phosphate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ea typeface="新細明體" pitchFamily="18" charset="-120"/>
              </a:rPr>
              <a:t>and a base (A,C,G,T)</a:t>
            </a:r>
            <a:endParaRPr lang="en-US" altLang="zh-TW" sz="2600" dirty="0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 smtClean="0">
                <a:ea typeface="新細明體" pitchFamily="18" charset="-120"/>
              </a:rPr>
              <a:t>DNA always reads from 5’ end to 3’ end for transcription replication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200" dirty="0" smtClean="0">
                <a:ea typeface="新細明體" pitchFamily="18" charset="-120"/>
              </a:rPr>
              <a:t>5’ ATTTAGGCC 3’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200" dirty="0" smtClean="0">
                <a:ea typeface="新細明體" pitchFamily="18" charset="-120"/>
              </a:rPr>
              <a:t>3’ TAAATCCGG 5’</a:t>
            </a:r>
          </a:p>
        </p:txBody>
      </p:sp>
      <p:pic>
        <p:nvPicPr>
          <p:cNvPr id="18436" name="Picture 4" descr="DNA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371600"/>
            <a:ext cx="3427413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ea typeface="新細明體" pitchFamily="18" charset="-120"/>
              </a:rPr>
              <a:t>DNA, RNA, and the Flow of Information </a:t>
            </a:r>
          </a:p>
        </p:txBody>
      </p:sp>
      <p:pic>
        <p:nvPicPr>
          <p:cNvPr id="19459" name="Picture 3" descr="f12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2286000"/>
            <a:ext cx="6705600" cy="3722688"/>
          </a:xfrm>
          <a:noFill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724400" y="3276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Translation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28800" y="32766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Transcription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371600" y="1905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pitchFamily="18" charset="-120"/>
              </a:rPr>
              <a:t>Replication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itchFamily="18" charset="-120"/>
              </a:rPr>
              <a:t>Overview of DNA to RNA to Protein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181600"/>
            <a:ext cx="8229600" cy="1066800"/>
          </a:xfrm>
        </p:spPr>
        <p:txBody>
          <a:bodyPr/>
          <a:lstStyle/>
          <a:p>
            <a:pPr marL="419100" indent="-419100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itchFamily="18" charset="-120"/>
              </a:rPr>
              <a:t>A gene is expressed in two steps</a:t>
            </a:r>
          </a:p>
          <a:p>
            <a:pPr marL="725488" lvl="1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altLang="zh-TW" sz="2000" smtClean="0">
                <a:ea typeface="新細明體" pitchFamily="18" charset="-120"/>
              </a:rPr>
              <a:t>Transcription: RNA synthesis</a:t>
            </a:r>
          </a:p>
          <a:p>
            <a:pPr marL="725488" lvl="1" indent="-381000" eaLnBrk="1" hangingPunct="1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altLang="zh-TW" sz="2000" smtClean="0">
                <a:ea typeface="新細明體" pitchFamily="18" charset="-120"/>
              </a:rPr>
              <a:t>Translation: Protein synthesis</a:t>
            </a:r>
          </a:p>
        </p:txBody>
      </p:sp>
      <p:pic>
        <p:nvPicPr>
          <p:cNvPr id="20484" name="Picture 4" descr="figure-04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066800"/>
            <a:ext cx="6172200" cy="41465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000" smtClean="0">
                <a:latin typeface="Albertus Medium" pitchFamily="34" charset="0"/>
                <a:ea typeface="新細明體" pitchFamily="18" charset="-120"/>
              </a:rPr>
              <a:t>Proteins: Workhorses of the Cell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900" smtClean="0">
                <a:latin typeface="Verdana" pitchFamily="34" charset="0"/>
              </a:rPr>
              <a:t>20 different </a:t>
            </a:r>
            <a:r>
              <a:rPr lang="en-US" altLang="en-US" sz="1900" b="1" smtClean="0">
                <a:solidFill>
                  <a:schemeClr val="accent2"/>
                </a:solidFill>
                <a:latin typeface="Verdana" pitchFamily="34" charset="0"/>
              </a:rPr>
              <a:t>amino acids</a:t>
            </a:r>
            <a:r>
              <a:rPr lang="en-US" altLang="en-US" sz="1900" smtClean="0">
                <a:solidFill>
                  <a:schemeClr val="accent2"/>
                </a:solidFill>
                <a:latin typeface="Verdana" pitchFamily="34" charset="0"/>
              </a:rPr>
              <a:t>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1700" smtClean="0">
                <a:latin typeface="Verdana" pitchFamily="34" charset="0"/>
              </a:rPr>
              <a:t>different chemical properties cause the protein chains to fold up into specific three-dimensional structures that define their particular functions in the cell.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 smtClean="0">
                <a:latin typeface="Verdana" pitchFamily="34" charset="0"/>
              </a:rPr>
              <a:t>Proteins do all </a:t>
            </a:r>
            <a:r>
              <a:rPr lang="en-US" altLang="en-US" sz="1900" u="sng" smtClean="0">
                <a:latin typeface="Verdana" pitchFamily="34" charset="0"/>
              </a:rPr>
              <a:t>essential work</a:t>
            </a:r>
            <a:r>
              <a:rPr lang="en-US" altLang="en-US" sz="1900" smtClean="0">
                <a:latin typeface="Verdana" pitchFamily="34" charset="0"/>
              </a:rPr>
              <a:t> for the cell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000" smtClean="0">
                <a:latin typeface="Verdana" pitchFamily="34" charset="0"/>
              </a:rPr>
              <a:t>build cellular structures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000" smtClean="0">
                <a:latin typeface="Verdana" pitchFamily="34" charset="0"/>
              </a:rPr>
              <a:t>digest nutrients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000" smtClean="0">
                <a:latin typeface="Verdana" pitchFamily="34" charset="0"/>
              </a:rPr>
              <a:t>execute metabolic functions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000" smtClean="0">
                <a:latin typeface="Verdana" pitchFamily="34" charset="0"/>
              </a:rPr>
              <a:t>Mediate information flow within a cell and among cellular communities.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900" smtClean="0">
                <a:latin typeface="Verdana" pitchFamily="34" charset="0"/>
              </a:rPr>
              <a:t>Proteins work together with other proteins or nucleic acids as  "molecular machines"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000" smtClean="0">
                <a:latin typeface="Verdana" pitchFamily="34" charset="0"/>
              </a:rPr>
              <a:t> structures that fit together and function in highly specific, lock-and-key ways. </a:t>
            </a:r>
            <a:endParaRPr lang="en-US" altLang="en-US" sz="17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3600" b="1" smtClean="0">
                <a:ea typeface="新細明體" pitchFamily="18" charset="-120"/>
              </a:rPr>
              <a:t>What Molecule Codes For Genes?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 eaLnBrk="1" hangingPunct="1"/>
            <a:r>
              <a:rPr lang="en-US" altLang="zh-TW" sz="3700" dirty="0" smtClean="0">
                <a:latin typeface="Broadway" pitchFamily="82" charset="0"/>
                <a:ea typeface="新細明體" pitchFamily="18" charset="-120"/>
              </a:rPr>
              <a:t>The Cell</a:t>
            </a:r>
            <a:endParaRPr lang="en-US" altLang="zh-TW" sz="3200" dirty="0" smtClean="0">
              <a:ea typeface="新細明體" pitchFamily="18" charset="-12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3"/>
          </p:nvPr>
        </p:nvSpPr>
        <p:spPr>
          <a:xfrm>
            <a:off x="609600" y="1219200"/>
            <a:ext cx="8229600" cy="4648200"/>
          </a:xfrm>
        </p:spPr>
        <p:txBody>
          <a:bodyPr/>
          <a:lstStyle/>
          <a:p>
            <a:r>
              <a:rPr lang="en-US" altLang="zh-TW" sz="3200" dirty="0">
                <a:ea typeface="新細明體" pitchFamily="18" charset="-120"/>
              </a:rPr>
              <a:t>A cell is a smallest structural unit of an organism that is capable of independent </a:t>
            </a:r>
            <a:r>
              <a:rPr lang="en-US" altLang="zh-TW" sz="3200" dirty="0" smtClean="0">
                <a:ea typeface="新細明體" pitchFamily="18" charset="-120"/>
              </a:rPr>
              <a:t>functioning.</a:t>
            </a:r>
            <a:endParaRPr lang="en-US" altLang="zh-TW" sz="3200" dirty="0">
              <a:ea typeface="新細明體" pitchFamily="18" charset="-120"/>
            </a:endParaRPr>
          </a:p>
          <a:p>
            <a:r>
              <a:rPr lang="en-US" dirty="0" smtClean="0"/>
              <a:t>The cell theory states:</a:t>
            </a:r>
          </a:p>
          <a:p>
            <a:pPr lvl="1"/>
            <a:r>
              <a:rPr lang="en-US" dirty="0" smtClean="0"/>
              <a:t>All living things or organisms are made of cells and their products.</a:t>
            </a:r>
          </a:p>
          <a:p>
            <a:pPr lvl="1"/>
            <a:r>
              <a:rPr lang="en-US" dirty="0" smtClean="0"/>
              <a:t>New cells are created by old cells dividing into two.</a:t>
            </a:r>
          </a:p>
          <a:p>
            <a:pPr lvl="1"/>
            <a:r>
              <a:rPr lang="en-US" dirty="0" smtClean="0"/>
              <a:t>Cells are the basic building units of life.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>
                <a:latin typeface="Albertus Medium" pitchFamily="34" charset="0"/>
              </a:rPr>
              <a:t>Outline: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Discovery of the Structure of DNA</a:t>
            </a:r>
          </a:p>
          <a:p>
            <a:pPr marL="742950" lvl="1" indent="-285750"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tx2"/>
                </a:solidFill>
                <a:latin typeface="Arial Narrow" pitchFamily="34" charset="0"/>
              </a:rPr>
              <a:t>Watson and Crick</a:t>
            </a:r>
          </a:p>
          <a:p>
            <a:pPr marL="742950" lvl="1" indent="-285750" eaLnBrk="1" hangingPunct="1">
              <a:buClr>
                <a:schemeClr val="tx1"/>
              </a:buClr>
            </a:pPr>
            <a:endParaRPr lang="en-US" altLang="en-US" smtClean="0">
              <a:latin typeface="Arial Narrow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DNA Basics</a:t>
            </a:r>
          </a:p>
          <a:p>
            <a:pPr marL="742950" lvl="1" indent="-285750" eaLnBrk="1" hangingPunct="1">
              <a:buClr>
                <a:schemeClr val="tx1"/>
              </a:buClr>
              <a:buFontTx/>
              <a:buNone/>
            </a:pPr>
            <a:endParaRPr lang="en-US" altLang="en-US" smtClean="0">
              <a:latin typeface="Arial Narrow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sz="2500" smtClean="0">
              <a:latin typeface="Arial Narrow" pitchFamily="34" charset="0"/>
            </a:endParaRPr>
          </a:p>
          <a:p>
            <a:pPr eaLnBrk="1" hangingPunct="1">
              <a:buFontTx/>
              <a:buNone/>
            </a:pPr>
            <a:endParaRPr lang="en-US" altLang="en-US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ea typeface="新細明體" pitchFamily="18" charset="-120"/>
              </a:rPr>
              <a:t>Discovery of DNA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6035675" cy="4530725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ea typeface="新細明體" pitchFamily="18" charset="-120"/>
              </a:rPr>
              <a:t>DNA Sequences</a:t>
            </a:r>
          </a:p>
          <a:p>
            <a:pPr marL="742950" lvl="1" indent="-285750" eaLnBrk="1" hangingPunct="1"/>
            <a:r>
              <a:rPr lang="en-US" altLang="zh-TW" sz="2400" dirty="0" smtClean="0">
                <a:ea typeface="新細明體" pitchFamily="18" charset="-120"/>
              </a:rPr>
              <a:t>Chargaff and </a:t>
            </a:r>
            <a:r>
              <a:rPr lang="en-US" altLang="zh-TW" sz="2400" dirty="0" err="1" smtClean="0">
                <a:ea typeface="新細明體" pitchFamily="18" charset="-120"/>
              </a:rPr>
              <a:t>Vischer</a:t>
            </a:r>
            <a:r>
              <a:rPr lang="en-US" altLang="zh-TW" sz="2400" dirty="0" smtClean="0">
                <a:ea typeface="新細明體" pitchFamily="18" charset="-120"/>
              </a:rPr>
              <a:t>, 1949</a:t>
            </a:r>
          </a:p>
          <a:p>
            <a:pPr marL="1143000" lvl="2" indent="-228600" eaLnBrk="1" hangingPunct="1"/>
            <a:r>
              <a:rPr lang="en-US" altLang="zh-TW" sz="2400" dirty="0" smtClean="0">
                <a:ea typeface="新細明體" pitchFamily="18" charset="-120"/>
              </a:rPr>
              <a:t>DNA consisting of A, T, G, C</a:t>
            </a:r>
          </a:p>
          <a:p>
            <a:pPr marL="1600200" lvl="3" indent="-228600" eaLnBrk="1" hangingPunct="1"/>
            <a:r>
              <a:rPr lang="en-US" altLang="zh-TW" sz="2400" dirty="0" smtClean="0">
                <a:ea typeface="新細明體" pitchFamily="18" charset="-120"/>
              </a:rPr>
              <a:t>Adenine, Guanine, Cytosine, Thymine</a:t>
            </a:r>
          </a:p>
          <a:p>
            <a:pPr marL="742950" lvl="1" indent="-285750" eaLnBrk="1" hangingPunct="1"/>
            <a:r>
              <a:rPr lang="en-US" altLang="zh-TW" sz="2400" dirty="0" smtClean="0">
                <a:ea typeface="新細明體" pitchFamily="18" charset="-120"/>
              </a:rPr>
              <a:t>Chargaff Rule</a:t>
            </a:r>
          </a:p>
          <a:p>
            <a:pPr marL="1143000" lvl="2" indent="-228600" eaLnBrk="1" hangingPunct="1"/>
            <a:r>
              <a:rPr lang="en-US" altLang="zh-TW" sz="2400" dirty="0" smtClean="0">
                <a:ea typeface="新細明體" pitchFamily="18" charset="-120"/>
              </a:rPr>
              <a:t> Noticing #A</a:t>
            </a:r>
            <a:r>
              <a:rPr lang="en-US" altLang="zh-TW" sz="2400" dirty="0" smtClean="0">
                <a:ea typeface="新細明體" pitchFamily="18" charset="-120"/>
                <a:cs typeface="Times New Roman" pitchFamily="18" charset="0"/>
                <a:sym typeface="Symbol" pitchFamily="18" charset="2"/>
              </a:rPr>
              <a:t></a:t>
            </a:r>
            <a:r>
              <a:rPr lang="en-US" altLang="zh-TW" sz="2400" dirty="0" smtClean="0">
                <a:ea typeface="新細明體" pitchFamily="18" charset="-120"/>
                <a:cs typeface="Times New Roman" pitchFamily="18" charset="0"/>
              </a:rPr>
              <a:t>#T and </a:t>
            </a:r>
            <a:r>
              <a:rPr lang="en-US" altLang="zh-TW" sz="2400" dirty="0" smtClean="0">
                <a:ea typeface="新細明體" pitchFamily="18" charset="-120"/>
              </a:rPr>
              <a:t>#G</a:t>
            </a:r>
            <a:r>
              <a:rPr lang="en-US" altLang="zh-TW" sz="2400" dirty="0" smtClean="0">
                <a:ea typeface="新細明體" pitchFamily="18" charset="-120"/>
                <a:sym typeface="Symbol" pitchFamily="18" charset="2"/>
              </a:rPr>
              <a:t></a:t>
            </a:r>
            <a:r>
              <a:rPr lang="en-US" altLang="zh-TW" sz="2400" dirty="0" smtClean="0">
                <a:ea typeface="新細明體" pitchFamily="18" charset="-120"/>
              </a:rPr>
              <a:t>#C </a:t>
            </a:r>
          </a:p>
          <a:p>
            <a:pPr marL="1600200" lvl="3" indent="-228600" eaLnBrk="1" hangingPunct="1"/>
            <a:r>
              <a:rPr lang="en-US" altLang="zh-TW" sz="2400" dirty="0" smtClean="0">
                <a:ea typeface="新細明體" pitchFamily="18" charset="-120"/>
              </a:rPr>
              <a:t>A 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“</a:t>
            </a:r>
            <a:r>
              <a:rPr lang="en-US" altLang="zh-TW" sz="2400" dirty="0" smtClean="0">
                <a:ea typeface="新細明體" pitchFamily="18" charset="-120"/>
              </a:rPr>
              <a:t>strange but possibly meaningless</a:t>
            </a:r>
            <a:r>
              <a:rPr lang="en-US" altLang="zh-TW" sz="2400" dirty="0" smtClean="0">
                <a:latin typeface="Times New Roman" pitchFamily="18" charset="0"/>
                <a:ea typeface="新細明體" pitchFamily="18" charset="-120"/>
              </a:rPr>
              <a:t>”</a:t>
            </a:r>
            <a:r>
              <a:rPr lang="en-US" altLang="zh-TW" sz="2400" dirty="0" smtClean="0">
                <a:ea typeface="新細明體" pitchFamily="18" charset="-120"/>
              </a:rPr>
              <a:t> phenomenon.</a:t>
            </a:r>
          </a:p>
          <a:p>
            <a:pPr eaLnBrk="1" hangingPunct="1"/>
            <a:r>
              <a:rPr lang="en-US" altLang="zh-TW" sz="2400" dirty="0" smtClean="0">
                <a:ea typeface="新細明體" pitchFamily="18" charset="-120"/>
              </a:rPr>
              <a:t>Wow!! A Double Helix</a:t>
            </a:r>
          </a:p>
          <a:p>
            <a:pPr marL="742950" lvl="1" indent="-285750" eaLnBrk="1" hangingPunct="1"/>
            <a:r>
              <a:rPr lang="en-US" altLang="zh-TW" sz="2400" dirty="0" smtClean="0">
                <a:ea typeface="新細明體" pitchFamily="18" charset="-120"/>
              </a:rPr>
              <a:t>Watson and Crick, </a:t>
            </a:r>
            <a:r>
              <a:rPr lang="en-US" altLang="zh-TW" sz="2400" i="1" dirty="0" smtClean="0">
                <a:ea typeface="新細明體" pitchFamily="18" charset="-120"/>
              </a:rPr>
              <a:t>Nature, </a:t>
            </a:r>
            <a:r>
              <a:rPr lang="en-US" altLang="zh-TW" sz="2400" dirty="0" smtClean="0">
                <a:ea typeface="新細明體" pitchFamily="18" charset="-120"/>
              </a:rPr>
              <a:t>April 25, 1953</a:t>
            </a:r>
          </a:p>
          <a:p>
            <a:pPr marL="742950" lvl="1" indent="-285750" eaLnBrk="1" hangingPunct="1"/>
            <a:endParaRPr lang="en-US" altLang="zh-TW" sz="2400" dirty="0" smtClean="0">
              <a:ea typeface="新細明體" pitchFamily="18" charset="-120"/>
            </a:endParaRPr>
          </a:p>
          <a:p>
            <a:pPr marL="742950" lvl="1" indent="-285750" eaLnBrk="1" hangingPunct="1"/>
            <a:endParaRPr lang="en-US" altLang="zh-TW" sz="2400" dirty="0" smtClean="0">
              <a:ea typeface="新細明體" pitchFamily="18" charset="-120"/>
            </a:endParaRPr>
          </a:p>
          <a:p>
            <a:pPr marL="742950" lvl="1" indent="-285750" eaLnBrk="1" hangingPunct="1"/>
            <a:endParaRPr lang="en-US" altLang="zh-TW" sz="1600" dirty="0" smtClean="0">
              <a:ea typeface="新細明體" pitchFamily="18" charset="-120"/>
            </a:endParaRPr>
          </a:p>
          <a:p>
            <a:pPr eaLnBrk="1" hangingPunct="1"/>
            <a:endParaRPr lang="en-US" altLang="zh-TW" sz="1600" dirty="0" smtClean="0">
              <a:ea typeface="新細明體" pitchFamily="18" charset="-120"/>
            </a:endParaRPr>
          </a:p>
          <a:p>
            <a:pPr marL="742950" lvl="1" indent="-285750" eaLnBrk="1" hangingPunct="1"/>
            <a:endParaRPr lang="zh-TW" altLang="en-US" sz="2200" dirty="0" smtClean="0">
              <a:ea typeface="新細明體" pitchFamily="18" charset="-120"/>
            </a:endParaRPr>
          </a:p>
        </p:txBody>
      </p:sp>
      <p:pic>
        <p:nvPicPr>
          <p:cNvPr id="25604" name="Picture 4" descr="dna-mod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29400" y="762000"/>
            <a:ext cx="2041525" cy="2651125"/>
          </a:xfrm>
          <a:noFill/>
        </p:spPr>
      </p:pic>
      <p:pic>
        <p:nvPicPr>
          <p:cNvPr id="25605" name="Picture 5" descr="watsoncrick-walk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24600" y="3581400"/>
            <a:ext cx="2586038" cy="1724025"/>
          </a:xfrm>
          <a:noFill/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705600" y="54102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solidFill>
                  <a:schemeClr val="accent1"/>
                </a:solidFill>
                <a:latin typeface="Times New Roman" pitchFamily="18" charset="0"/>
                <a:ea typeface="新細明體" pitchFamily="18" charset="-120"/>
              </a:rPr>
              <a:t>Crick                 Watson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12775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Watson &amp; Crick – </a:t>
            </a:r>
            <a:r>
              <a:rPr lang="en-US" altLang="zh-TW" sz="3600" i="1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“…the secret of life”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8768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itchFamily="18" charset="-120"/>
              </a:rPr>
              <a:t>Watson: a zoologist, Crick: a physicist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180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itchFamily="18" charset="-120"/>
              </a:rPr>
              <a:t>“</a:t>
            </a:r>
            <a:r>
              <a:rPr lang="en-US" altLang="zh-TW" sz="1800" i="1" smtClean="0">
                <a:ea typeface="新細明體" pitchFamily="18" charset="-120"/>
              </a:rPr>
              <a:t>In 1947 Crick knew no biology and practically no organic chemistry or crystallography..” – </a:t>
            </a:r>
            <a:r>
              <a:rPr lang="en-US" altLang="zh-TW" sz="1800" smtClean="0">
                <a:ea typeface="新細明體" pitchFamily="18" charset="-120"/>
                <a:hlinkClick r:id="rId3"/>
              </a:rPr>
              <a:t>www.nobel.se</a:t>
            </a:r>
            <a:endParaRPr lang="en-US" altLang="zh-TW" sz="180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180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itchFamily="18" charset="-120"/>
              </a:rPr>
              <a:t>Applying Chagraff’s rules and the X-ray image from Rosalind Franklin, they constructed a “tinkertoy” model showing the double helix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zh-TW" sz="180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1800" smtClean="0">
                <a:ea typeface="新細明體" pitchFamily="18" charset="-120"/>
              </a:rPr>
              <a:t>Their 1953 </a:t>
            </a:r>
            <a:r>
              <a:rPr lang="en-US" altLang="zh-TW" sz="1800" i="1" smtClean="0">
                <a:ea typeface="新細明體" pitchFamily="18" charset="-120"/>
              </a:rPr>
              <a:t>Nature</a:t>
            </a:r>
            <a:r>
              <a:rPr lang="en-US" altLang="zh-TW" sz="1800" smtClean="0">
                <a:ea typeface="新細明體" pitchFamily="18" charset="-120"/>
              </a:rPr>
              <a:t> paper:  </a:t>
            </a:r>
            <a:r>
              <a:rPr lang="en-US" altLang="zh-TW" sz="1800" i="1" smtClean="0">
                <a:ea typeface="新細明體" pitchFamily="18" charset="-120"/>
              </a:rPr>
              <a:t>“It has not escaped our notice that the specific pairing we have postulated immediately suggests a possible copying mechanism for the genetic material.”</a:t>
            </a:r>
          </a:p>
        </p:txBody>
      </p:sp>
      <p:grpSp>
        <p:nvGrpSpPr>
          <p:cNvPr id="26628" name="Group 16"/>
          <p:cNvGrpSpPr>
            <a:grpSpLocks/>
          </p:cNvGrpSpPr>
          <p:nvPr/>
        </p:nvGrpSpPr>
        <p:grpSpPr bwMode="auto">
          <a:xfrm>
            <a:off x="5562600" y="1143000"/>
            <a:ext cx="3063875" cy="4789488"/>
            <a:chOff x="3504" y="720"/>
            <a:chExt cx="1930" cy="3017"/>
          </a:xfrm>
        </p:grpSpPr>
        <p:pic>
          <p:nvPicPr>
            <p:cNvPr id="26629" name="Picture 10" descr="npo00000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58" y="720"/>
              <a:ext cx="1706" cy="1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26630" name="Object 13" descr="npo00000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61" y="2766"/>
              <a:ext cx="1437" cy="7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6631" name="Text Box 7"/>
            <p:cNvSpPr txBox="1">
              <a:spLocks noChangeArrowheads="1"/>
            </p:cNvSpPr>
            <p:nvPr/>
          </p:nvSpPr>
          <p:spPr bwMode="auto">
            <a:xfrm>
              <a:off x="3709" y="2367"/>
              <a:ext cx="149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0">
                  <a:ea typeface="新細明體" pitchFamily="18" charset="-120"/>
                </a:rPr>
                <a:t>Watson &amp; Crick with DNA model</a:t>
              </a:r>
            </a:p>
          </p:txBody>
        </p:sp>
        <p:sp>
          <p:nvSpPr>
            <p:cNvPr id="26632" name="Text Box 8"/>
            <p:cNvSpPr txBox="1">
              <a:spLocks noChangeArrowheads="1"/>
            </p:cNvSpPr>
            <p:nvPr/>
          </p:nvSpPr>
          <p:spPr bwMode="auto">
            <a:xfrm>
              <a:off x="3504" y="3564"/>
              <a:ext cx="193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0">
                  <a:ea typeface="新細明體" pitchFamily="18" charset="-120"/>
                </a:rPr>
                <a:t>Rosalind Franklin with X-ray image of DNA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2424113" y="2263775"/>
            <a:ext cx="4295775" cy="2286000"/>
            <a:chOff x="0" y="0"/>
            <a:chExt cx="2706" cy="1440"/>
          </a:xfrm>
        </p:grpSpPr>
        <p:sp>
          <p:nvSpPr>
            <p:cNvPr id="27660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70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ZW"/>
            </a:p>
          </p:txBody>
        </p:sp>
        <p:sp>
          <p:nvSpPr>
            <p:cNvPr id="2766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706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TW" altLang="en-US" sz="2400" b="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  </a:t>
              </a:r>
              <a:r>
                <a:rPr lang="zh-TW" altLang="en-US" sz="14400" b="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 </a:t>
              </a:r>
              <a:r>
                <a:rPr lang="zh-TW" altLang="en-US" sz="2400" b="0">
                  <a:latin typeface="Times New Roman" pitchFamily="18" charset="0"/>
                  <a:ea typeface="新細明體" pitchFamily="18" charset="-120"/>
                  <a:cs typeface="Times New Roman" pitchFamily="18" charset="0"/>
                </a:rPr>
                <a:t>          </a:t>
              </a:r>
            </a:p>
          </p:txBody>
        </p:sp>
      </p:grpSp>
      <p:pic>
        <p:nvPicPr>
          <p:cNvPr id="27651" name="Picture 5" descr="fig1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057400"/>
            <a:ext cx="1343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main_watson_cri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133600"/>
            <a:ext cx="44958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1066800" y="457200"/>
            <a:ext cx="7391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TW" sz="2400" b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TW" sz="2400" b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WATSON, J. D. &amp; CRICK, F. H. C. (1953) MOLECULAR STRUCTURE OF NUCLEIC ACIDS. </a:t>
            </a:r>
            <a:r>
              <a:rPr lang="en-US" altLang="zh-TW" sz="2400" b="0" i="1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Nature</a:t>
            </a:r>
            <a:r>
              <a:rPr lang="en-US" altLang="zh-TW" sz="2400" b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</a:t>
            </a:r>
            <a:r>
              <a:rPr lang="en-US" altLang="zh-TW" sz="240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171</a:t>
            </a:r>
            <a:endParaRPr lang="en-US" altLang="zh-TW" sz="2400" b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ZW"/>
          </a:p>
        </p:txBody>
      </p:sp>
      <p:sp>
        <p:nvSpPr>
          <p:cNvPr id="625673" name="Rectangle 9"/>
          <p:cNvSpPr>
            <a:spLocks noChangeArrowheads="1"/>
          </p:cNvSpPr>
          <p:nvPr/>
        </p:nvSpPr>
        <p:spPr bwMode="auto">
          <a:xfrm>
            <a:off x="1676400" y="5226050"/>
            <a:ext cx="6400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60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1962 Nobel Prize in Physiology or Medicine</a:t>
            </a:r>
            <a:endParaRPr lang="en-US" altLang="zh-TW" sz="2400" b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0" y="362743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 sz="260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  <a:p>
            <a:pPr eaLnBrk="0" hangingPunct="0"/>
            <a:endParaRPr lang="zh-TW" altLang="en-US" sz="2400" b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27657" name="Picture 11" descr="Maurice Hugh Frederick Wilki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438400"/>
            <a:ext cx="16208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2638425" y="533400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DNA is a double helix structure</a:t>
            </a:r>
          </a:p>
        </p:txBody>
      </p:sp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1812925" y="5715000"/>
            <a:ext cx="5705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3200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</a:rPr>
              <a:t>Guess how long was the report?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73" grpId="0" autoUpdateAnimBg="0"/>
      <p:bldP spid="62567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188" y="1143000"/>
            <a:ext cx="36306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588" y="1219200"/>
            <a:ext cx="357663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048000" y="685800"/>
            <a:ext cx="492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The original Watson and Crick’s paper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685800" y="685800"/>
            <a:ext cx="215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  <a:ea typeface="新細明體" pitchFamily="18" charset="-120"/>
              </a:rPr>
              <a:t>1-page report!!</a:t>
            </a:r>
            <a:endParaRPr lang="en-US" altLang="zh-TW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Albertus Medium" pitchFamily="34" charset="0"/>
              </a:rPr>
              <a:t>Double helix of DNA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100" smtClean="0"/>
              <a:t>James Watson and Francis Crick proposed a model for the structure of DNA. </a:t>
            </a:r>
          </a:p>
          <a:p>
            <a:pPr marL="742950" lvl="1" indent="-285750" eaLnBrk="1" hangingPunct="1"/>
            <a:r>
              <a:rPr lang="en-US" altLang="en-US" sz="2000" smtClean="0"/>
              <a:t>Utilizing X-ray diffraction data, obtained from crystals of DNA) </a:t>
            </a:r>
          </a:p>
          <a:p>
            <a:pPr eaLnBrk="1" hangingPunct="1"/>
            <a:r>
              <a:rPr lang="en-US" altLang="en-US" sz="2100" smtClean="0"/>
              <a:t>This model predicted that DNA </a:t>
            </a:r>
          </a:p>
          <a:p>
            <a:pPr marL="742950" lvl="1" indent="-285750" eaLnBrk="1" hangingPunct="1"/>
            <a:r>
              <a:rPr lang="en-US" altLang="en-US" sz="2000" smtClean="0"/>
              <a:t>as a helix of two complementary anti-parallel strands, </a:t>
            </a:r>
          </a:p>
          <a:p>
            <a:pPr marL="742950" lvl="1" indent="-285750" eaLnBrk="1" hangingPunct="1"/>
            <a:r>
              <a:rPr lang="en-US" altLang="en-US" sz="2000" smtClean="0"/>
              <a:t>wound around each other in a rightward direction </a:t>
            </a:r>
          </a:p>
          <a:p>
            <a:pPr marL="742950" lvl="1" indent="-285750" eaLnBrk="1" hangingPunct="1"/>
            <a:r>
              <a:rPr lang="en-US" altLang="en-US" sz="2000" smtClean="0"/>
              <a:t>stabilized by H-bonding between bases in adjacent strands. </a:t>
            </a:r>
          </a:p>
          <a:p>
            <a:pPr marL="742950" lvl="1" indent="-285750" eaLnBrk="1" hangingPunct="1"/>
            <a:r>
              <a:rPr lang="en-US" altLang="en-US" sz="2000" smtClean="0"/>
              <a:t>The bases are in the interior of the helix </a:t>
            </a:r>
          </a:p>
          <a:p>
            <a:pPr marL="1143000" lvl="2" indent="-228600" eaLnBrk="1" hangingPunct="1"/>
            <a:r>
              <a:rPr lang="en-US" altLang="en-US" sz="1800" u="sng" smtClean="0"/>
              <a:t>Purine bases</a:t>
            </a:r>
            <a:r>
              <a:rPr lang="en-US" altLang="en-US" sz="1800" smtClean="0"/>
              <a:t> form hydrogen bonds with </a:t>
            </a:r>
            <a:r>
              <a:rPr lang="en-US" altLang="en-US" sz="1800" u="sng" smtClean="0"/>
              <a:t>pyrimidine.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9938" y="3294063"/>
            <a:ext cx="4233862" cy="2836862"/>
          </a:xfrm>
          <a:noFill/>
        </p:spPr>
      </p:pic>
      <p:pic>
        <p:nvPicPr>
          <p:cNvPr id="2969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3352800"/>
            <a:ext cx="4254500" cy="2974975"/>
          </a:xfrm>
          <a:noFill/>
        </p:spPr>
      </p:pic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ea typeface="新細明體" pitchFamily="18" charset="-120"/>
              </a:rPr>
              <a:t>DNA: The Basis of Life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072438" cy="4530725"/>
          </a:xfrm>
        </p:spPr>
        <p:txBody>
          <a:bodyPr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Deoxyribonucleic Acid (DNA)</a:t>
            </a:r>
          </a:p>
          <a:p>
            <a:pPr marL="742950" lvl="1" indent="-285750" eaLnBrk="1" hangingPunct="1"/>
            <a:r>
              <a:rPr lang="en-US" altLang="zh-TW" sz="2200" smtClean="0">
                <a:ea typeface="新細明體" pitchFamily="18" charset="-120"/>
              </a:rPr>
              <a:t>Double stranded with complementary strands A-T, C-G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DNA is a polymer</a:t>
            </a:r>
          </a:p>
          <a:p>
            <a:pPr marL="742950" lvl="1" indent="-285750" eaLnBrk="1" hangingPunct="1"/>
            <a:r>
              <a:rPr lang="en-US" altLang="zh-TW" sz="2200" smtClean="0">
                <a:ea typeface="新細明體" pitchFamily="18" charset="-120"/>
              </a:rPr>
              <a:t>Sugar-Phosphate-Base</a:t>
            </a:r>
          </a:p>
          <a:p>
            <a:pPr marL="742950" lvl="1" indent="-285750" eaLnBrk="1" hangingPunct="1"/>
            <a:r>
              <a:rPr lang="en-US" altLang="zh-TW" sz="2200" smtClean="0">
                <a:ea typeface="新細明體" pitchFamily="18" charset="-120"/>
              </a:rPr>
              <a:t>Bases held together by H bonding to the opposite strand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DNA, continued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DNA has a double helix structure.  However, it is not symmetric.  It has a “forward” and “backward” direction.  The ends are labeled 5’ and 3’ after the Carbon atoms in the sugar component.  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pitchFamily="18" charset="-120"/>
              </a:rPr>
              <a:t>   5’ AATCGCAAT 3’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pitchFamily="18" charset="-120"/>
              </a:rPr>
              <a:t>	3’ TTAGCGTTA 5’</a:t>
            </a:r>
          </a:p>
          <a:p>
            <a:pPr eaLnBrk="1" hangingPunct="1">
              <a:buFontTx/>
              <a:buNone/>
            </a:pPr>
            <a:r>
              <a:rPr lang="en-US" altLang="zh-TW" smtClean="0">
                <a:ea typeface="新細明體" pitchFamily="18" charset="-120"/>
              </a:rPr>
              <a:t>DNA always reads 5’ to 3’ for transcription replication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25400"/>
            <a:ext cx="88900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74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71513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Basic Structure</a:t>
            </a:r>
          </a:p>
        </p:txBody>
      </p:sp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457200" y="1143000"/>
            <a:ext cx="8458200" cy="4573588"/>
            <a:chOff x="192" y="624"/>
            <a:chExt cx="5328" cy="2881"/>
          </a:xfrm>
        </p:grpSpPr>
        <p:grpSp>
          <p:nvGrpSpPr>
            <p:cNvPr id="36868" name="Group 4"/>
            <p:cNvGrpSpPr>
              <a:grpSpLocks/>
            </p:cNvGrpSpPr>
            <p:nvPr/>
          </p:nvGrpSpPr>
          <p:grpSpPr bwMode="auto">
            <a:xfrm>
              <a:off x="192" y="624"/>
              <a:ext cx="5328" cy="2784"/>
              <a:chOff x="384" y="672"/>
              <a:chExt cx="4216" cy="1931"/>
            </a:xfrm>
          </p:grpSpPr>
          <p:pic>
            <p:nvPicPr>
              <p:cNvPr id="36877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4" y="816"/>
                <a:ext cx="2667" cy="1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6878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20" y="672"/>
                <a:ext cx="2680" cy="1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6869" name="Line 7"/>
            <p:cNvSpPr>
              <a:spLocks noChangeShapeType="1"/>
            </p:cNvSpPr>
            <p:nvPr/>
          </p:nvSpPr>
          <p:spPr bwMode="auto">
            <a:xfrm>
              <a:off x="2784" y="3024"/>
              <a:ext cx="864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6870" name="Oval 8"/>
            <p:cNvSpPr>
              <a:spLocks noChangeArrowheads="1"/>
            </p:cNvSpPr>
            <p:nvPr/>
          </p:nvSpPr>
          <p:spPr bwMode="auto">
            <a:xfrm>
              <a:off x="2688" y="2976"/>
              <a:ext cx="96" cy="9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ZW"/>
            </a:p>
          </p:txBody>
        </p:sp>
        <p:sp>
          <p:nvSpPr>
            <p:cNvPr id="36871" name="Oval 9"/>
            <p:cNvSpPr>
              <a:spLocks noChangeArrowheads="1"/>
            </p:cNvSpPr>
            <p:nvPr/>
          </p:nvSpPr>
          <p:spPr bwMode="auto">
            <a:xfrm>
              <a:off x="2688" y="2976"/>
              <a:ext cx="96" cy="96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ZW"/>
            </a:p>
          </p:txBody>
        </p:sp>
        <p:grpSp>
          <p:nvGrpSpPr>
            <p:cNvPr id="36872" name="Group 10"/>
            <p:cNvGrpSpPr>
              <a:grpSpLocks/>
            </p:cNvGrpSpPr>
            <p:nvPr/>
          </p:nvGrpSpPr>
          <p:grpSpPr bwMode="auto">
            <a:xfrm rot="873095">
              <a:off x="2592" y="3168"/>
              <a:ext cx="864" cy="144"/>
              <a:chOff x="480" y="3648"/>
              <a:chExt cx="864" cy="144"/>
            </a:xfrm>
          </p:grpSpPr>
          <p:sp>
            <p:nvSpPr>
              <p:cNvPr id="36875" name="Oval 11"/>
              <p:cNvSpPr>
                <a:spLocks noChangeArrowheads="1"/>
              </p:cNvSpPr>
              <p:nvPr/>
            </p:nvSpPr>
            <p:spPr bwMode="auto">
              <a:xfrm>
                <a:off x="480" y="3648"/>
                <a:ext cx="96" cy="96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ZW"/>
              </a:p>
            </p:txBody>
          </p:sp>
          <p:sp>
            <p:nvSpPr>
              <p:cNvPr id="36876" name="Line 12"/>
              <p:cNvSpPr>
                <a:spLocks noChangeShapeType="1"/>
              </p:cNvSpPr>
              <p:nvPr/>
            </p:nvSpPr>
            <p:spPr bwMode="auto">
              <a:xfrm>
                <a:off x="576" y="3696"/>
                <a:ext cx="768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6873" name="Text Box 13"/>
            <p:cNvSpPr txBox="1">
              <a:spLocks noChangeArrowheads="1"/>
            </p:cNvSpPr>
            <p:nvPr/>
          </p:nvSpPr>
          <p:spPr bwMode="auto">
            <a:xfrm>
              <a:off x="3638" y="3140"/>
              <a:ext cx="61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0">
                  <a:latin typeface="Verdana" pitchFamily="34" charset="0"/>
                  <a:ea typeface="新細明體" pitchFamily="18" charset="-120"/>
                </a:rPr>
                <a:t>Phosphate</a:t>
              </a:r>
            </a:p>
          </p:txBody>
        </p:sp>
        <p:sp>
          <p:nvSpPr>
            <p:cNvPr id="36874" name="Text Box 14"/>
            <p:cNvSpPr txBox="1">
              <a:spLocks noChangeArrowheads="1"/>
            </p:cNvSpPr>
            <p:nvPr/>
          </p:nvSpPr>
          <p:spPr bwMode="auto">
            <a:xfrm>
              <a:off x="3398" y="3332"/>
              <a:ext cx="402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0">
                  <a:latin typeface="Verdana" pitchFamily="34" charset="0"/>
                  <a:ea typeface="新細明體" pitchFamily="18" charset="-120"/>
                </a:rPr>
                <a:t>Sugar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684213"/>
          </a:xfrm>
        </p:spPr>
        <p:txBody>
          <a:bodyPr/>
          <a:lstStyle/>
          <a:p>
            <a:pPr eaLnBrk="1" hangingPunct="1"/>
            <a:r>
              <a:rPr lang="en-US" altLang="en-US" sz="3600" b="1" smtClean="0">
                <a:latin typeface="Albertus Medium" pitchFamily="34" charset="0"/>
              </a:rPr>
              <a:t>Cells</a:t>
            </a:r>
            <a:r>
              <a:rPr lang="en-US" altLang="en-US" sz="3600" b="1" smtClean="0">
                <a:latin typeface="Arial Narrow" pitchFamily="34" charset="0"/>
              </a:rPr>
              <a:t/>
            </a:r>
            <a:br>
              <a:rPr lang="en-US" altLang="en-US" sz="3600" b="1" smtClean="0">
                <a:latin typeface="Arial Narrow" pitchFamily="34" charset="0"/>
              </a:rPr>
            </a:br>
            <a:endParaRPr lang="en-US" altLang="en-US" sz="3600" b="1" smtClean="0">
              <a:latin typeface="Arial Narrow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100" i="1" u="sng" dirty="0" smtClean="0">
                <a:solidFill>
                  <a:schemeClr val="accent2"/>
                </a:solidFill>
                <a:latin typeface="Arial Narrow" pitchFamily="34" charset="0"/>
              </a:rPr>
              <a:t>Chemical composition</a:t>
            </a:r>
            <a:r>
              <a:rPr lang="en-US" altLang="en-US" sz="2100" dirty="0" smtClean="0">
                <a:latin typeface="Arial Narrow" pitchFamily="34" charset="0"/>
              </a:rPr>
              <a:t>-by weight 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2000" dirty="0" smtClean="0">
                <a:latin typeface="Arial Narrow" pitchFamily="34" charset="0"/>
              </a:rPr>
              <a:t>70% water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2000" dirty="0" smtClean="0">
                <a:latin typeface="Arial Narrow" pitchFamily="34" charset="0"/>
              </a:rPr>
              <a:t>7% small molecules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altLang="en-US" sz="2000" dirty="0" smtClean="0">
                <a:latin typeface="Arial Narrow" pitchFamily="34" charset="0"/>
              </a:rPr>
              <a:t> salts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altLang="en-US" sz="2000" dirty="0" smtClean="0">
                <a:latin typeface="Arial Narrow" pitchFamily="34" charset="0"/>
              </a:rPr>
              <a:t>Lipids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altLang="en-US" sz="2000" dirty="0" smtClean="0">
                <a:latin typeface="Arial Narrow" pitchFamily="34" charset="0"/>
              </a:rPr>
              <a:t>amino acids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altLang="en-US" sz="2000" dirty="0" smtClean="0">
                <a:latin typeface="Arial Narrow" pitchFamily="34" charset="0"/>
              </a:rPr>
              <a:t>nucleotides</a:t>
            </a:r>
          </a:p>
          <a:p>
            <a:pPr marL="742950" lvl="1" indent="-285750" eaLnBrk="1" hangingPunct="1">
              <a:lnSpc>
                <a:spcPct val="80000"/>
              </a:lnSpc>
            </a:pPr>
            <a:r>
              <a:rPr lang="en-US" altLang="en-US" sz="2000" dirty="0" smtClean="0">
                <a:latin typeface="Arial Narrow" pitchFamily="34" charset="0"/>
              </a:rPr>
              <a:t>23% macromolecules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altLang="en-US" sz="2000" dirty="0" smtClean="0">
                <a:latin typeface="Arial Narrow" pitchFamily="34" charset="0"/>
              </a:rPr>
              <a:t>Proteins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altLang="en-US" sz="2000" dirty="0" smtClean="0">
                <a:latin typeface="Arial Narrow" pitchFamily="34" charset="0"/>
              </a:rPr>
              <a:t>Polysaccharides</a:t>
            </a:r>
          </a:p>
          <a:p>
            <a:pPr marL="1143000" lvl="2" indent="-228600" eaLnBrk="1" hangingPunct="1">
              <a:lnSpc>
                <a:spcPct val="80000"/>
              </a:lnSpc>
            </a:pPr>
            <a:r>
              <a:rPr lang="en-US" altLang="en-US" sz="2000" dirty="0" smtClean="0">
                <a:latin typeface="Arial Narrow" pitchFamily="34" charset="0"/>
              </a:rPr>
              <a:t>lipids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00600" y="1524000"/>
            <a:ext cx="35052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altLang="en-US" sz="2100" b="0" i="1" u="sng" dirty="0">
                <a:solidFill>
                  <a:schemeClr val="accent2"/>
                </a:solidFill>
                <a:latin typeface="Arial Narrow" pitchFamily="34" charset="0"/>
                <a:cs typeface="+mn-cs"/>
              </a:rPr>
              <a:t>Function of cells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b="0" dirty="0">
                <a:latin typeface="Arial Narrow" pitchFamily="34" charset="0"/>
                <a:cs typeface="+mn-cs"/>
              </a:rPr>
              <a:t>Secretion (Produce enzymes).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b="0" dirty="0">
                <a:latin typeface="Arial Narrow" pitchFamily="34" charset="0"/>
                <a:cs typeface="+mn-cs"/>
              </a:rPr>
              <a:t>Store sugars or fat.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b="0" dirty="0">
                <a:latin typeface="Arial Narrow" pitchFamily="34" charset="0"/>
                <a:cs typeface="+mn-cs"/>
              </a:rPr>
              <a:t>Brain cells for memory and intelligence.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b="0" dirty="0">
                <a:latin typeface="Arial Narrow" pitchFamily="34" charset="0"/>
                <a:cs typeface="+mn-cs"/>
              </a:rPr>
              <a:t>Muscle cells to contract.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b="0" dirty="0">
                <a:latin typeface="Arial Narrow" pitchFamily="34" charset="0"/>
                <a:cs typeface="+mn-cs"/>
              </a:rPr>
              <a:t>Skin cell to perform a protective coating.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en-US" sz="2000" b="0" dirty="0">
                <a:latin typeface="Arial Narrow" pitchFamily="34" charset="0"/>
                <a:cs typeface="+mn-cs"/>
              </a:rPr>
              <a:t>Defense, such as white blood cells.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71513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Basic Structure Implications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b="1" smtClean="0">
                <a:ea typeface="新細明體" pitchFamily="18" charset="-120"/>
              </a:rPr>
              <a:t>DNA is (-) charged due to phosphate: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新細明體" pitchFamily="18" charset="-120"/>
              </a:rPr>
              <a:t>		gel electrophoresis, DNA sequencing (Sanger method)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000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b="1" smtClean="0">
                <a:ea typeface="新細明體" pitchFamily="18" charset="-120"/>
              </a:rPr>
              <a:t>H-bonds form between specific bases:</a:t>
            </a:r>
            <a:r>
              <a:rPr lang="en-US" altLang="zh-TW" sz="2000" smtClean="0">
                <a:ea typeface="新細明體" pitchFamily="18" charset="-120"/>
              </a:rPr>
              <a:t>  			hybridization – replication, transcription, translation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新細明體" pitchFamily="18" charset="-120"/>
              </a:rPr>
              <a:t>		DNA microarrays, hybridization blots, PCR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新細明體" pitchFamily="18" charset="-120"/>
              </a:rPr>
              <a:t>		C-G bound tighter than A-T due to triple H-bond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000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b="1" smtClean="0">
                <a:ea typeface="新細明體" pitchFamily="18" charset="-120"/>
              </a:rPr>
              <a:t>DNA-protein interactions (via major &amp; minor grooves):</a:t>
            </a:r>
            <a:r>
              <a:rPr lang="en-US" altLang="zh-TW" sz="2000" smtClean="0">
                <a:ea typeface="新細明體" pitchFamily="18" charset="-120"/>
              </a:rPr>
              <a:t>  	transcriptional regulation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000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b="1" smtClean="0">
                <a:ea typeface="新細明體" pitchFamily="18" charset="-120"/>
              </a:rPr>
              <a:t>DNA polymerization:</a:t>
            </a:r>
            <a:r>
              <a:rPr lang="en-US" altLang="zh-TW" sz="2000" smtClean="0">
                <a:ea typeface="新細明體" pitchFamily="18" charset="-12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000" smtClean="0">
                <a:ea typeface="新細明體" pitchFamily="18" charset="-120"/>
              </a:rPr>
              <a:t>		5’ to 3’ – phosphodiester bond formed between 5’ phosphate 	and 3’ 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671513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Albertus Medium" pitchFamily="34" charset="0"/>
              </a:rPr>
              <a:t>Double helix of DNA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100" dirty="0" smtClean="0">
                <a:latin typeface="Arial Narrow" pitchFamily="34" charset="0"/>
              </a:rPr>
              <a:t>The double helix of DNA has these features: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200" dirty="0" smtClean="0">
                <a:latin typeface="Arial Narrow" pitchFamily="34" charset="0"/>
              </a:rPr>
              <a:t>Concentration of adenine (A) is equal to thymine (T)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200" dirty="0" smtClean="0">
                <a:latin typeface="Arial Narrow" pitchFamily="34" charset="0"/>
              </a:rPr>
              <a:t>Concentration of </a:t>
            </a:r>
            <a:r>
              <a:rPr lang="en-US" altLang="en-US" sz="2200" dirty="0" err="1" smtClean="0">
                <a:latin typeface="Arial Narrow" pitchFamily="34" charset="0"/>
              </a:rPr>
              <a:t>cytidine</a:t>
            </a:r>
            <a:r>
              <a:rPr lang="en-US" altLang="en-US" sz="2200" dirty="0" smtClean="0">
                <a:latin typeface="Arial Narrow" pitchFamily="34" charset="0"/>
              </a:rPr>
              <a:t> (C) is equal to guanine (G).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200" dirty="0" smtClean="0">
                <a:latin typeface="Arial Narrow" pitchFamily="34" charset="0"/>
              </a:rPr>
              <a:t>Watson-Crick base-pairing A will only with T, and C with G</a:t>
            </a:r>
            <a:endParaRPr lang="en-US" altLang="en-US" dirty="0" smtClean="0">
              <a:latin typeface="Arial Narrow" pitchFamily="34" charset="0"/>
            </a:endParaRP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altLang="en-US" dirty="0" smtClean="0">
                <a:latin typeface="Arial Narrow" pitchFamily="34" charset="0"/>
              </a:rPr>
              <a:t>base-pairs of G and C contain three H-bonds, 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altLang="en-US" dirty="0" smtClean="0">
                <a:latin typeface="Arial Narrow" pitchFamily="34" charset="0"/>
              </a:rPr>
              <a:t>Base-pairs of A and T contain two H-bonds. </a:t>
            </a:r>
          </a:p>
          <a:p>
            <a:pPr marL="1143000" lvl="2" indent="-228600" eaLnBrk="1" hangingPunct="1">
              <a:lnSpc>
                <a:spcPct val="90000"/>
              </a:lnSpc>
            </a:pPr>
            <a:r>
              <a:rPr lang="en-US" altLang="en-US" sz="2000" dirty="0" smtClean="0"/>
              <a:t>G-C base-pairs are more stable than A-T base-pairs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200" dirty="0" smtClean="0">
                <a:latin typeface="Arial Narrow" pitchFamily="34" charset="0"/>
              </a:rPr>
              <a:t>Two polynucleotide strands wound around each other.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n-US" altLang="en-US" sz="2200" dirty="0" smtClean="0">
                <a:latin typeface="Arial Narrow" pitchFamily="34" charset="0"/>
              </a:rPr>
              <a:t>The backbone of each consists of alternating </a:t>
            </a:r>
            <a:r>
              <a:rPr lang="en-US" altLang="en-US" sz="2200" dirty="0" smtClean="0">
                <a:latin typeface="Arial Narrow" pitchFamily="34" charset="0"/>
                <a:hlinkClick r:id="rId3"/>
              </a:rPr>
              <a:t>deoxyribose</a:t>
            </a:r>
            <a:r>
              <a:rPr lang="en-US" altLang="en-US" sz="2200" dirty="0" smtClean="0">
                <a:latin typeface="Arial Narrow" pitchFamily="34" charset="0"/>
              </a:rPr>
              <a:t> and </a:t>
            </a:r>
            <a:r>
              <a:rPr lang="en-US" altLang="en-US" sz="2200" dirty="0" smtClean="0">
                <a:latin typeface="Arial Narrow" pitchFamily="34" charset="0"/>
                <a:hlinkClick r:id="rId4"/>
              </a:rPr>
              <a:t>phosphate groups</a:t>
            </a:r>
            <a:endParaRPr lang="en-US" altLang="en-US" sz="22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DNA - replication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DNA can replicate by splitting, and rebuilding each strand.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Note that the rebuilding of each strand uses slightly different mechanisms due to the 5’ 3’ asymmetry, but each daughter strand is an exact replica of the original strand.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2600" smtClean="0">
              <a:ea typeface="新細明體" pitchFamily="18" charset="-120"/>
            </a:endParaRPr>
          </a:p>
        </p:txBody>
      </p:sp>
      <p:pic>
        <p:nvPicPr>
          <p:cNvPr id="40964" name="Picture 4" descr="ReplicationF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1981200"/>
            <a:ext cx="3143250" cy="3203575"/>
          </a:xfrm>
          <a:noFill/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669925" y="6145213"/>
            <a:ext cx="7591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0">
                <a:latin typeface="Garamond" pitchFamily="18" charset="0"/>
                <a:ea typeface="新細明體" pitchFamily="18" charset="-120"/>
              </a:rPr>
              <a:t>http://users.rcn.com/jkimball.ma.ultranet/BiologyPages/D/DNAReplication.html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53400" cy="914400"/>
          </a:xfrm>
        </p:spPr>
        <p:txBody>
          <a:bodyPr/>
          <a:lstStyle/>
          <a:p>
            <a:pPr eaLnBrk="1" hangingPunct="1"/>
            <a:r>
              <a:rPr lang="en-US" altLang="en-US" sz="2500" b="1" smtClean="0">
                <a:latin typeface="Albertus Medium" pitchFamily="34" charset="0"/>
              </a:rPr>
              <a:t>DNA Replication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600" smtClean="0"/>
              <a:t>  </a:t>
            </a:r>
          </a:p>
        </p:txBody>
      </p:sp>
      <p:pic>
        <p:nvPicPr>
          <p:cNvPr id="41988" name="Picture 4" descr="DoubleHelix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1219200"/>
            <a:ext cx="1671638" cy="4525963"/>
          </a:xfrm>
          <a:noFill/>
        </p:spPr>
      </p:pic>
      <p:pic>
        <p:nvPicPr>
          <p:cNvPr id="41989" name="Picture 5" descr="dna_replicat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050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1277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Superstructure</a:t>
            </a:r>
          </a:p>
        </p:txBody>
      </p:sp>
      <p:pic>
        <p:nvPicPr>
          <p:cNvPr id="43011" name="Object 4" descr="npo0000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229600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41325" y="5849938"/>
            <a:ext cx="46037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0">
                <a:ea typeface="新細明體" pitchFamily="18" charset="-120"/>
              </a:rPr>
              <a:t>Lodish et al. </a:t>
            </a:r>
            <a:r>
              <a:rPr lang="en-US" altLang="zh-TW" sz="1000" b="0" i="1">
                <a:ea typeface="新細明體" pitchFamily="18" charset="-120"/>
              </a:rPr>
              <a:t>Molecular Biology of the Cell</a:t>
            </a:r>
            <a:r>
              <a:rPr lang="en-US" altLang="zh-TW" sz="1000" b="0">
                <a:ea typeface="新細明體" pitchFamily="18" charset="-120"/>
              </a:rPr>
              <a:t> (5</a:t>
            </a:r>
            <a:r>
              <a:rPr lang="en-US" altLang="zh-TW" sz="1000" b="0" baseline="30000">
                <a:ea typeface="新細明體" pitchFamily="18" charset="-120"/>
              </a:rPr>
              <a:t>th</a:t>
            </a:r>
            <a:r>
              <a:rPr lang="en-US" altLang="zh-TW" sz="1000" b="0">
                <a:ea typeface="新細明體" pitchFamily="18" charset="-120"/>
              </a:rPr>
              <a:t> ed.). W.H. Freeman &amp; Co.,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71513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Superstructure Implications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ea typeface="新細明體" pitchFamily="18" charset="-120"/>
              </a:rPr>
              <a:t>DNA in a living cell is in a highly compacted and structured state</a:t>
            </a:r>
          </a:p>
          <a:p>
            <a:pPr eaLnBrk="1" hangingPunct="1">
              <a:buFontTx/>
              <a:buNone/>
            </a:pPr>
            <a:endParaRPr lang="en-US" altLang="zh-TW" sz="2800" smtClean="0">
              <a:ea typeface="新細明體" pitchFamily="18" charset="-120"/>
            </a:endParaRPr>
          </a:p>
          <a:p>
            <a:pPr eaLnBrk="1" hangingPunct="1"/>
            <a:r>
              <a:rPr lang="en-US" altLang="zh-TW" sz="2800" smtClean="0">
                <a:ea typeface="新細明體" pitchFamily="18" charset="-120"/>
              </a:rPr>
              <a:t>Transcription factors and RNA polymerase need ACCESS to do their work</a:t>
            </a:r>
          </a:p>
          <a:p>
            <a:pPr eaLnBrk="1" hangingPunct="1">
              <a:buFontTx/>
              <a:buNone/>
            </a:pPr>
            <a:endParaRPr lang="en-US" altLang="zh-TW" sz="2800" smtClean="0">
              <a:ea typeface="新細明體" pitchFamily="18" charset="-120"/>
            </a:endParaRPr>
          </a:p>
          <a:p>
            <a:pPr eaLnBrk="1" hangingPunct="1"/>
            <a:r>
              <a:rPr lang="en-US" altLang="zh-TW" sz="2800" smtClean="0">
                <a:ea typeface="新細明體" pitchFamily="18" charset="-120"/>
              </a:rPr>
              <a:t>Transcription is dependent on the structural state – SEQUENCE alone does not tell the whole 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71513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The Histone Code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ea typeface="新細明體" pitchFamily="18" charset="-120"/>
              </a:rPr>
              <a:t>State of histone tails govern TF access to DNA</a:t>
            </a:r>
          </a:p>
          <a:p>
            <a:pPr eaLnBrk="1" hangingPunct="1">
              <a:buFontTx/>
              <a:buNone/>
            </a:pPr>
            <a:endParaRPr lang="en-US" altLang="zh-TW" sz="2400" smtClean="0">
              <a:ea typeface="新細明體" pitchFamily="18" charset="-120"/>
            </a:endParaRPr>
          </a:p>
          <a:p>
            <a:pPr eaLnBrk="1" hangingPunct="1"/>
            <a:r>
              <a:rPr lang="en-US" altLang="zh-TW" sz="2400" smtClean="0">
                <a:ea typeface="新細明體" pitchFamily="18" charset="-120"/>
              </a:rPr>
              <a:t>State is governed by amino acid sequence and modification (acetylation, phosphorylation, methylation)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1600200" y="3276600"/>
            <a:ext cx="5638800" cy="2514600"/>
            <a:chOff x="1008" y="2064"/>
            <a:chExt cx="3552" cy="1584"/>
          </a:xfrm>
        </p:grpSpPr>
        <p:pic>
          <p:nvPicPr>
            <p:cNvPr id="46086" name="Object 5" descr="npo0000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08" y="2064"/>
              <a:ext cx="3552" cy="1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46087" name="Rectangle 6"/>
            <p:cNvSpPr>
              <a:spLocks noChangeArrowheads="1"/>
            </p:cNvSpPr>
            <p:nvPr/>
          </p:nvSpPr>
          <p:spPr bwMode="auto">
            <a:xfrm>
              <a:off x="1008" y="2064"/>
              <a:ext cx="2875" cy="16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ZW"/>
            </a:p>
          </p:txBody>
        </p:sp>
        <p:sp>
          <p:nvSpPr>
            <p:cNvPr id="46088" name="Rectangle 7"/>
            <p:cNvSpPr>
              <a:spLocks noChangeArrowheads="1"/>
            </p:cNvSpPr>
            <p:nvPr/>
          </p:nvSpPr>
          <p:spPr bwMode="auto">
            <a:xfrm>
              <a:off x="2869" y="2224"/>
              <a:ext cx="902" cy="5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ZW"/>
            </a:p>
          </p:txBody>
        </p:sp>
      </p:grp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441325" y="5849938"/>
            <a:ext cx="46037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000" b="0">
                <a:ea typeface="新細明體" pitchFamily="18" charset="-120"/>
              </a:rPr>
              <a:t>Lodish et al. </a:t>
            </a:r>
            <a:r>
              <a:rPr lang="en-US" altLang="zh-TW" sz="1000" b="0" i="1">
                <a:ea typeface="新細明體" pitchFamily="18" charset="-120"/>
              </a:rPr>
              <a:t>Molecular Biology of the Cell</a:t>
            </a:r>
            <a:r>
              <a:rPr lang="en-US" altLang="zh-TW" sz="1000" b="0">
                <a:ea typeface="新細明體" pitchFamily="18" charset="-120"/>
              </a:rPr>
              <a:t> (5</a:t>
            </a:r>
            <a:r>
              <a:rPr lang="en-US" altLang="zh-TW" sz="1000" b="0" baseline="30000">
                <a:ea typeface="新細明體" pitchFamily="18" charset="-120"/>
              </a:rPr>
              <a:t>th</a:t>
            </a:r>
            <a:r>
              <a:rPr lang="en-US" altLang="zh-TW" sz="1000" b="0">
                <a:ea typeface="新細明體" pitchFamily="18" charset="-120"/>
              </a:rPr>
              <a:t> ed.). W.H. Freeman &amp; Co.,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ea typeface="新細明體" pitchFamily="18" charset="-120"/>
              </a:rPr>
              <a:t>What carries information between DNA to Proteins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>
                <a:latin typeface="Albertus Medium" pitchFamily="34" charset="0"/>
              </a:rPr>
              <a:t>Outline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Central Dogma Of Biology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RNA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Transcription</a:t>
            </a:r>
            <a:endParaRPr lang="en-US" altLang="en-US" smtClean="0">
              <a:latin typeface="Arial Narrow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Splicing hnRNA-&gt; mRNA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b="1" i="1" smtClean="0">
              <a:solidFill>
                <a:schemeClr val="hlink"/>
              </a:solidFill>
              <a:latin typeface="Arial Narrow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b="1" i="1" smtClean="0">
              <a:solidFill>
                <a:schemeClr val="hlink"/>
              </a:solidFill>
              <a:latin typeface="Arial Narrow" pitchFamily="34" charset="0"/>
            </a:endParaRPr>
          </a:p>
          <a:p>
            <a:pPr marL="742950" lvl="1" indent="-285750" eaLnBrk="1" hangingPunct="1">
              <a:buClr>
                <a:schemeClr val="tx1"/>
              </a:buClr>
              <a:buFontTx/>
              <a:buNone/>
            </a:pPr>
            <a:endParaRPr lang="en-US" alt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450975" y="533400"/>
            <a:ext cx="517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The central dogma of molecular biology: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33800" y="1828800"/>
            <a:ext cx="1371600" cy="4572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DNA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3581400" y="3276600"/>
            <a:ext cx="1676400" cy="7620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mRNA</a:t>
            </a:r>
          </a:p>
          <a:p>
            <a:pPr algn="ctr"/>
            <a:r>
              <a:rPr lang="en-US" altLang="zh-TW" sz="2400" b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(messenger)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1295400" y="3352800"/>
            <a:ext cx="13716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rRNA</a:t>
            </a:r>
          </a:p>
          <a:p>
            <a:pPr algn="ctr"/>
            <a:r>
              <a:rPr lang="en-US" altLang="zh-TW" b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(ribosomal)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6248400" y="3352800"/>
            <a:ext cx="13716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tRNA</a:t>
            </a:r>
          </a:p>
          <a:p>
            <a:pPr algn="ctr"/>
            <a:r>
              <a:rPr lang="en-US" altLang="zh-TW" b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(transfer)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3581400" y="5791200"/>
            <a:ext cx="1676400" cy="609600"/>
          </a:xfrm>
          <a:prstGeom prst="rect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sz="2400" b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Protein</a:t>
            </a:r>
          </a:p>
        </p:txBody>
      </p:sp>
      <p:cxnSp>
        <p:nvCxnSpPr>
          <p:cNvPr id="1033" name="AutoShape 8"/>
          <p:cNvCxnSpPr>
            <a:cxnSpLocks noChangeShapeType="1"/>
            <a:stCxn id="1030" idx="2"/>
            <a:endCxn id="1037" idx="1"/>
          </p:cNvCxnSpPr>
          <p:nvPr/>
        </p:nvCxnSpPr>
        <p:spPr bwMode="auto">
          <a:xfrm rot="16200000" flipH="1">
            <a:off x="2438400" y="3505200"/>
            <a:ext cx="838200" cy="17526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34" name="AutoShape 9"/>
          <p:cNvCxnSpPr>
            <a:cxnSpLocks noChangeShapeType="1"/>
            <a:stCxn id="1031" idx="2"/>
            <a:endCxn id="1037" idx="3"/>
          </p:cNvCxnSpPr>
          <p:nvPr/>
        </p:nvCxnSpPr>
        <p:spPr bwMode="auto">
          <a:xfrm rot="5400000">
            <a:off x="5600700" y="3467100"/>
            <a:ext cx="838200" cy="18288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35" name="AutoShape 10"/>
          <p:cNvCxnSpPr>
            <a:cxnSpLocks noChangeShapeType="1"/>
            <a:stCxn id="1028" idx="2"/>
            <a:endCxn id="1029" idx="0"/>
          </p:cNvCxnSpPr>
          <p:nvPr/>
        </p:nvCxnSpPr>
        <p:spPr bwMode="auto">
          <a:xfrm>
            <a:off x="4419600" y="2286000"/>
            <a:ext cx="0" cy="990600"/>
          </a:xfrm>
          <a:prstGeom prst="straightConnector1">
            <a:avLst/>
          </a:prstGeom>
          <a:noFill/>
          <a:ln w="88900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1036" name="AutoShape 11"/>
          <p:cNvCxnSpPr>
            <a:cxnSpLocks noChangeShapeType="1"/>
            <a:stCxn id="1029" idx="2"/>
            <a:endCxn id="1032" idx="0"/>
          </p:cNvCxnSpPr>
          <p:nvPr/>
        </p:nvCxnSpPr>
        <p:spPr bwMode="auto">
          <a:xfrm>
            <a:off x="4419600" y="4038600"/>
            <a:ext cx="0" cy="1752600"/>
          </a:xfrm>
          <a:prstGeom prst="straightConnector1">
            <a:avLst/>
          </a:prstGeom>
          <a:noFill/>
          <a:ln w="8890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3733800" y="4572000"/>
            <a:ext cx="13716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TW" b="0">
                <a:solidFill>
                  <a:schemeClr val="bg1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Ribosome</a:t>
            </a:r>
          </a:p>
        </p:txBody>
      </p:sp>
      <p:cxnSp>
        <p:nvCxnSpPr>
          <p:cNvPr id="1038" name="AutoShape 13"/>
          <p:cNvCxnSpPr>
            <a:cxnSpLocks noChangeShapeType="1"/>
            <a:endCxn id="1030" idx="0"/>
          </p:cNvCxnSpPr>
          <p:nvPr/>
        </p:nvCxnSpPr>
        <p:spPr bwMode="auto">
          <a:xfrm flipH="1">
            <a:off x="1981200" y="2209800"/>
            <a:ext cx="1752600" cy="1143000"/>
          </a:xfrm>
          <a:prstGeom prst="straightConnector1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med" len="med"/>
          </a:ln>
        </p:spPr>
      </p:cxnSp>
      <p:cxnSp>
        <p:nvCxnSpPr>
          <p:cNvPr id="1039" name="AutoShape 14"/>
          <p:cNvCxnSpPr>
            <a:cxnSpLocks noChangeShapeType="1"/>
            <a:endCxn id="1031" idx="0"/>
          </p:cNvCxnSpPr>
          <p:nvPr/>
        </p:nvCxnSpPr>
        <p:spPr bwMode="auto">
          <a:xfrm>
            <a:off x="5105400" y="2209800"/>
            <a:ext cx="1828800" cy="1143000"/>
          </a:xfrm>
          <a:prstGeom prst="straightConnector1">
            <a:avLst/>
          </a:prstGeom>
          <a:noFill/>
          <a:ln w="3175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1040" name="Text Box 15"/>
          <p:cNvSpPr txBox="1">
            <a:spLocks noChangeArrowheads="1"/>
          </p:cNvSpPr>
          <p:nvPr/>
        </p:nvSpPr>
        <p:spPr bwMode="auto">
          <a:xfrm>
            <a:off x="3778250" y="2514600"/>
            <a:ext cx="132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660066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transcription</a:t>
            </a: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1600200" y="1025525"/>
          <a:ext cx="5715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4" imgW="2145960" imgH="215640" progId="Equation.3">
                  <p:embed/>
                </p:oleObj>
              </mc:Choice>
              <mc:Fallback>
                <p:oleObj name="Equation" r:id="rId4" imgW="2145960" imgH="2156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25525"/>
                        <a:ext cx="5715000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133600" y="2514600"/>
            <a:ext cx="132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660066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transcription</a:t>
            </a: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5562600" y="2514600"/>
            <a:ext cx="132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660066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transcription</a:t>
            </a: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3886200" y="4997450"/>
            <a:ext cx="1135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1600">
                <a:solidFill>
                  <a:srgbClr val="660066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Prokaryotic Cell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Unicellular organisms, found in all environments</a:t>
            </a:r>
            <a:r>
              <a:rPr lang="ru-RU" sz="2000" dirty="0" smtClean="0">
                <a:solidFill>
                  <a:srgbClr val="000000"/>
                </a:solidFill>
              </a:rPr>
              <a:t>. </a:t>
            </a: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Without a nucleus; no nuclear membrane </a:t>
            </a:r>
            <a:r>
              <a:rPr lang="ru-RU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smtClean="0">
                <a:solidFill>
                  <a:srgbClr val="000000"/>
                </a:solidFill>
              </a:rPr>
              <a:t>genetic material dispersed throughout cytoplasm</a:t>
            </a:r>
            <a:r>
              <a:rPr lang="x-none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;</a:t>
            </a:r>
            <a:endParaRPr lang="x-none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No membrane</a:t>
            </a:r>
            <a:r>
              <a:rPr lang="ru-RU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 smtClean="0">
                <a:solidFill>
                  <a:srgbClr val="000000"/>
                </a:solidFill>
              </a:rPr>
              <a:t>bound organelles;</a:t>
            </a:r>
            <a:r>
              <a:rPr lang="x-none" sz="20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Cell contains only one circular DNA molecule contained in the cytoplasm;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DNA is naked (no </a:t>
            </a:r>
            <a:r>
              <a:rPr lang="en-US" sz="2000" dirty="0" err="1" smtClean="0">
                <a:solidFill>
                  <a:srgbClr val="000000"/>
                </a:solidFill>
              </a:rPr>
              <a:t>histone</a:t>
            </a:r>
            <a:r>
              <a:rPr lang="en-US" sz="2000" dirty="0" smtClean="0">
                <a:solidFill>
                  <a:srgbClr val="000000"/>
                </a:solidFill>
              </a:rPr>
              <a:t>);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Simple internal structure; 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Cell division by simple binary fission.</a:t>
            </a:r>
            <a:endParaRPr lang="x-none" sz="2000" dirty="0" smtClean="0">
              <a:solidFill>
                <a:srgbClr val="000000"/>
              </a:solidFill>
            </a:endParaRPr>
          </a:p>
          <a:p>
            <a:endParaRPr lang="en-US" sz="2000" dirty="0"/>
          </a:p>
        </p:txBody>
      </p:sp>
      <p:pic>
        <p:nvPicPr>
          <p:cNvPr id="10" name="Picture 8" descr="img0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9936" r="8916"/>
          <a:stretch>
            <a:fillRect/>
          </a:stretch>
        </p:blipFill>
        <p:spPr>
          <a:xfrm>
            <a:off x="4724400" y="1066800"/>
            <a:ext cx="4343400" cy="4343400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RNA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153400" cy="4530725"/>
          </a:xfrm>
        </p:spPr>
        <p:txBody>
          <a:bodyPr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RNA is similar to DNA chemically.  It is usually only a single strand.  T(hyamine) is replaced by U(racil)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Some forms of RNA can form secondary structures by “pairing up” with itself.  This can have change its 							properties 							dramatically.</a:t>
            </a:r>
          </a:p>
          <a:p>
            <a:pPr eaLnBrk="1" hangingPunct="1">
              <a:buFontTx/>
              <a:buNone/>
            </a:pPr>
            <a:r>
              <a:rPr lang="en-US" altLang="zh-TW" sz="2600" smtClean="0">
                <a:ea typeface="新細明體" pitchFamily="18" charset="-120"/>
              </a:rPr>
              <a:t>							DNA and RNA</a:t>
            </a:r>
          </a:p>
          <a:p>
            <a:pPr eaLnBrk="1" hangingPunct="1">
              <a:buFontTx/>
              <a:buNone/>
            </a:pPr>
            <a:r>
              <a:rPr lang="en-US" altLang="zh-TW" sz="2600" smtClean="0">
                <a:ea typeface="新細明體" pitchFamily="18" charset="-120"/>
              </a:rPr>
              <a:t>							can pair with </a:t>
            </a:r>
          </a:p>
          <a:p>
            <a:pPr eaLnBrk="1" hangingPunct="1">
              <a:buFontTx/>
              <a:buNone/>
            </a:pPr>
            <a:r>
              <a:rPr lang="en-US" altLang="zh-TW" sz="2600" smtClean="0">
                <a:ea typeface="新細明體" pitchFamily="18" charset="-120"/>
              </a:rPr>
              <a:t>							each other.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89275" y="6491288"/>
            <a:ext cx="5735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0">
                <a:latin typeface="Garamond" pitchFamily="18" charset="0"/>
                <a:ea typeface="新細明體" pitchFamily="18" charset="-120"/>
              </a:rPr>
              <a:t>http://www.cgl.ucsf.edu/home/glasfeld/tutorial/trna/trna.gif</a:t>
            </a:r>
          </a:p>
        </p:txBody>
      </p:sp>
      <p:pic>
        <p:nvPicPr>
          <p:cNvPr id="49157" name="Picture 5" descr="tertstru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2971800"/>
            <a:ext cx="5105400" cy="2927350"/>
          </a:xfrm>
          <a:noFill/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52400" y="6491288"/>
            <a:ext cx="274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b="0">
                <a:latin typeface="Garamond" pitchFamily="18" charset="0"/>
                <a:ea typeface="新細明體" pitchFamily="18" charset="-120"/>
              </a:rPr>
              <a:t>tRNA linear and 3D view: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Different types of RNAs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zh-TW" b="1" dirty="0" smtClean="0">
                <a:ea typeface="新細明體" pitchFamily="18" charset="-120"/>
              </a:rPr>
              <a:t>mRNA</a:t>
            </a:r>
            <a:r>
              <a:rPr lang="en-US" altLang="zh-TW" dirty="0" smtClean="0">
                <a:ea typeface="新細明體" pitchFamily="18" charset="-120"/>
              </a:rPr>
              <a:t> – this is what is usually being referred to when a </a:t>
            </a:r>
            <a:r>
              <a:rPr lang="en-US" altLang="zh-TW" dirty="0" err="1" smtClean="0">
                <a:ea typeface="新細明體" pitchFamily="18" charset="-120"/>
              </a:rPr>
              <a:t>Bioinformatician</a:t>
            </a:r>
            <a:r>
              <a:rPr lang="en-US" altLang="zh-TW" dirty="0" smtClean="0">
                <a:ea typeface="新細明體" pitchFamily="18" charset="-120"/>
              </a:rPr>
              <a:t> says “RNA”.  This is used to carry a gene’s </a:t>
            </a:r>
            <a:r>
              <a:rPr lang="en-US" altLang="zh-TW" i="1" dirty="0" smtClean="0">
                <a:ea typeface="新細明體" pitchFamily="18" charset="-120"/>
              </a:rPr>
              <a:t>m</a:t>
            </a:r>
            <a:r>
              <a:rPr lang="en-US" altLang="zh-TW" dirty="0" smtClean="0">
                <a:ea typeface="新細明體" pitchFamily="18" charset="-120"/>
              </a:rPr>
              <a:t>essage out of the nucleus.</a:t>
            </a:r>
          </a:p>
          <a:p>
            <a:pPr eaLnBrk="1" hangingPunct="1"/>
            <a:r>
              <a:rPr lang="en-US" altLang="zh-TW" b="1" dirty="0" err="1" smtClean="0">
                <a:ea typeface="新細明體" pitchFamily="18" charset="-120"/>
              </a:rPr>
              <a:t>tRNA</a:t>
            </a:r>
            <a:r>
              <a:rPr lang="en-US" altLang="zh-TW" dirty="0" smtClean="0">
                <a:ea typeface="新細明體" pitchFamily="18" charset="-120"/>
              </a:rPr>
              <a:t> – </a:t>
            </a:r>
            <a:r>
              <a:rPr lang="en-US" altLang="zh-TW" i="1" dirty="0" smtClean="0">
                <a:ea typeface="新細明體" pitchFamily="18" charset="-120"/>
              </a:rPr>
              <a:t>t</a:t>
            </a:r>
            <a:r>
              <a:rPr lang="en-US" altLang="zh-TW" dirty="0" smtClean="0">
                <a:ea typeface="新細明體" pitchFamily="18" charset="-120"/>
              </a:rPr>
              <a:t>ransfers genetic information from mRNA to an amino acid sequence</a:t>
            </a:r>
          </a:p>
          <a:p>
            <a:pPr eaLnBrk="1" hangingPunct="1"/>
            <a:r>
              <a:rPr lang="en-US" altLang="zh-TW" b="1" dirty="0" err="1" smtClean="0">
                <a:ea typeface="新細明體" pitchFamily="18" charset="-120"/>
              </a:rPr>
              <a:t>rRNA</a:t>
            </a:r>
            <a:r>
              <a:rPr lang="en-US" altLang="zh-TW" dirty="0" smtClean="0">
                <a:ea typeface="新細明體" pitchFamily="18" charset="-120"/>
              </a:rPr>
              <a:t> – </a:t>
            </a:r>
            <a:r>
              <a:rPr lang="en-US" altLang="zh-TW" i="1" dirty="0" smtClean="0">
                <a:ea typeface="新細明體" pitchFamily="18" charset="-120"/>
              </a:rPr>
              <a:t>r</a:t>
            </a:r>
            <a:r>
              <a:rPr lang="en-US" altLang="zh-TW" dirty="0" smtClean="0">
                <a:ea typeface="新細明體" pitchFamily="18" charset="-120"/>
              </a:rPr>
              <a:t>ibosomal RNA.  Part of the ribosome which is involved in translation.</a:t>
            </a:r>
            <a:endParaRPr lang="en-US" altLang="zh-TW" i="1" dirty="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itchFamily="18" charset="-120"/>
              </a:rPr>
              <a:t>Different types of </a:t>
            </a:r>
            <a:r>
              <a:rPr lang="en-US" altLang="zh-TW" dirty="0" err="1" smtClean="0">
                <a:ea typeface="新細明體" pitchFamily="18" charset="-120"/>
              </a:rPr>
              <a:t>RNAs,continued</a:t>
            </a:r>
            <a:r>
              <a:rPr lang="en-US" altLang="zh-TW" dirty="0" smtClean="0">
                <a:ea typeface="新細明體" pitchFamily="18" charset="-120"/>
              </a:rPr>
              <a:t>	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zh-TW" b="1" dirty="0" err="1" smtClean="0">
                <a:ea typeface="新細明體" pitchFamily="18" charset="-120"/>
              </a:rPr>
              <a:t>miRNA</a:t>
            </a:r>
            <a:r>
              <a:rPr lang="en-US" altLang="zh-TW" dirty="0" smtClean="0">
                <a:ea typeface="新細明體" pitchFamily="18" charset="-120"/>
              </a:rPr>
              <a:t> –regulate gene expression. </a:t>
            </a:r>
          </a:p>
          <a:p>
            <a:pPr eaLnBrk="1" hangingPunct="1"/>
            <a:endParaRPr lang="en-US" altLang="zh-TW" b="1" dirty="0">
              <a:ea typeface="新細明體" pitchFamily="18" charset="-120"/>
            </a:endParaRPr>
          </a:p>
          <a:p>
            <a:pPr eaLnBrk="1" hangingPunct="1"/>
            <a:r>
              <a:rPr lang="en-US" altLang="zh-TW" b="1" dirty="0" err="1" smtClean="0">
                <a:ea typeface="新細明體" pitchFamily="18" charset="-120"/>
              </a:rPr>
              <a:t>snRNA</a:t>
            </a:r>
            <a:r>
              <a:rPr lang="en-US" altLang="zh-TW" dirty="0">
                <a:ea typeface="新細明體" pitchFamily="18" charset="-120"/>
              </a:rPr>
              <a:t>– a class of small RNA molecules found within the nucleus. It has the functions of modifying other </a:t>
            </a:r>
            <a:r>
              <a:rPr lang="en-US" altLang="zh-TW" dirty="0" smtClean="0">
                <a:ea typeface="新細明體" pitchFamily="18" charset="-120"/>
              </a:rPr>
              <a:t>RNAs: </a:t>
            </a:r>
            <a:r>
              <a:rPr lang="en-US" altLang="zh-TW" dirty="0">
                <a:ea typeface="新細明體" pitchFamily="18" charset="-120"/>
              </a:rPr>
              <a:t>e.g. splicing…</a:t>
            </a:r>
          </a:p>
          <a:p>
            <a:pPr eaLnBrk="1" hangingPunct="1"/>
            <a:endParaRPr lang="en-US" altLang="zh-TW" i="1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83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Impact" pitchFamily="34" charset="0"/>
                <a:ea typeface="新細明體" pitchFamily="18" charset="-120"/>
              </a:rPr>
              <a:t>Terminology for Transcription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683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800" dirty="0" err="1">
                <a:solidFill>
                  <a:srgbClr val="FF0000"/>
                </a:solidFill>
                <a:ea typeface="新細明體" pitchFamily="18" charset="-120"/>
              </a:rPr>
              <a:t>hnRNA</a:t>
            </a: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 (heterogeneous nuclear RNA)</a:t>
            </a:r>
            <a:r>
              <a:rPr lang="en-US" altLang="zh-TW" sz="2800" dirty="0">
                <a:ea typeface="新細明體" pitchFamily="18" charset="-120"/>
              </a:rPr>
              <a:t>: Eukaryotic mRNA primary </a:t>
            </a:r>
            <a:r>
              <a:rPr lang="en-US" altLang="zh-TW" sz="2800" dirty="0" err="1">
                <a:ea typeface="新細明體" pitchFamily="18" charset="-120"/>
              </a:rPr>
              <a:t>transcipts</a:t>
            </a:r>
            <a:r>
              <a:rPr lang="en-US" altLang="zh-TW" sz="2800" dirty="0">
                <a:ea typeface="新細明體" pitchFamily="18" charset="-120"/>
              </a:rPr>
              <a:t> whose introns have not yet been excised (pre-mRNA).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Promoter</a:t>
            </a:r>
            <a:r>
              <a:rPr lang="en-US" altLang="zh-TW" sz="2800" dirty="0">
                <a:ea typeface="新細明體" pitchFamily="18" charset="-120"/>
              </a:rPr>
              <a:t>: A special sequence of nucleotides </a:t>
            </a:r>
            <a:r>
              <a:rPr lang="en-US" altLang="zh-TW" sz="2800" dirty="0" smtClean="0">
                <a:ea typeface="新細明體" pitchFamily="18" charset="-120"/>
              </a:rPr>
              <a:t>that RNA polymerase and transcription factors bind.</a:t>
            </a:r>
            <a:endParaRPr lang="en-US" altLang="zh-TW" sz="2800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RNA Polymerase II</a:t>
            </a:r>
            <a:r>
              <a:rPr lang="en-US" altLang="zh-TW" sz="2800" dirty="0">
                <a:ea typeface="新細明體" pitchFamily="18" charset="-120"/>
              </a:rPr>
              <a:t>: </a:t>
            </a:r>
            <a:r>
              <a:rPr lang="en-US" altLang="zh-TW" sz="2800" dirty="0" err="1">
                <a:ea typeface="新細明體" pitchFamily="18" charset="-120"/>
              </a:rPr>
              <a:t>Multisubunit</a:t>
            </a:r>
            <a:r>
              <a:rPr lang="en-US" altLang="zh-TW" sz="2800" dirty="0">
                <a:ea typeface="新細明體" pitchFamily="18" charset="-120"/>
              </a:rPr>
              <a:t> enzyme that catalyzes the synthesis of an RNA molecule on a DNA template from nucleoside triphosphate precursors.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 dirty="0">
                <a:solidFill>
                  <a:srgbClr val="FF0000"/>
                </a:solidFill>
                <a:ea typeface="新細明體" pitchFamily="18" charset="-120"/>
              </a:rPr>
              <a:t>Terminator</a:t>
            </a:r>
            <a:r>
              <a:rPr lang="en-US" altLang="zh-TW" sz="2800" dirty="0">
                <a:ea typeface="新細明體" pitchFamily="18" charset="-120"/>
              </a:rPr>
              <a:t>: Signal in DNA that halts transcription.</a:t>
            </a:r>
          </a:p>
          <a:p>
            <a:pPr eaLnBrk="1" hangingPunct="1">
              <a:lnSpc>
                <a:spcPct val="90000"/>
              </a:lnSpc>
            </a:pPr>
            <a:endParaRPr lang="en-US" altLang="zh-TW" sz="2800" dirty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2000" dirty="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1277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chemeClr val="tx1"/>
                </a:solidFill>
                <a:latin typeface="Arial" charset="0"/>
                <a:ea typeface="新細明體" pitchFamily="18" charset="-120"/>
              </a:rPr>
              <a:t>Definition of a Gene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971800"/>
            <a:ext cx="70104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Regulatory regions:  up to 50 kb upstream of +1 site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 dirty="0" smtClean="0">
                <a:ea typeface="新細明體" pitchFamily="18" charset="-120"/>
              </a:rPr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Exons:  	protein coding and </a:t>
            </a:r>
            <a:r>
              <a:rPr lang="en-US" altLang="zh-TW" sz="1800" dirty="0" err="1" smtClean="0">
                <a:ea typeface="新細明體" pitchFamily="18" charset="-120"/>
              </a:rPr>
              <a:t>untranslated</a:t>
            </a:r>
            <a:r>
              <a:rPr lang="en-US" altLang="zh-TW" sz="1800" dirty="0" smtClean="0">
                <a:ea typeface="新細明體" pitchFamily="18" charset="-120"/>
              </a:rPr>
              <a:t> regions (UTR)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 dirty="0" smtClean="0">
                <a:ea typeface="新細明體" pitchFamily="18" charset="-120"/>
              </a:rPr>
              <a:t>			1 to 178 exons per gene (mean 8.8)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 dirty="0" smtClean="0">
                <a:ea typeface="新細明體" pitchFamily="18" charset="-120"/>
              </a:rPr>
              <a:t>			8 </a:t>
            </a:r>
            <a:r>
              <a:rPr lang="en-US" altLang="zh-TW" sz="1800" dirty="0" err="1" smtClean="0">
                <a:ea typeface="新細明體" pitchFamily="18" charset="-120"/>
              </a:rPr>
              <a:t>bp</a:t>
            </a:r>
            <a:r>
              <a:rPr lang="en-US" altLang="zh-TW" sz="1800" dirty="0" smtClean="0">
                <a:ea typeface="新細明體" pitchFamily="18" charset="-120"/>
              </a:rPr>
              <a:t> to 17 kb per exon (mean 145 </a:t>
            </a:r>
            <a:r>
              <a:rPr lang="en-US" altLang="zh-TW" sz="1800" dirty="0" err="1" smtClean="0">
                <a:ea typeface="新細明體" pitchFamily="18" charset="-120"/>
              </a:rPr>
              <a:t>bp</a:t>
            </a:r>
            <a:r>
              <a:rPr lang="en-US" altLang="zh-TW" sz="1800" dirty="0" smtClean="0">
                <a:ea typeface="新細明體" pitchFamily="18" charset="-12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800" dirty="0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Introns:	splice acceptor and donor sites, junk DNA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1800" dirty="0" smtClean="0">
                <a:ea typeface="新細明體" pitchFamily="18" charset="-120"/>
              </a:rPr>
              <a:t>			average 1 kb – 50 kb per intron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1800" dirty="0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itchFamily="18" charset="-120"/>
              </a:rPr>
              <a:t>Gene size:	Largest – 2.4 Mb (</a:t>
            </a:r>
            <a:r>
              <a:rPr lang="en-US" altLang="zh-TW" sz="1800" dirty="0" err="1" smtClean="0">
                <a:ea typeface="新細明體" pitchFamily="18" charset="-120"/>
              </a:rPr>
              <a:t>Dystrophin</a:t>
            </a:r>
            <a:r>
              <a:rPr lang="en-US" altLang="zh-TW" sz="1800" dirty="0" smtClean="0">
                <a:ea typeface="新細明體" pitchFamily="18" charset="-120"/>
              </a:rPr>
              <a:t>).  Mean – 27 kb.</a:t>
            </a:r>
          </a:p>
        </p:txBody>
      </p:sp>
      <p:pic>
        <p:nvPicPr>
          <p:cNvPr id="52228" name="Object 10" descr="npo000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71600"/>
            <a:ext cx="5181600" cy="160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solidFill>
                  <a:schemeClr val="accent2"/>
                </a:solidFill>
                <a:latin typeface="Impact" pitchFamily="34" charset="0"/>
                <a:ea typeface="新細明體" pitchFamily="18" charset="-120"/>
              </a:rPr>
              <a:t>Transcription: DNA </a:t>
            </a:r>
            <a:r>
              <a:rPr lang="en-US" altLang="zh-TW" sz="3800" smtClean="0">
                <a:solidFill>
                  <a:schemeClr val="accent2"/>
                </a:solidFill>
                <a:latin typeface="Impact" pitchFamily="34" charset="0"/>
                <a:ea typeface="新細明體" pitchFamily="18" charset="-120"/>
                <a:sym typeface="Wingdings" pitchFamily="2" charset="2"/>
              </a:rPr>
              <a:t> hnRNA</a:t>
            </a:r>
            <a:endParaRPr lang="en-US" altLang="zh-TW" sz="3800" smtClean="0">
              <a:solidFill>
                <a:schemeClr val="accent2"/>
              </a:solidFill>
              <a:latin typeface="Impact" pitchFamily="34" charset="0"/>
              <a:ea typeface="新細明體" pitchFamily="18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0"/>
            <a:ext cx="83402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Impact" pitchFamily="34" charset="0"/>
                <a:ea typeface="新細明體" pitchFamily="18" charset="-120"/>
              </a:rPr>
              <a:t>Central Dogma Revisited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1787525"/>
          </a:xfrm>
        </p:spPr>
        <p:txBody>
          <a:bodyPr/>
          <a:lstStyle/>
          <a:p>
            <a:pPr eaLnBrk="1" hangingPunct="1"/>
            <a:r>
              <a:rPr lang="en-US" altLang="zh-TW" sz="2600" dirty="0" smtClean="0">
                <a:solidFill>
                  <a:srgbClr val="FF0000"/>
                </a:solidFill>
                <a:ea typeface="新細明體" pitchFamily="18" charset="-120"/>
              </a:rPr>
              <a:t>Base Pairing Rule</a:t>
            </a:r>
            <a:r>
              <a:rPr lang="en-US" altLang="zh-TW" sz="2600" dirty="0" smtClean="0">
                <a:ea typeface="新細明體" pitchFamily="18" charset="-120"/>
              </a:rPr>
              <a:t>: A and T or U is held together by 2 hydrogen bonds and G and C is held together by 3 hydrogen bonds.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935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FF0000"/>
                </a:solidFill>
                <a:ea typeface="新細明體" pitchFamily="18" charset="-120"/>
              </a:rPr>
              <a:t>DNA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4343400" y="1752600"/>
            <a:ext cx="1331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FF0000"/>
                </a:solidFill>
                <a:ea typeface="新細明體" pitchFamily="18" charset="-120"/>
              </a:rPr>
              <a:t>hnRNA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391400" y="1752600"/>
            <a:ext cx="1231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FF0000"/>
                </a:solidFill>
                <a:ea typeface="新細明體" pitchFamily="18" charset="-120"/>
              </a:rPr>
              <a:t>mRNA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362200" y="3352800"/>
            <a:ext cx="1274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FF0000"/>
                </a:solidFill>
                <a:ea typeface="新細明體" pitchFamily="18" charset="-120"/>
              </a:rPr>
              <a:t>protein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791200" y="1295400"/>
            <a:ext cx="1431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3333FF"/>
                </a:solidFill>
                <a:ea typeface="新細明體" pitchFamily="18" charset="-120"/>
              </a:rPr>
              <a:t>Splicing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410200" y="2209800"/>
            <a:ext cx="22240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66FF33"/>
                </a:solidFill>
                <a:ea typeface="新細明體" pitchFamily="18" charset="-120"/>
              </a:rPr>
              <a:t>Spliceosome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5105400" y="3048000"/>
            <a:ext cx="19478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3333FF"/>
                </a:solidFill>
                <a:ea typeface="新細明體" pitchFamily="18" charset="-120"/>
              </a:rPr>
              <a:t>Translation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752600" y="1371600"/>
            <a:ext cx="2244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3333FF"/>
                </a:solidFill>
                <a:ea typeface="新細明體" pitchFamily="18" charset="-120"/>
              </a:rPr>
              <a:t>Transcription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057400" y="2209800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66FF33"/>
                </a:solidFill>
                <a:ea typeface="新細明體" pitchFamily="18" charset="-120"/>
              </a:rPr>
              <a:t>Nucleus</a:t>
            </a:r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>
            <a:off x="1752600" y="2057400"/>
            <a:ext cx="2362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5791200" y="19812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8001000" y="2590800"/>
            <a:ext cx="0" cy="1066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038600" y="3733800"/>
            <a:ext cx="3946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800" b="0">
                <a:solidFill>
                  <a:srgbClr val="66FF33"/>
                </a:solidFill>
                <a:ea typeface="新細明體" pitchFamily="18" charset="-120"/>
              </a:rPr>
              <a:t>Ribosome in Cytoplasm</a:t>
            </a:r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 flipH="1">
            <a:off x="3810000" y="3657600"/>
            <a:ext cx="419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Impact" pitchFamily="34" charset="0"/>
                <a:ea typeface="新細明體" pitchFamily="18" charset="-120"/>
              </a:rPr>
              <a:t>Terminology for Splicing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Exon</a:t>
            </a:r>
            <a:r>
              <a:rPr lang="en-US" altLang="zh-TW" smtClean="0">
                <a:ea typeface="新細明體" pitchFamily="18" charset="-120"/>
              </a:rPr>
              <a:t>: A portion of the gene that appears in both the primary and the mature mRNA transcripts.</a:t>
            </a:r>
          </a:p>
          <a:p>
            <a:pPr eaLnBrk="1" hangingPunct="1"/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Intron</a:t>
            </a:r>
            <a:r>
              <a:rPr lang="en-US" altLang="zh-TW" smtClean="0">
                <a:ea typeface="新細明體" pitchFamily="18" charset="-120"/>
              </a:rPr>
              <a:t>: A portion of the gene that is transcribed but excised prior to translation. </a:t>
            </a:r>
          </a:p>
          <a:p>
            <a:pPr eaLnBrk="1" hangingPunct="1"/>
            <a:r>
              <a:rPr lang="en-US" altLang="zh-TW" sz="2800" smtClean="0">
                <a:solidFill>
                  <a:srgbClr val="FF0000"/>
                </a:solidFill>
                <a:ea typeface="新細明體" pitchFamily="18" charset="-120"/>
              </a:rPr>
              <a:t>Spliceosome</a:t>
            </a:r>
            <a:r>
              <a:rPr lang="en-US" altLang="zh-TW" sz="2800" smtClean="0">
                <a:ea typeface="新細明體" pitchFamily="18" charset="-120"/>
              </a:rPr>
              <a:t>: A organelle that carries out the splicing reactions whereby the pre-mRNA is converted to a mature mRNA.</a:t>
            </a:r>
          </a:p>
          <a:p>
            <a:pPr eaLnBrk="1" hangingPunct="1"/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Splicing</a:t>
            </a:r>
          </a:p>
        </p:txBody>
      </p:sp>
      <p:pic>
        <p:nvPicPr>
          <p:cNvPr id="56323" name="Picture 3" descr="Fig_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219200"/>
            <a:ext cx="8839200" cy="5173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ea typeface="新細明體" pitchFamily="18" charset="-120"/>
              </a:rPr>
              <a:t>Splicing and other RNA processing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In Eukaryotic cells, RNA is processed between transcription and translation.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This complicates the relationship between a DNA gene and the protein it codes for.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Sometimes alternate RNA processing can lead to an alternate protein as a result.  This is true in the immune system.  </a:t>
            </a:r>
          </a:p>
          <a:p>
            <a:pPr eaLnBrk="1" hangingPunct="1"/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800" dirty="0" smtClean="0">
                <a:ea typeface="新細明體" pitchFamily="18" charset="-120"/>
              </a:rPr>
              <a:t>Eukaryotic Cell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8196" name="Picture 4" descr="figure-01-02b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1295400"/>
            <a:ext cx="4397474" cy="3589775"/>
          </a:xfr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609600"/>
            <a:ext cx="4041775" cy="4724400"/>
          </a:xfrm>
        </p:spPr>
        <p:txBody>
          <a:bodyPr/>
          <a:lstStyle/>
          <a:p>
            <a:r>
              <a:rPr lang="en-US" dirty="0" smtClean="0"/>
              <a:t>Cell with a true nucleus, where the genetic material is surrounded by a membrane.</a:t>
            </a:r>
          </a:p>
          <a:p>
            <a:r>
              <a:rPr lang="en-US" dirty="0" smtClean="0"/>
              <a:t>Eukaryotic genome is more complex that prokaryotic genome and distributed among multiple chromosomes. </a:t>
            </a:r>
          </a:p>
          <a:p>
            <a:r>
              <a:rPr lang="en-US" dirty="0" smtClean="0"/>
              <a:t>DNA is linear and </a:t>
            </a:r>
            <a:r>
              <a:rPr lang="en-US" dirty="0" err="1" smtClean="0"/>
              <a:t>complexed</a:t>
            </a:r>
            <a:r>
              <a:rPr lang="en-US" dirty="0" smtClean="0"/>
              <a:t> with </a:t>
            </a:r>
            <a:r>
              <a:rPr lang="en-US" dirty="0" err="1" smtClean="0"/>
              <a:t>histones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Numerous </a:t>
            </a:r>
            <a:r>
              <a:rPr lang="en-US" dirty="0" err="1" smtClean="0"/>
              <a:t>membrance</a:t>
            </a:r>
            <a:r>
              <a:rPr lang="en-US" dirty="0" smtClean="0"/>
              <a:t>-bound organelles.</a:t>
            </a:r>
          </a:p>
          <a:p>
            <a:r>
              <a:rPr lang="en-US" dirty="0" smtClean="0"/>
              <a:t>Cell division by mitosis.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Splicing (Eukaryotes)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44958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Unprocessed RNA is composed of Introns and Extrons.  Introns are removed before the rest is expressed and converted to protein.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Sometimes </a:t>
            </a:r>
            <a:r>
              <a:rPr lang="en-US" altLang="zh-TW" sz="2600" smtClean="0">
                <a:solidFill>
                  <a:srgbClr val="FF0000"/>
                </a:solidFill>
                <a:ea typeface="新細明體" pitchFamily="18" charset="-120"/>
              </a:rPr>
              <a:t>alternate splicings</a:t>
            </a:r>
            <a:r>
              <a:rPr lang="en-US" altLang="zh-TW" sz="2600" smtClean="0">
                <a:ea typeface="新細明體" pitchFamily="18" charset="-120"/>
              </a:rPr>
              <a:t> can create different valid proteins.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A typical Eukaryotic gene has 4-20 introns.  Locating them by analytical means is not easy.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smtClean="0">
              <a:ea typeface="新細明體" pitchFamily="18" charset="-120"/>
            </a:endParaRPr>
          </a:p>
        </p:txBody>
      </p:sp>
      <p:pic>
        <p:nvPicPr>
          <p:cNvPr id="59396" name="Picture 4" descr="splic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828800"/>
            <a:ext cx="4038600" cy="3398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latin typeface="Impact" pitchFamily="34" charset="0"/>
                <a:ea typeface="新細明體" pitchFamily="18" charset="-120"/>
              </a:rPr>
              <a:t>Posttranscriptional Processing: Capping and Poly(A) Tail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cap of modified guanine triphosphate is added to the 5’ of the RNA.</a:t>
            </a:r>
          </a:p>
          <a:p>
            <a:r>
              <a:rPr lang="en-US" dirty="0" smtClean="0"/>
              <a:t>A poly (A) tail is attached to the 3’end by cleavage downs stream of AAUAAA signal.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9256"/>
          <a:stretch/>
        </p:blipFill>
        <p:spPr>
          <a:xfrm>
            <a:off x="0" y="3907917"/>
            <a:ext cx="9144000" cy="24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latin typeface="Impact" pitchFamily="34" charset="0"/>
                <a:ea typeface="新細明體" pitchFamily="18" charset="-120"/>
              </a:rPr>
              <a:t>Posttranscriptional Processing: Capping and Poly(A) Tail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30725"/>
          </a:xfrm>
        </p:spPr>
        <p:txBody>
          <a:bodyPr/>
          <a:lstStyle/>
          <a:p>
            <a:r>
              <a:rPr lang="en-US" dirty="0" smtClean="0"/>
              <a:t>Protect RNA from degradation.</a:t>
            </a:r>
          </a:p>
          <a:p>
            <a:r>
              <a:rPr lang="en-US" dirty="0" smtClean="0"/>
              <a:t>Poly(A) tail may facilitate the transportation out of nucleus.</a:t>
            </a:r>
          </a:p>
          <a:p>
            <a:r>
              <a:rPr lang="en-US" dirty="0" smtClean="0"/>
              <a:t>Once reach cytoplasm, the modified ends, in conjunction with certain protein, signal a ribosome to attach to the mRNA.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7623175" cy="1524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ea typeface="新細明體" pitchFamily="18" charset="-120"/>
              </a:rPr>
              <a:t>How Are Proteins Made?</a:t>
            </a:r>
            <a:br>
              <a:rPr lang="en-US" altLang="zh-TW" sz="3600" smtClean="0">
                <a:ea typeface="新細明體" pitchFamily="18" charset="-120"/>
              </a:rPr>
            </a:br>
            <a:r>
              <a:rPr lang="en-US" altLang="zh-TW" sz="3600" smtClean="0">
                <a:ea typeface="新細明體" pitchFamily="18" charset="-120"/>
              </a:rPr>
              <a:t>(Translation)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>
                <a:latin typeface="Albertus Medium" pitchFamily="34" charset="0"/>
              </a:rPr>
              <a:t>Outline: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mRNA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tRNA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Translation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Protein Synthesis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Protein Folding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endParaRPr lang="en-US" altLang="en-US" b="1" i="1" smtClean="0">
              <a:solidFill>
                <a:schemeClr val="hlink"/>
              </a:solidFill>
              <a:latin typeface="Arial Narrow" pitchFamily="34" charset="0"/>
            </a:endParaRPr>
          </a:p>
          <a:p>
            <a:pPr marL="742950" lvl="1" indent="-285750" eaLnBrk="1" hangingPunct="1">
              <a:buClr>
                <a:schemeClr val="tx1"/>
              </a:buClr>
              <a:buFontTx/>
              <a:buNone/>
            </a:pPr>
            <a:endParaRPr lang="en-US" alt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latin typeface="Impact" pitchFamily="34" charset="0"/>
                <a:ea typeface="新細明體" pitchFamily="18" charset="-120"/>
              </a:rPr>
              <a:t>Terminology for Translation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300" dirty="0" smtClean="0">
                <a:solidFill>
                  <a:srgbClr val="FF0000"/>
                </a:solidFill>
                <a:ea typeface="新細明體" pitchFamily="18" charset="-120"/>
              </a:rPr>
              <a:t>mRNA (messenger RNA)</a:t>
            </a:r>
            <a:r>
              <a:rPr lang="en-US" altLang="zh-TW" sz="2300" dirty="0" smtClean="0">
                <a:ea typeface="新細明體" pitchFamily="18" charset="-120"/>
              </a:rPr>
              <a:t>: A ribonucleic acid whose sequence is complementary to that of a protein-coding gene in DNA.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300" dirty="0" smtClean="0">
                <a:solidFill>
                  <a:srgbClr val="FF0000"/>
                </a:solidFill>
                <a:ea typeface="新細明體" pitchFamily="18" charset="-120"/>
              </a:rPr>
              <a:t>Ribosome</a:t>
            </a:r>
            <a:r>
              <a:rPr lang="en-US" altLang="zh-TW" sz="2300" dirty="0" smtClean="0">
                <a:ea typeface="新細明體" pitchFamily="18" charset="-120"/>
              </a:rPr>
              <a:t>: The organelle that synthesizes polypeptides under the direction of mRNA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300" dirty="0" err="1" smtClean="0">
                <a:solidFill>
                  <a:srgbClr val="FF0000"/>
                </a:solidFill>
                <a:ea typeface="新細明體" pitchFamily="18" charset="-120"/>
              </a:rPr>
              <a:t>rRNA</a:t>
            </a:r>
            <a:r>
              <a:rPr lang="en-US" altLang="zh-TW" sz="2300" dirty="0" smtClean="0">
                <a:solidFill>
                  <a:srgbClr val="FF0000"/>
                </a:solidFill>
                <a:ea typeface="新細明體" pitchFamily="18" charset="-120"/>
              </a:rPr>
              <a:t> (ribosomal RNA)</a:t>
            </a:r>
            <a:r>
              <a:rPr lang="en-US" altLang="zh-TW" sz="2300" dirty="0" smtClean="0">
                <a:ea typeface="新細明體" pitchFamily="18" charset="-120"/>
              </a:rPr>
              <a:t>:The RNA molecules that constitute the bulk of the ribosome and provides structural scaffolding for the ribosome and catalyzes peptide bond 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300" dirty="0" err="1" smtClean="0">
                <a:solidFill>
                  <a:srgbClr val="FF0000"/>
                </a:solidFill>
                <a:ea typeface="新細明體" pitchFamily="18" charset="-120"/>
              </a:rPr>
              <a:t>tRNA</a:t>
            </a:r>
            <a:r>
              <a:rPr lang="en-US" altLang="zh-TW" sz="2300" dirty="0" smtClean="0">
                <a:solidFill>
                  <a:srgbClr val="FF0000"/>
                </a:solidFill>
                <a:ea typeface="新細明體" pitchFamily="18" charset="-120"/>
              </a:rPr>
              <a:t> (transfer RNA)</a:t>
            </a:r>
            <a:r>
              <a:rPr lang="en-US" altLang="zh-TW" sz="2300" dirty="0" smtClean="0">
                <a:ea typeface="新細明體" pitchFamily="18" charset="-120"/>
              </a:rPr>
              <a:t>: The small L-shaped RNAs that deliver specific amino acids to ribosomes according to the sequence of a bound mRNA.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300" dirty="0">
                <a:solidFill>
                  <a:srgbClr val="FF0000"/>
                </a:solidFill>
                <a:ea typeface="新細明體" pitchFamily="18" charset="-120"/>
              </a:rPr>
              <a:t>Codon</a:t>
            </a:r>
            <a:r>
              <a:rPr lang="en-US" altLang="zh-TW" sz="2300" dirty="0">
                <a:ea typeface="新細明體" pitchFamily="18" charset="-120"/>
              </a:rPr>
              <a:t>: The sequence of 3 nucleotides in DNA/RNA that encodes for a specific amino acid.</a:t>
            </a:r>
            <a:r>
              <a:rPr lang="en-US" altLang="zh-TW" sz="2300" dirty="0">
                <a:solidFill>
                  <a:srgbClr val="FF0000"/>
                </a:solidFill>
                <a:ea typeface="新細明體" pitchFamily="18" charset="-12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altLang="zh-TW" sz="2300" dirty="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latin typeface="Impact" pitchFamily="34" charset="0"/>
                <a:ea typeface="新細明體" pitchFamily="18" charset="-120"/>
              </a:rPr>
              <a:t>Terminology for </a:t>
            </a:r>
            <a:r>
              <a:rPr lang="en-US" altLang="zh-TW" dirty="0" smtClean="0">
                <a:latin typeface="Impact" pitchFamily="34" charset="0"/>
                <a:ea typeface="新細明體" pitchFamily="18" charset="-120"/>
              </a:rPr>
              <a:t>Translation </a:t>
            </a:r>
            <a:r>
              <a:rPr lang="en-US" altLang="zh-TW" dirty="0" err="1" smtClean="0">
                <a:latin typeface="Impact" pitchFamily="34" charset="0"/>
                <a:ea typeface="新細明體" pitchFamily="18" charset="-120"/>
              </a:rPr>
              <a:t>cont</a:t>
            </a:r>
            <a:r>
              <a:rPr lang="en-US" altLang="zh-TW" dirty="0" smtClean="0">
                <a:latin typeface="Impact" pitchFamily="34" charset="0"/>
                <a:ea typeface="新細明體" pitchFamily="18" charset="-120"/>
              </a:rPr>
              <a:t>’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Anticodon</a:t>
            </a:r>
            <a:r>
              <a:rPr lang="en-US" altLang="zh-TW" smtClean="0">
                <a:ea typeface="新細明體" pitchFamily="18" charset="-120"/>
              </a:rPr>
              <a:t>: The sequence of 3 nucleotides in tRNA that recognizes an mRNA codon through complementary base pairing.</a:t>
            </a:r>
          </a:p>
          <a:p>
            <a:pPr eaLnBrk="1" hangingPunct="1"/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C-terminal</a:t>
            </a:r>
            <a:r>
              <a:rPr lang="en-US" altLang="zh-TW" smtClean="0">
                <a:ea typeface="新細明體" pitchFamily="18" charset="-120"/>
              </a:rPr>
              <a:t>: The end of the protein with the free COOH.</a:t>
            </a:r>
          </a:p>
          <a:p>
            <a:pPr eaLnBrk="1" hangingPunct="1"/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N-terminal</a:t>
            </a:r>
            <a:r>
              <a:rPr lang="en-US" altLang="zh-TW" smtClean="0">
                <a:ea typeface="新細明體" pitchFamily="18" charset="-120"/>
              </a:rPr>
              <a:t>: The end of the protein with the free NH3.</a:t>
            </a:r>
          </a:p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 smtClean="0">
                <a:latin typeface="Impact" pitchFamily="34" charset="0"/>
                <a:ea typeface="新細明體" pitchFamily="18" charset="-120"/>
              </a:rPr>
              <a:t>tRNA</a:t>
            </a:r>
            <a:endParaRPr lang="en-US" altLang="zh-TW" dirty="0" smtClean="0">
              <a:latin typeface="Impact" pitchFamily="34" charset="0"/>
              <a:ea typeface="新細明體" pitchFamily="18" charset="-12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429000"/>
            <a:ext cx="83058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dirty="0" smtClean="0">
                <a:ea typeface="新細明體" pitchFamily="18" charset="-120"/>
              </a:rPr>
              <a:t>The proper </a:t>
            </a:r>
            <a:r>
              <a:rPr lang="en-US" altLang="zh-TW" sz="2600" dirty="0" err="1" smtClean="0">
                <a:ea typeface="新細明體" pitchFamily="18" charset="-120"/>
              </a:rPr>
              <a:t>tRNA</a:t>
            </a:r>
            <a:r>
              <a:rPr lang="en-US" altLang="zh-TW" sz="2600" dirty="0" smtClean="0">
                <a:ea typeface="新細明體" pitchFamily="18" charset="-120"/>
              </a:rPr>
              <a:t> is chosen by having the corresponding anticodon for the mRNA’s codon.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 smtClean="0">
                <a:ea typeface="新細明體" pitchFamily="18" charset="-120"/>
              </a:rPr>
              <a:t>The </a:t>
            </a:r>
            <a:r>
              <a:rPr lang="en-US" altLang="zh-TW" sz="2600" dirty="0" err="1" smtClean="0">
                <a:ea typeface="新細明體" pitchFamily="18" charset="-120"/>
              </a:rPr>
              <a:t>tRNA</a:t>
            </a:r>
            <a:r>
              <a:rPr lang="en-US" altLang="zh-TW" sz="2600" dirty="0" smtClean="0">
                <a:ea typeface="新細明體" pitchFamily="18" charset="-120"/>
              </a:rPr>
              <a:t> then transfers its </a:t>
            </a:r>
            <a:r>
              <a:rPr lang="en-US" altLang="zh-TW" sz="2600" dirty="0" err="1" smtClean="0">
                <a:ea typeface="新細明體" pitchFamily="18" charset="-120"/>
              </a:rPr>
              <a:t>aminoacyl</a:t>
            </a:r>
            <a:r>
              <a:rPr lang="en-US" altLang="zh-TW" sz="2600" dirty="0" smtClean="0">
                <a:ea typeface="新細明體" pitchFamily="18" charset="-120"/>
              </a:rPr>
              <a:t> group to the growing peptide chain.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 smtClean="0">
                <a:ea typeface="新細明體" pitchFamily="18" charset="-120"/>
              </a:rPr>
              <a:t>For example, the </a:t>
            </a:r>
            <a:r>
              <a:rPr lang="en-US" altLang="zh-TW" sz="2600" dirty="0" err="1" smtClean="0">
                <a:ea typeface="新細明體" pitchFamily="18" charset="-120"/>
              </a:rPr>
              <a:t>tRNA</a:t>
            </a:r>
            <a:r>
              <a:rPr lang="en-US" altLang="zh-TW" sz="2600" dirty="0" smtClean="0">
                <a:ea typeface="新細明體" pitchFamily="18" charset="-120"/>
              </a:rPr>
              <a:t> with the anticodon UAC corresponds with the codon AUG and attaches methionine amino acid onto the peptide chain. </a:t>
            </a:r>
          </a:p>
        </p:txBody>
      </p:sp>
      <p:pic>
        <p:nvPicPr>
          <p:cNvPr id="66564" name="Picture 4" descr="image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90800" y="990600"/>
            <a:ext cx="3505200" cy="233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triplet codon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828" b="1828"/>
          <a:stretch>
            <a:fillRect/>
          </a:stretch>
        </p:blipFill>
        <p:spPr>
          <a:xfrm>
            <a:off x="595610" y="1676400"/>
            <a:ext cx="8091190" cy="4454525"/>
          </a:xfrm>
        </p:spPr>
      </p:pic>
    </p:spTree>
    <p:extLst>
      <p:ext uri="{BB962C8B-B14F-4D97-AF65-F5344CB8AC3E}">
        <p14:creationId xmlns:p14="http://schemas.microsoft.com/office/powerpoint/2010/main" val="930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  <p:pic>
        <p:nvPicPr>
          <p:cNvPr id="241668" name="Picture 4" descr="http://oregonstate.edu/instruction/bb331/lecture12/fi5p20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75537" y="1600200"/>
            <a:ext cx="3201926" cy="4530725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http://www.youtube.com/watch?v=Ikq9AcBcohA&amp;feature=related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itchFamily="18" charset="-120"/>
              </a:rPr>
              <a:t>All Cells have common Cycles</a:t>
            </a:r>
          </a:p>
        </p:txBody>
      </p:sp>
      <p:pic>
        <p:nvPicPr>
          <p:cNvPr id="9220" name="Picture 4" descr="figure-01-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219200"/>
            <a:ext cx="77724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Translation, continued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Catalyzed by Ribosome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Using two different sites, the Ribosome continually binds tRNA, joins the amino acids together and moves to the next location along the mRNA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~10 codons/second, but multiple translations can occur simultaneously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zh-TW" altLang="en-US" sz="2600" smtClean="0">
              <a:ea typeface="新細明體" pitchFamily="18" charset="-120"/>
            </a:endParaRPr>
          </a:p>
        </p:txBody>
      </p:sp>
      <p:pic>
        <p:nvPicPr>
          <p:cNvPr id="74756" name="Picture 4" descr="ribosom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19600" y="2133600"/>
            <a:ext cx="4572000" cy="2987675"/>
          </a:xfrm>
          <a:noFill/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032375" y="6491288"/>
            <a:ext cx="411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0">
                <a:latin typeface="Garamond" pitchFamily="18" charset="0"/>
                <a:ea typeface="新細明體" pitchFamily="18" charset="-120"/>
              </a:rPr>
              <a:t>http://wong.scripps.edu/PIX/ribosome.jpg</a:t>
            </a:r>
          </a:p>
        </p:txBody>
      </p:sp>
    </p:spTree>
    <p:extLst>
      <p:ext uri="{BB962C8B-B14F-4D97-AF65-F5344CB8AC3E}">
        <p14:creationId xmlns:p14="http://schemas.microsoft.com/office/powerpoint/2010/main" val="447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Uncovering the code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Scientists conjectured that proteins came from DNA; but how did DNA code for proteins?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If one nucleotide codes for one amino acid, then there’d be 4</a:t>
            </a:r>
            <a:r>
              <a:rPr lang="en-US" altLang="zh-TW" sz="2600" baseline="30000" smtClean="0">
                <a:ea typeface="新細明體" pitchFamily="18" charset="-120"/>
              </a:rPr>
              <a:t>1</a:t>
            </a:r>
            <a:r>
              <a:rPr lang="en-US" altLang="zh-TW" sz="2600" smtClean="0">
                <a:ea typeface="新細明體" pitchFamily="18" charset="-120"/>
              </a:rPr>
              <a:t> amino acids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However, there are 20 amino acids, so at least 3 bases codes for one amino acid, since 4</a:t>
            </a:r>
            <a:r>
              <a:rPr lang="en-US" altLang="zh-TW" sz="2600" baseline="30000" smtClean="0">
                <a:ea typeface="新細明體" pitchFamily="18" charset="-120"/>
              </a:rPr>
              <a:t>2</a:t>
            </a:r>
            <a:r>
              <a:rPr lang="en-US" altLang="zh-TW" sz="2600" smtClean="0">
                <a:ea typeface="新細明體" pitchFamily="18" charset="-120"/>
              </a:rPr>
              <a:t> = 16 and 4</a:t>
            </a:r>
            <a:r>
              <a:rPr lang="en-US" altLang="zh-TW" sz="2600" baseline="30000" smtClean="0">
                <a:ea typeface="新細明體" pitchFamily="18" charset="-120"/>
              </a:rPr>
              <a:t>3</a:t>
            </a:r>
            <a:r>
              <a:rPr lang="en-US" altLang="zh-TW" sz="2600" smtClean="0">
                <a:ea typeface="新細明體" pitchFamily="18" charset="-120"/>
              </a:rPr>
              <a:t> = 64</a:t>
            </a:r>
          </a:p>
          <a:p>
            <a:pPr lvl="1" eaLnBrk="1" hangingPunct="1"/>
            <a:r>
              <a:rPr lang="en-US" altLang="zh-TW" sz="2200" smtClean="0">
                <a:ea typeface="新細明體" pitchFamily="18" charset="-120"/>
              </a:rPr>
              <a:t>This triplet of bases is called a “codon”</a:t>
            </a:r>
          </a:p>
          <a:p>
            <a:pPr lvl="1" eaLnBrk="1" hangingPunct="1"/>
            <a:r>
              <a:rPr lang="en-US" altLang="zh-TW" sz="2200" smtClean="0">
                <a:ea typeface="新細明體" pitchFamily="18" charset="-120"/>
              </a:rPr>
              <a:t>64 different codons and only 20 amino acids means that the coding is degenerate: more than one codon sequence code for the same amino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Translation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The process of going from RNA to polypeptide.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Three base pairs of RNA (called a codon) correspond to one amino acid based on a fixed table.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Always starts with Methionine and ends with a stop codon</a:t>
            </a:r>
          </a:p>
          <a:p>
            <a:pPr eaLnBrk="1" hangingPunct="1">
              <a:lnSpc>
                <a:spcPct val="90000"/>
              </a:lnSpc>
            </a:pPr>
            <a:endParaRPr lang="zh-TW" altLang="en-US" sz="2600" smtClean="0">
              <a:ea typeface="新細明體" pitchFamily="18" charset="-120"/>
            </a:endParaRPr>
          </a:p>
        </p:txBody>
      </p:sp>
      <p:pic>
        <p:nvPicPr>
          <p:cNvPr id="73732" name="Picture 4" descr="co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676400"/>
            <a:ext cx="4495800" cy="4048125"/>
          </a:xfrm>
          <a:noFill/>
        </p:spPr>
      </p:pic>
    </p:spTree>
    <p:extLst>
      <p:ext uri="{BB962C8B-B14F-4D97-AF65-F5344CB8AC3E}">
        <p14:creationId xmlns:p14="http://schemas.microsoft.com/office/powerpoint/2010/main" val="15064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Impact" pitchFamily="34" charset="0"/>
                <a:ea typeface="新細明體" pitchFamily="18" charset="-120"/>
              </a:rPr>
              <a:t>Terminology for Protein Folding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Endoplasmic Reticulum</a:t>
            </a:r>
            <a:r>
              <a:rPr lang="en-US" altLang="zh-TW" smtClean="0">
                <a:ea typeface="新細明體" pitchFamily="18" charset="-120"/>
              </a:rPr>
              <a:t>: Membraneous organelle in eukaryotic cells where lipid synthesis and some posttranslational modification occurs.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Mitochondria</a:t>
            </a:r>
            <a:r>
              <a:rPr lang="en-US" altLang="zh-TW" smtClean="0">
                <a:ea typeface="新細明體" pitchFamily="18" charset="-120"/>
              </a:rPr>
              <a:t>: Eukaryotic organelle where citric acid cycle, fatty acid oxidation, and oxidative phosphorylation occur.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solidFill>
                  <a:srgbClr val="FF0000"/>
                </a:solidFill>
                <a:ea typeface="新細明體" pitchFamily="18" charset="-120"/>
              </a:rPr>
              <a:t>Molecular chaperone</a:t>
            </a:r>
            <a:r>
              <a:rPr lang="en-US" altLang="zh-TW" smtClean="0">
                <a:ea typeface="新細明體" pitchFamily="18" charset="-120"/>
              </a:rPr>
              <a:t>: Protein that binds to unfolded or misfolded proteins to refold the proteins in the quaternary structure.</a:t>
            </a:r>
          </a:p>
          <a:p>
            <a:pPr eaLnBrk="1" hangingPunct="1">
              <a:lnSpc>
                <a:spcPct val="90000"/>
              </a:lnSpc>
            </a:pPr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Proteins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Complex organic molecules made up of amino acid subunits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20* different kinds of amino acids.  Each has a 1 and 3 letter abbreviation.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  <a:hlinkClick r:id="rId3"/>
              </a:rPr>
              <a:t>http://www.indstate.edu/thcme/mwking/amino-acids.html</a:t>
            </a:r>
            <a:r>
              <a:rPr lang="en-US" altLang="zh-TW" sz="2600" smtClean="0">
                <a:ea typeface="新細明體" pitchFamily="18" charset="-120"/>
              </a:rPr>
              <a:t> for complete list of chemical structures and abbreviations.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Proteins are often enzymes that catalyze reactions.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Also called “poly-peptides”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98525" y="6297613"/>
            <a:ext cx="4729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zh-TW" altLang="en-US" b="0">
                <a:latin typeface="Garamond" pitchFamily="18" charset="0"/>
                <a:ea typeface="新細明體" pitchFamily="18" charset="-120"/>
              </a:rPr>
              <a:t>*</a:t>
            </a:r>
            <a:r>
              <a:rPr lang="en-US" altLang="zh-TW" b="0">
                <a:latin typeface="Garamond" pitchFamily="18" charset="0"/>
                <a:ea typeface="新細明體" pitchFamily="18" charset="-120"/>
              </a:rPr>
              <a:t>Some other amino acids exist but not in humans.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Polypeptide v. Protein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itchFamily="18" charset="-120"/>
              </a:rPr>
              <a:t>A protein is a polypeptide, however to understand the function of a protein given only the polypeptide sequence is a very difficult problem. 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itchFamily="18" charset="-120"/>
              </a:rPr>
              <a:t>Protein folding an open problem.  The 3D structure depends on many variables.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itchFamily="18" charset="-120"/>
              </a:rPr>
              <a:t>Current approaches often work by looking at the structure of homologous (similar) proteins.  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441325" y="6373813"/>
            <a:ext cx="8047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TW" b="0">
                <a:latin typeface="Garamond" pitchFamily="18" charset="0"/>
                <a:ea typeface="新細明體" pitchFamily="18" charset="-120"/>
                <a:hlinkClick r:id="rId3"/>
              </a:rPr>
              <a:t>http://www.sanger.ac.uk/Users/sgj/thesis/node2.html</a:t>
            </a:r>
            <a:r>
              <a:rPr lang="en-US" altLang="zh-TW" b="0">
                <a:latin typeface="Garamond" pitchFamily="18" charset="0"/>
                <a:ea typeface="新細明體" pitchFamily="18" charset="-120"/>
              </a:rPr>
              <a:t> for more information on folding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Impact" pitchFamily="34" charset="0"/>
                <a:ea typeface="新細明體" pitchFamily="18" charset="-120"/>
              </a:rPr>
              <a:t>Protein Folding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8768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Proteins tend to fold into the lowest free energy conformation.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Proteins begin to fold while the peptide is still being translated.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Proteins bury most of its hydrophobic residues in an interior core to form an </a:t>
            </a:r>
            <a:r>
              <a:rPr lang="el-GR" sz="2400" dirty="0" smtClean="0"/>
              <a:t>α</a:t>
            </a:r>
            <a:r>
              <a:rPr lang="en-US" altLang="zh-TW" sz="2400" dirty="0" smtClean="0">
                <a:ea typeface="新細明體" pitchFamily="18" charset="-120"/>
              </a:rPr>
              <a:t> helix.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Most proteins take the form of secondary structures </a:t>
            </a:r>
            <a:r>
              <a:rPr lang="el-GR" sz="2400" dirty="0" smtClean="0"/>
              <a:t>α</a:t>
            </a:r>
            <a:r>
              <a:rPr lang="en-US" altLang="zh-TW" sz="2400" dirty="0" smtClean="0">
                <a:ea typeface="新細明體" pitchFamily="18" charset="-120"/>
              </a:rPr>
              <a:t> helices and </a:t>
            </a:r>
            <a:r>
              <a:rPr lang="el-GR" sz="2400" dirty="0" smtClean="0"/>
              <a:t>β</a:t>
            </a:r>
            <a:r>
              <a:rPr lang="en-US" altLang="zh-TW" sz="2400" dirty="0" smtClean="0">
                <a:ea typeface="新細明體" pitchFamily="18" charset="-120"/>
              </a:rPr>
              <a:t> sheets.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Molecular chaperones, hsp60 and </a:t>
            </a:r>
            <a:r>
              <a:rPr lang="en-US" altLang="zh-TW" sz="2400" dirty="0" err="1" smtClean="0">
                <a:ea typeface="新細明體" pitchFamily="18" charset="-120"/>
              </a:rPr>
              <a:t>hsp</a:t>
            </a:r>
            <a:r>
              <a:rPr lang="en-US" altLang="zh-TW" sz="2400" dirty="0" smtClean="0">
                <a:ea typeface="新細明體" pitchFamily="18" charset="-120"/>
              </a:rPr>
              <a:t> 70, work with other proteins to help fold newly synthesized proteins.</a:t>
            </a:r>
          </a:p>
          <a:p>
            <a:pPr eaLnBrk="1" hangingPunct="1">
              <a:lnSpc>
                <a:spcPct val="90000"/>
              </a:lnSpc>
            </a:pPr>
            <a:endParaRPr lang="el-GR" sz="2000" dirty="0" smtClean="0"/>
          </a:p>
        </p:txBody>
      </p:sp>
      <p:pic>
        <p:nvPicPr>
          <p:cNvPr id="2053" name="Picture 4" descr="betashee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3733800"/>
            <a:ext cx="3349625" cy="2351088"/>
          </a:xfrm>
          <a:noFill/>
        </p:spPr>
      </p:pic>
      <p:graphicFrame>
        <p:nvGraphicFramePr>
          <p:cNvPr id="2050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9788" y="1600200"/>
          <a:ext cx="4035425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Chart" r:id="rId5" imgW="4038640" imgH="2190590" progId="MSGraph.Chart.8">
                  <p:embed followColorScheme="full"/>
                </p:oleObj>
              </mc:Choice>
              <mc:Fallback>
                <p:oleObj name="Chart" r:id="rId5" imgW="4038640" imgH="219059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1600200"/>
                        <a:ext cx="4035425" cy="218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6" descr="ahelixgarret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1219200"/>
            <a:ext cx="33528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Protein Folding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Proteins are not linear structures, though they are built that way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The amino acids have very different chemical properties; they interact with each other after the protein is built</a:t>
            </a:r>
          </a:p>
          <a:p>
            <a:pPr lvl="1" eaLnBrk="1" hangingPunct="1"/>
            <a:r>
              <a:rPr lang="en-US" altLang="zh-TW" sz="2200" smtClean="0">
                <a:ea typeface="新細明體" pitchFamily="18" charset="-120"/>
              </a:rPr>
              <a:t>This causes the protein to start fold and adopting it’s functional structure</a:t>
            </a:r>
          </a:p>
          <a:p>
            <a:pPr lvl="1" eaLnBrk="1" hangingPunct="1"/>
            <a:r>
              <a:rPr lang="en-US" altLang="zh-TW" sz="2200" smtClean="0">
                <a:ea typeface="新細明體" pitchFamily="18" charset="-120"/>
              </a:rPr>
              <a:t>Proteins may fold in reaction to some ions, and several separate chains of peptides may join together through their hydrophobic and hydrophilic amino acids to form a polymer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Protein Folding </a:t>
            </a:r>
            <a:r>
              <a:rPr lang="en-US" altLang="zh-TW" sz="2600" smtClean="0">
                <a:ea typeface="新細明體" pitchFamily="18" charset="-120"/>
              </a:rPr>
              <a:t>(cont</a:t>
            </a:r>
            <a:r>
              <a:rPr lang="en-US" altLang="zh-TW" sz="2600" smtClean="0">
                <a:latin typeface="Arial" charset="0"/>
                <a:ea typeface="新細明體" pitchFamily="18" charset="-120"/>
              </a:rPr>
              <a:t>’</a:t>
            </a:r>
            <a:r>
              <a:rPr lang="en-US" altLang="zh-TW" sz="2600" smtClean="0">
                <a:ea typeface="新細明體" pitchFamily="18" charset="-120"/>
              </a:rPr>
              <a:t>d)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The structure that a protein adopts is vital to it’s chemistry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Its structure determines which of its amino acids are exposed carry out the protein’s function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Its structure also determines what substrates it can react with</a:t>
            </a:r>
          </a:p>
        </p:txBody>
      </p:sp>
      <p:pic>
        <p:nvPicPr>
          <p:cNvPr id="79876" name="Picture 4" descr="prote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5388" y="1600200"/>
            <a:ext cx="3322637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Protein Synthesis: Summary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200" smtClean="0">
                <a:ea typeface="新細明體" pitchFamily="18" charset="-120"/>
              </a:rPr>
              <a:t>There are twenty amino acids, each coded by three- base-sequences in DNA, called “codons”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itchFamily="18" charset="-120"/>
              </a:rPr>
              <a:t>This code is degenerate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200" smtClean="0">
                <a:ea typeface="新細明體" pitchFamily="18" charset="-120"/>
              </a:rPr>
              <a:t>The </a:t>
            </a:r>
            <a:r>
              <a:rPr lang="en-US" altLang="zh-TW" sz="2200" b="1" u="sng" smtClean="0">
                <a:ea typeface="新細明體" pitchFamily="18" charset="-120"/>
              </a:rPr>
              <a:t>central dogma</a:t>
            </a:r>
            <a:r>
              <a:rPr lang="en-US" altLang="zh-TW" sz="2200" smtClean="0">
                <a:ea typeface="新細明體" pitchFamily="18" charset="-120"/>
              </a:rPr>
              <a:t> describes how proteins derive from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000" u="sng" smtClean="0">
                <a:ea typeface="新細明體" pitchFamily="18" charset="-120"/>
              </a:rPr>
              <a:t>DNA</a:t>
            </a:r>
            <a:r>
              <a:rPr lang="en-US" altLang="zh-TW" sz="2000" smtClean="0">
                <a:ea typeface="新細明體" pitchFamily="18" charset="-120"/>
              </a:rPr>
              <a:t> </a:t>
            </a:r>
            <a:r>
              <a:rPr lang="en-US" altLang="zh-TW" sz="2000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zh-TW" sz="2000" u="sng" smtClean="0">
                <a:ea typeface="新細明體" pitchFamily="18" charset="-120"/>
                <a:sym typeface="Wingdings" pitchFamily="2" charset="2"/>
              </a:rPr>
              <a:t>mRNA</a:t>
            </a:r>
            <a:r>
              <a:rPr lang="en-US" altLang="zh-TW" sz="2000" smtClean="0">
                <a:ea typeface="新細明體" pitchFamily="18" charset="-120"/>
                <a:sym typeface="Wingdings" pitchFamily="2" charset="2"/>
              </a:rPr>
              <a:t>  (splicing?)  </a:t>
            </a:r>
            <a:r>
              <a:rPr lang="en-US" altLang="zh-TW" sz="2000" u="sng" smtClean="0">
                <a:ea typeface="新細明體" pitchFamily="18" charset="-120"/>
                <a:sym typeface="Wingdings" pitchFamily="2" charset="2"/>
              </a:rPr>
              <a:t>protein</a:t>
            </a:r>
            <a:endParaRPr lang="en-US" altLang="zh-TW" sz="2000" u="sng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200" smtClean="0">
                <a:ea typeface="新細明體" pitchFamily="18" charset="-120"/>
              </a:rPr>
              <a:t>The protein adopts a 3D structure specific to it’s amino acid arrangement and function</a:t>
            </a:r>
          </a:p>
        </p:txBody>
      </p:sp>
      <p:pic>
        <p:nvPicPr>
          <p:cNvPr id="75780" name="Picture 4" descr="ptn_synth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792288"/>
            <a:ext cx="4038600" cy="4146550"/>
          </a:xfrm>
        </p:spPr>
      </p:pic>
    </p:spTree>
    <p:extLst>
      <p:ext uri="{BB962C8B-B14F-4D97-AF65-F5344CB8AC3E}">
        <p14:creationId xmlns:p14="http://schemas.microsoft.com/office/powerpoint/2010/main" val="5218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dirty="0" smtClean="0">
                <a:ea typeface="新細明體" pitchFamily="18" charset="-120"/>
              </a:rPr>
              <a:t>Signaling Pathways: Control Gene Activity </a:t>
            </a:r>
            <a:br>
              <a:rPr lang="en-US" altLang="zh-TW" sz="3800" dirty="0" smtClean="0">
                <a:ea typeface="新細明體" pitchFamily="18" charset="-120"/>
              </a:rPr>
            </a:br>
            <a:r>
              <a:rPr lang="en-US" altLang="zh-TW" sz="3800" dirty="0" smtClean="0">
                <a:ea typeface="新細明體" pitchFamily="18" charset="-120"/>
              </a:rPr>
              <a:t/>
            </a:r>
            <a:br>
              <a:rPr lang="en-US" altLang="zh-TW" sz="3800" dirty="0" smtClean="0">
                <a:ea typeface="新細明體" pitchFamily="18" charset="-120"/>
              </a:rPr>
            </a:br>
            <a:endParaRPr lang="en-US" altLang="zh-TW" sz="3800" dirty="0" smtClean="0"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70075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Instead of having brains, cells make decision through complex networks of chemical reactions, called pathways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Synthesize new materials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Break other materials down for spare parts</a:t>
            </a:r>
          </a:p>
          <a:p>
            <a:pPr lvl="1" eaLnBrk="1" hangingPunct="1"/>
            <a:r>
              <a:rPr lang="en-US" altLang="zh-TW" dirty="0" smtClean="0">
                <a:ea typeface="新細明體" pitchFamily="18" charset="-120"/>
              </a:rPr>
              <a:t>Signal to eat or die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52600"/>
            <a:ext cx="7623175" cy="1524000"/>
          </a:xfrm>
        </p:spPr>
        <p:txBody>
          <a:bodyPr/>
          <a:lstStyle/>
          <a:p>
            <a:pPr eaLnBrk="1" hangingPunct="1"/>
            <a:r>
              <a:rPr lang="en-US" altLang="zh-TW" sz="3600" smtClean="0">
                <a:ea typeface="新細明體" pitchFamily="18" charset="-120"/>
              </a:rPr>
              <a:t>How Do Individuals of a Species Differ?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 smtClean="0">
                <a:latin typeface="Albertus Medium" pitchFamily="34" charset="0"/>
              </a:rPr>
              <a:t>Outline: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Physical Variation and Diversity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i="1" smtClean="0">
                <a:solidFill>
                  <a:schemeClr val="hlink"/>
                </a:solidFill>
                <a:latin typeface="Arial Narrow" pitchFamily="34" charset="0"/>
              </a:rPr>
              <a:t>Genetic Variation</a:t>
            </a:r>
          </a:p>
          <a:p>
            <a:pPr eaLnBrk="1" hangingPunct="1">
              <a:buClr>
                <a:schemeClr val="tx1"/>
              </a:buClr>
            </a:pPr>
            <a:endParaRPr lang="en-US" altLang="en-US" b="1" i="1" smtClean="0">
              <a:solidFill>
                <a:schemeClr val="hlink"/>
              </a:solidFill>
              <a:latin typeface="Arial Narrow" pitchFamily="34" charset="0"/>
            </a:endParaRPr>
          </a:p>
          <a:p>
            <a:pPr eaLnBrk="1" hangingPunct="1">
              <a:buClr>
                <a:schemeClr val="tx1"/>
              </a:buClr>
            </a:pPr>
            <a:endParaRPr lang="en-US" altLang="en-US" b="1" i="1" smtClean="0">
              <a:solidFill>
                <a:schemeClr val="hlink"/>
              </a:solidFill>
              <a:latin typeface="Arial Narrow" pitchFamily="34" charset="0"/>
            </a:endParaRPr>
          </a:p>
          <a:p>
            <a:pPr marL="742950" lvl="1" indent="-285750" eaLnBrk="1" hangingPunct="1">
              <a:buClr>
                <a:schemeClr val="tx1"/>
              </a:buClr>
              <a:buFontTx/>
              <a:buNone/>
            </a:pPr>
            <a:endParaRPr lang="en-US" altLang="en-US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ea typeface="新細明體" pitchFamily="18" charset="-120"/>
              </a:rPr>
              <a:t>How Do Individuals of Species Differ?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8001000" cy="4530725"/>
          </a:xfrm>
        </p:spPr>
        <p:txBody>
          <a:bodyPr/>
          <a:lstStyle/>
          <a:p>
            <a:pPr eaLnBrk="1" hangingPunct="1"/>
            <a:r>
              <a:rPr lang="en-US" altLang="zh-TW" sz="2400" smtClean="0">
                <a:ea typeface="新細明體" pitchFamily="18" charset="-120"/>
              </a:rPr>
              <a:t>Genetic makeup of an individual is manifested in traits, which are caused by variations in genes</a:t>
            </a:r>
          </a:p>
          <a:p>
            <a:pPr eaLnBrk="1" hangingPunct="1">
              <a:buFontTx/>
              <a:buNone/>
            </a:pPr>
            <a:endParaRPr lang="en-US" altLang="zh-TW" sz="2600" smtClean="0">
              <a:ea typeface="新細明體" pitchFamily="18" charset="-120"/>
            </a:endParaRPr>
          </a:p>
          <a:p>
            <a:pPr eaLnBrk="1" hangingPunct="1"/>
            <a:r>
              <a:rPr lang="en-US" altLang="zh-TW" sz="2400" smtClean="0">
                <a:ea typeface="新細明體" pitchFamily="18" charset="-120"/>
              </a:rPr>
              <a:t>While </a:t>
            </a:r>
            <a:r>
              <a:rPr lang="en-US" altLang="zh-TW" sz="2400" smtClean="0">
                <a:solidFill>
                  <a:srgbClr val="FF0000"/>
                </a:solidFill>
                <a:ea typeface="新細明體" pitchFamily="18" charset="-120"/>
              </a:rPr>
              <a:t>99.9% of the 3 billion</a:t>
            </a:r>
            <a:r>
              <a:rPr lang="en-US" altLang="zh-TW" sz="2400" smtClean="0">
                <a:ea typeface="新細明體" pitchFamily="18" charset="-120"/>
              </a:rPr>
              <a:t> nucleotides in the human genome are the same, small variations can have a large range of phenotypic expressions</a:t>
            </a:r>
          </a:p>
          <a:p>
            <a:pPr eaLnBrk="1" hangingPunct="1">
              <a:buFontTx/>
              <a:buNone/>
            </a:pPr>
            <a:endParaRPr lang="en-US" altLang="zh-TW" sz="2400" smtClean="0">
              <a:ea typeface="新細明體" pitchFamily="18" charset="-120"/>
            </a:endParaRPr>
          </a:p>
          <a:p>
            <a:pPr eaLnBrk="1" hangingPunct="1"/>
            <a:r>
              <a:rPr lang="en-US" altLang="zh-TW" sz="2400" smtClean="0">
                <a:ea typeface="新細明體" pitchFamily="18" charset="-120"/>
              </a:rPr>
              <a:t>These traits make some more or less susceptible to disease, and the demystification of these mutations will hopefully reveal the truth behind several genetic diseases</a:t>
            </a:r>
            <a:endParaRPr lang="en-US" altLang="zh-TW" sz="260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The Diversity of Life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Not only do different species have different genomes, but also different individuals of the same species have different genomes.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No two individuals of a species are quite the same – this is clear in humans but is also true in every other sexually reproducing species.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Imagine the difficulty of biologists – sequencing and studying only one genome is not enough because every individual is genetically different!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Physical Traits and Variances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4384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solidFill>
                  <a:srgbClr val="FF0000"/>
                </a:solidFill>
                <a:ea typeface="新細明體" pitchFamily="18" charset="-120"/>
              </a:rPr>
              <a:t>Individual variation</a:t>
            </a:r>
            <a:r>
              <a:rPr lang="en-US" altLang="zh-TW" sz="2000" smtClean="0">
                <a:ea typeface="新細明體" pitchFamily="18" charset="-120"/>
              </a:rPr>
              <a:t> among a species occurs in populations of all sexually reproducing organisms.</a:t>
            </a:r>
          </a:p>
          <a:p>
            <a:pPr eaLnBrk="1" hangingPunct="1"/>
            <a:r>
              <a:rPr lang="en-US" altLang="zh-TW" sz="2000" smtClean="0">
                <a:ea typeface="新細明體" pitchFamily="18" charset="-120"/>
              </a:rPr>
              <a:t>Individual variations range from hair and eye color to less subtle traits such as susceptibility to malaria.</a:t>
            </a:r>
          </a:p>
          <a:p>
            <a:pPr eaLnBrk="1" hangingPunct="1"/>
            <a:r>
              <a:rPr lang="en-US" altLang="zh-TW" sz="2000" smtClean="0">
                <a:ea typeface="新細明體" pitchFamily="18" charset="-120"/>
              </a:rPr>
              <a:t>Physical variation is the reason we can pick out our friends in a crowd, however most physical traits and variation can only be seen at a cellular and molecular level.</a:t>
            </a:r>
          </a:p>
          <a:p>
            <a:pPr eaLnBrk="1" hangingPunct="1"/>
            <a:endParaRPr lang="en-US" altLang="zh-TW" sz="2000" smtClean="0">
              <a:ea typeface="新細明體" pitchFamily="18" charset="-120"/>
            </a:endParaRPr>
          </a:p>
        </p:txBody>
      </p:sp>
      <p:pic>
        <p:nvPicPr>
          <p:cNvPr id="84996" name="Picture 4" descr="pers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14800"/>
            <a:ext cx="13652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 descr="pers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191000"/>
            <a:ext cx="2032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6" descr="person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114800"/>
            <a:ext cx="139223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7" descr="person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191000"/>
            <a:ext cx="14478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8" descr="person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038600"/>
            <a:ext cx="15922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Sources of Physical Variation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Physical Variation and the manifestation of traits are caused by </a:t>
            </a:r>
            <a:r>
              <a:rPr lang="en-US" altLang="zh-TW" sz="2600" smtClean="0">
                <a:solidFill>
                  <a:srgbClr val="FF0000"/>
                </a:solidFill>
                <a:ea typeface="新細明體" pitchFamily="18" charset="-120"/>
              </a:rPr>
              <a:t>variations in the genes</a:t>
            </a:r>
            <a:r>
              <a:rPr lang="en-US" altLang="zh-TW" sz="2600" smtClean="0">
                <a:ea typeface="新細明體" pitchFamily="18" charset="-120"/>
              </a:rPr>
              <a:t> and </a:t>
            </a:r>
            <a:r>
              <a:rPr lang="en-US" altLang="zh-TW" sz="2600" smtClean="0">
                <a:solidFill>
                  <a:srgbClr val="FF0000"/>
                </a:solidFill>
                <a:ea typeface="新細明體" pitchFamily="18" charset="-120"/>
              </a:rPr>
              <a:t>differences in environmental influences</a:t>
            </a:r>
            <a:r>
              <a:rPr lang="en-US" altLang="zh-TW" sz="2600" smtClean="0">
                <a:ea typeface="新細明體" pitchFamily="18" charset="-120"/>
              </a:rPr>
              <a:t>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An example is height, which is dependent on genes as well as the nutrition of the individual.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Not all variation is inheritable – only genetic variation can be passed to offspring.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Biologists usually focus on genetic variation instead of physical variation because it is a better representation of the species.</a:t>
            </a:r>
          </a:p>
          <a:p>
            <a:pPr eaLnBrk="1" hangingPunct="1"/>
            <a:endParaRPr lang="en-US" altLang="zh-TW" sz="2600" smtClean="0">
              <a:ea typeface="新細明體" pitchFamily="18" charset="-120"/>
            </a:endParaRPr>
          </a:p>
          <a:p>
            <a:pPr eaLnBrk="1" hangingPunct="1"/>
            <a:endParaRPr lang="en-US" altLang="zh-TW" sz="2600" smtClean="0">
              <a:ea typeface="新細明體" pitchFamily="18" charset="-120"/>
            </a:endParaRPr>
          </a:p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Genetic Variation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600" dirty="0" smtClean="0">
                <a:ea typeface="新細明體" pitchFamily="18" charset="-120"/>
              </a:rPr>
              <a:t>Despite the wide range of physical variation, genetic variation between individuals is quite small.</a:t>
            </a:r>
          </a:p>
          <a:p>
            <a:pPr eaLnBrk="1" hangingPunct="1"/>
            <a:r>
              <a:rPr lang="en-US" altLang="zh-TW" sz="2600" dirty="0" smtClean="0">
                <a:ea typeface="新細明體" pitchFamily="18" charset="-120"/>
              </a:rPr>
              <a:t>Out of 3 billion nucleotides, only roughly 3 million base pairs (0.1%) are different between individual genomes of humans.</a:t>
            </a:r>
          </a:p>
          <a:p>
            <a:pPr eaLnBrk="1" hangingPunct="1"/>
            <a:r>
              <a:rPr lang="en-US" altLang="zh-TW" sz="2600" dirty="0" smtClean="0">
                <a:ea typeface="新細明體" pitchFamily="18" charset="-120"/>
              </a:rPr>
              <a:t>Although there is a finite number of possible variations, the number is so high that we can assume no two individual people have the same genome.</a:t>
            </a:r>
          </a:p>
          <a:p>
            <a:pPr eaLnBrk="1" hangingPunct="1"/>
            <a:r>
              <a:rPr lang="en-US" altLang="zh-TW" sz="2600" dirty="0" smtClean="0">
                <a:ea typeface="新細明體" pitchFamily="18" charset="-120"/>
              </a:rPr>
              <a:t>What is the cause of this genetic variation?</a:t>
            </a:r>
          </a:p>
          <a:p>
            <a:pPr eaLnBrk="1" hangingPunct="1"/>
            <a:endParaRPr lang="en-US" altLang="zh-TW" sz="2600" dirty="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Sources of Genetic Variation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b="1" dirty="0" smtClean="0">
                <a:solidFill>
                  <a:srgbClr val="FF0000"/>
                </a:solidFill>
                <a:ea typeface="新細明體" pitchFamily="18" charset="-120"/>
              </a:rPr>
              <a:t>Mutations</a:t>
            </a:r>
            <a:r>
              <a:rPr lang="en-US" altLang="zh-TW" sz="2600" dirty="0" smtClean="0">
                <a:ea typeface="新細明體" pitchFamily="18" charset="-120"/>
              </a:rPr>
              <a:t> are rare errors in the DNA replication process that occur at random.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 smtClean="0">
                <a:ea typeface="新細明體" pitchFamily="18" charset="-120"/>
              </a:rPr>
              <a:t>When mutations occur, they affect the genetic sequence and create genetic variation between individuals.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 smtClean="0">
                <a:ea typeface="新細明體" pitchFamily="18" charset="-120"/>
              </a:rPr>
              <a:t>Most mutations do not create beneficial changes and some actually kill the individual.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 smtClean="0">
                <a:ea typeface="新細明體" pitchFamily="18" charset="-120"/>
              </a:rPr>
              <a:t>Although mutations are the source of all new genes in a population, they are so rare that there must be another process at work to account for the large amount of diversity.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Sources of Genetic Variation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b="1" smtClean="0">
                <a:solidFill>
                  <a:srgbClr val="FF0000"/>
                </a:solidFill>
                <a:ea typeface="新細明體" pitchFamily="18" charset="-120"/>
              </a:rPr>
              <a:t>Recombination</a:t>
            </a:r>
            <a:r>
              <a:rPr lang="en-US" altLang="zh-TW" sz="2600" smtClean="0">
                <a:ea typeface="新細明體" pitchFamily="18" charset="-120"/>
              </a:rPr>
              <a:t> is the shuffling of genes that occurs through sexual mating and is the main source of genetic variation.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Recombination occurs via a process called </a:t>
            </a:r>
            <a:r>
              <a:rPr lang="en-US" altLang="zh-TW" sz="2600" b="1" smtClean="0">
                <a:solidFill>
                  <a:srgbClr val="FF0000"/>
                </a:solidFill>
                <a:ea typeface="新細明體" pitchFamily="18" charset="-120"/>
              </a:rPr>
              <a:t>crossing over</a:t>
            </a:r>
            <a:r>
              <a:rPr lang="en-US" altLang="zh-TW" sz="2600" smtClean="0">
                <a:ea typeface="新細明體" pitchFamily="18" charset="-120"/>
              </a:rPr>
              <a:t> in which genes switch positions with other genes during meiosis.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Recombination means that new generations inherit random combinations of genes from both parents.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600" smtClean="0">
                <a:ea typeface="新細明體" pitchFamily="18" charset="-120"/>
              </a:rPr>
              <a:t>The recombination of genes creates a seemingly endless supply of genetic variation within a species.</a:t>
            </a:r>
          </a:p>
          <a:p>
            <a:pPr eaLnBrk="1" hangingPunct="1"/>
            <a:endParaRPr lang="en-US" altLang="zh-TW" sz="2600" b="1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Why Bioinformatics?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52450"/>
          </a:xfrm>
        </p:spPr>
        <p:txBody>
          <a:bodyPr/>
          <a:lstStyle/>
          <a:p>
            <a:pPr eaLnBrk="1" hangingPunct="1"/>
            <a:r>
              <a:rPr lang="en-US" altLang="zh-TW" sz="3800" dirty="0" smtClean="0">
                <a:ea typeface="新細明體" pitchFamily="18" charset="-120"/>
              </a:rPr>
              <a:t>Overview of cell signaling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6031" r="603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ea typeface="新細明體" pitchFamily="18" charset="-120"/>
              </a:rPr>
              <a:t>Why Bioinformatics?</a:t>
            </a:r>
          </a:p>
        </p:txBody>
      </p:sp>
      <p:sp>
        <p:nvSpPr>
          <p:cNvPr id="911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7696200" cy="4911725"/>
          </a:xfrm>
          <a:noFill/>
        </p:spPr>
        <p:txBody>
          <a:bodyPr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Bioinformatics is the combination of biology and computing.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DNA sequencing technologies have created massive amounts of information that can only be efficiently analyzed with computers.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So far hundreds of species sequenced</a:t>
            </a:r>
          </a:p>
          <a:p>
            <a:pPr marL="742950" lvl="1" indent="-285750" eaLnBrk="1" hangingPunct="1"/>
            <a:r>
              <a:rPr lang="en-US" altLang="zh-TW" sz="2200" smtClean="0">
                <a:ea typeface="新細明體" pitchFamily="18" charset="-120"/>
              </a:rPr>
              <a:t>Human, rat chimpanzee, chicken, and many others.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As the information becomes ever so larger and more complex, more computational tools are needed to sort through the data. </a:t>
            </a:r>
          </a:p>
          <a:p>
            <a:pPr marL="742950" lvl="1" indent="-285750" eaLnBrk="1" hangingPunct="1"/>
            <a:r>
              <a:rPr lang="en-US" altLang="zh-TW" sz="2200" smtClean="0">
                <a:ea typeface="新細明體" pitchFamily="18" charset="-120"/>
              </a:rPr>
              <a:t>Bioinformatics to the rescue!!!</a:t>
            </a:r>
          </a:p>
          <a:p>
            <a:pPr eaLnBrk="1" hangingPunct="1">
              <a:buFontTx/>
              <a:buNone/>
            </a:pPr>
            <a:endParaRPr lang="en-US" altLang="zh-TW" sz="260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Bio-Information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Since discovering how DNA acts as the instructional blueprints behind life, biology has become an information science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Now that many different organisms have been sequenced, we are able to find meaning in DNA through </a:t>
            </a:r>
            <a:r>
              <a:rPr lang="en-US" altLang="zh-TW" i="1" smtClean="0">
                <a:ea typeface="新細明體" pitchFamily="18" charset="-120"/>
              </a:rPr>
              <a:t>comparative genomics,</a:t>
            </a:r>
            <a:r>
              <a:rPr lang="en-US" altLang="zh-TW" smtClean="0">
                <a:ea typeface="新細明體" pitchFamily="18" charset="-120"/>
              </a:rPr>
              <a:t> not unlike comparative linguistics.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Slowly, we are learning the syntax of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Sequence Information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Many written languages consist of sequential symbols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Just like human text, genomic sequences represent a language written in A, T, C, G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Many DNA decoding techniques are not very different than those for decoding an ancient language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Amino Acid Crack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By 1900s, people knew that all proteins are composed of sequences of 20 amino acids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This led some to speculate that polypeptides held the blueprints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Central Dogma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DNA             mRNA            Proteins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mtClean="0">
              <a:ea typeface="新細明體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DNA in chromosome is transcribed to mRNA, which is exported out of the nucleus to the cytoplasm. There it is translated into protein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Later discoveries show that we can also go from mRNA to DNA (retroviruses).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Also mRNA can go through alternative splicing that lead to different protein products.</a:t>
            </a:r>
          </a:p>
          <a:p>
            <a:pPr eaLnBrk="1" hangingPunct="1">
              <a:lnSpc>
                <a:spcPct val="90000"/>
              </a:lnSpc>
            </a:pP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4648200" y="1752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W"/>
          </a:p>
        </p:txBody>
      </p:sp>
      <p:sp>
        <p:nvSpPr>
          <p:cNvPr id="96261" name="AutoShape 5"/>
          <p:cNvSpPr>
            <a:spLocks noChangeArrowheads="1"/>
          </p:cNvSpPr>
          <p:nvPr/>
        </p:nvSpPr>
        <p:spPr bwMode="auto">
          <a:xfrm>
            <a:off x="2057400" y="17526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ZW"/>
          </a:p>
        </p:txBody>
      </p:sp>
      <p:sp>
        <p:nvSpPr>
          <p:cNvPr id="264198" name="AutoShape 6"/>
          <p:cNvSpPr>
            <a:spLocks noChangeArrowheads="1"/>
          </p:cNvSpPr>
          <p:nvPr/>
        </p:nvSpPr>
        <p:spPr bwMode="auto">
          <a:xfrm rot="10800000">
            <a:off x="1219200" y="1981200"/>
            <a:ext cx="27432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135028501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969" y="10800"/>
                </a:moveTo>
                <a:cubicBezTo>
                  <a:pt x="17969" y="6840"/>
                  <a:pt x="14759" y="3631"/>
                  <a:pt x="10800" y="3631"/>
                </a:cubicBezTo>
                <a:cubicBezTo>
                  <a:pt x="6840" y="3631"/>
                  <a:pt x="3631" y="6840"/>
                  <a:pt x="3631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785" y="15316"/>
                </a:lnTo>
                <a:lnTo>
                  <a:pt x="15269" y="10800"/>
                </a:lnTo>
                <a:lnTo>
                  <a:pt x="17969" y="108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64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Structure to Function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zh-TW" smtClean="0">
                <a:ea typeface="新細明體" pitchFamily="18" charset="-120"/>
              </a:rPr>
              <a:t>Organic chemistry shows us that the structure of the molecules determines their possible reactions.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mtClean="0">
                <a:ea typeface="新細明體" pitchFamily="18" charset="-120"/>
              </a:rPr>
              <a:t>One approach to study proteins is to infer their function based on their structure, especially for active sites.</a:t>
            </a:r>
          </a:p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BLAST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A computational tool that allows us to compare query sequences with entries in current biological databases.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A great tool for predicting functions of a unknown sequence based on alignment similarities to known genes.</a:t>
            </a:r>
          </a:p>
          <a:p>
            <a:pPr eaLnBrk="1" hangingPunct="1">
              <a:buFontTx/>
              <a:buNone/>
            </a:pPr>
            <a:endParaRPr lang="en-US" altLang="zh-TW" i="1" smtClean="0">
              <a:ea typeface="新細明體" pitchFamily="18" charset="-120"/>
            </a:endParaRPr>
          </a:p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BLAST</a:t>
            </a:r>
          </a:p>
        </p:txBody>
      </p:sp>
      <p:pic>
        <p:nvPicPr>
          <p:cNvPr id="993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ea typeface="新細明體" pitchFamily="18" charset="-120"/>
              </a:rPr>
              <a:t>Some Early Roles of </a:t>
            </a:r>
            <a:r>
              <a:rPr lang="en-US" altLang="zh-TW" sz="3800" b="1" smtClean="0">
                <a:ea typeface="新細明體" pitchFamily="18" charset="-120"/>
              </a:rPr>
              <a:t>Bioinformatics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Sequence comparison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Searches in sequence 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800" smtClean="0">
                <a:ea typeface="新細明體" pitchFamily="18" charset="-120"/>
              </a:rPr>
              <a:t>Biological Sequence Comparison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Needleman- Wunsch, 1970</a:t>
            </a:r>
          </a:p>
          <a:p>
            <a:pPr lvl="1" eaLnBrk="1" hangingPunct="1"/>
            <a:r>
              <a:rPr lang="en-US" altLang="zh-TW" sz="2200" smtClean="0">
                <a:ea typeface="新細明體" pitchFamily="18" charset="-120"/>
              </a:rPr>
              <a:t>Dynamic programming algorithm to align sequences</a:t>
            </a:r>
          </a:p>
        </p:txBody>
      </p:sp>
      <p:pic>
        <p:nvPicPr>
          <p:cNvPr id="101380" name="Picture 4" descr="nw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38688" y="2286000"/>
            <a:ext cx="3856037" cy="3157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>
                <a:ea typeface="新細明體" pitchFamily="18" charset="-120"/>
              </a:rPr>
              <a:t>Cells Information and Machinery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Cells store all information to replicate itself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The genome of an organism is the totality of genetic information and is encoded in the DNA (or for some virus, RNA)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Human genome is around 3 billions base pair long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Almost every cell in human body contains same set of genes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But not all genes are used or expressed by those cells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Machinery: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Collect and manufacture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dirty="0" smtClean="0">
                <a:ea typeface="新細明體" pitchFamily="18" charset="-120"/>
              </a:rPr>
              <a:t>Carry out replication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zh-TW" sz="2400" dirty="0" smtClean="0">
                <a:ea typeface="新細明體" pitchFamily="18" charset="-120"/>
              </a:rPr>
              <a:t>(A cell is like a car factory)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Early Sequence Matching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z="2600" smtClean="0">
              <a:ea typeface="新細明體" pitchFamily="18" charset="-120"/>
            </a:endParaRP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Finding locations of restriction sites of known restriction enzymes within a DNA sequence (very trivial application)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Alignment of protein sequence with scoring motif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Generating contiguous sequences from short DNA fragments.</a:t>
            </a:r>
          </a:p>
          <a:p>
            <a:pPr lvl="1" eaLnBrk="1" hangingPunct="1"/>
            <a:r>
              <a:rPr lang="en-US" altLang="zh-TW" sz="2200" smtClean="0">
                <a:ea typeface="新細明體" pitchFamily="18" charset="-120"/>
              </a:rPr>
              <a:t>This technique was used together with PCR and automated HT sequencing to create the enormous amount of sequence data we have today </a:t>
            </a:r>
          </a:p>
          <a:p>
            <a:pPr eaLnBrk="1" hangingPunct="1">
              <a:buFontTx/>
              <a:buNone/>
            </a:pPr>
            <a:endParaRPr lang="en-US" altLang="zh-TW" sz="260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Biological Databases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zh-TW" altLang="en-US" sz="210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>
                <a:ea typeface="新細明體" pitchFamily="18" charset="-120"/>
              </a:rPr>
              <a:t>Vast biological and sequence data is freely available through online databases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>
                <a:ea typeface="新細明體" pitchFamily="18" charset="-120"/>
              </a:rPr>
              <a:t>Use computational algorithms to efficiently store large amounts of biological data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400" smtClean="0">
                <a:ea typeface="新細明體" pitchFamily="18" charset="-120"/>
              </a:rPr>
              <a:t>Examples</a:t>
            </a:r>
          </a:p>
          <a:p>
            <a:pPr eaLnBrk="1" hangingPunct="1">
              <a:lnSpc>
                <a:spcPct val="80000"/>
              </a:lnSpc>
            </a:pPr>
            <a:endParaRPr lang="en-US" altLang="zh-TW" sz="210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>
                <a:ea typeface="新細明體" pitchFamily="18" charset="-120"/>
              </a:rPr>
              <a:t>NCBI GeneBank              </a:t>
            </a:r>
            <a:r>
              <a:rPr lang="en-US" altLang="zh-TW" sz="1400" smtClean="0">
                <a:ea typeface="新細明體" pitchFamily="18" charset="-120"/>
              </a:rPr>
              <a:t>http://ncbi.nih.gov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400" smtClean="0">
                <a:ea typeface="新細明體" pitchFamily="18" charset="-120"/>
              </a:rPr>
              <a:t>	 Huge collection of databases, the most prominent being the nucleotide sequence database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>
                <a:ea typeface="新細明體" pitchFamily="18" charset="-120"/>
              </a:rPr>
              <a:t>Protein Data Bank            </a:t>
            </a:r>
            <a:r>
              <a:rPr lang="en-US" altLang="zh-TW" sz="1500" smtClean="0">
                <a:ea typeface="新細明體" pitchFamily="18" charset="-120"/>
              </a:rPr>
              <a:t>http://</a:t>
            </a:r>
            <a:r>
              <a:rPr lang="en-US" altLang="zh-TW" sz="1000" smtClean="0">
                <a:ea typeface="新細明體" pitchFamily="18" charset="-120"/>
                <a:hlinkClick r:id="rId3"/>
              </a:rPr>
              <a:t>www.pdb.org</a:t>
            </a:r>
            <a:endParaRPr lang="en-US" altLang="zh-TW" sz="1000" smtClean="0">
              <a:ea typeface="新細明體" pitchFamily="18" charset="-12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400" smtClean="0">
                <a:ea typeface="新細明體" pitchFamily="18" charset="-120"/>
              </a:rPr>
              <a:t>Database of protein tertiary structures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>
                <a:ea typeface="新細明體" pitchFamily="18" charset="-120"/>
              </a:rPr>
              <a:t>SWISSPROT                   </a:t>
            </a:r>
            <a:r>
              <a:rPr lang="en-US" altLang="zh-TW" sz="1400" smtClean="0">
                <a:ea typeface="新細明體" pitchFamily="18" charset="-120"/>
              </a:rPr>
              <a:t>http://www.expasy.org/sprot/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1400" smtClean="0">
                <a:ea typeface="新細明體" pitchFamily="18" charset="-120"/>
              </a:rPr>
              <a:t>Database of annotated protein sequences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100" smtClean="0">
                <a:ea typeface="新細明體" pitchFamily="18" charset="-120"/>
              </a:rPr>
              <a:t>PROSITE                         </a:t>
            </a:r>
            <a:r>
              <a:rPr lang="en-US" altLang="zh-TW" sz="1700" smtClean="0">
                <a:ea typeface="新細明體" pitchFamily="18" charset="-120"/>
              </a:rPr>
              <a:t>http://</a:t>
            </a:r>
            <a:r>
              <a:rPr lang="en-US" altLang="zh-TW" sz="1400" smtClean="0">
                <a:ea typeface="新細明體" pitchFamily="18" charset="-120"/>
              </a:rPr>
              <a:t>kr.expasy.org/prosite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1600" smtClean="0">
                <a:ea typeface="新細明體" pitchFamily="18" charset="-120"/>
              </a:rPr>
              <a:t>Database of protein active site motifs</a:t>
            </a:r>
            <a:endParaRPr lang="en-US" altLang="zh-TW" sz="200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100" smtClean="0">
              <a:ea typeface="新細明體" pitchFamily="18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sz="2100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Sequence Analysis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Some algorithms analyze biological sequences for patterns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RNA splice sites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ORFs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Amino acid propensities in a protein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Conserved regions in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AA sequences [possible active site]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DNA/RNA [possible protein binding site]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Others make predictions based on sequence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Protein/RNA secondary structure folding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zh-TW" altLang="en-US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It is Sequenced, What</a:t>
            </a:r>
            <a:r>
              <a:rPr lang="en-US" altLang="zh-TW" smtClean="0">
                <a:latin typeface="Arial" charset="0"/>
                <a:ea typeface="新細明體" pitchFamily="18" charset="-120"/>
              </a:rPr>
              <a:t>’</a:t>
            </a:r>
            <a:r>
              <a:rPr lang="en-US" altLang="zh-TW" smtClean="0">
                <a:ea typeface="新細明體" pitchFamily="18" charset="-120"/>
              </a:rPr>
              <a:t>s Next?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Tracing Phylogeny</a:t>
            </a:r>
          </a:p>
          <a:p>
            <a:pPr marL="742950" lvl="1" indent="-285750" eaLnBrk="1" hangingPunct="1"/>
            <a:r>
              <a:rPr lang="en-US" altLang="zh-TW" smtClean="0">
                <a:ea typeface="新細明體" pitchFamily="18" charset="-120"/>
              </a:rPr>
              <a:t>Finding family relationships between species by tracking similarities between species.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Gene Annotation (cooperative genomics)</a:t>
            </a:r>
          </a:p>
          <a:p>
            <a:pPr marL="742950" lvl="1" indent="-285750" eaLnBrk="1" hangingPunct="1"/>
            <a:r>
              <a:rPr lang="en-US" altLang="zh-TW" smtClean="0">
                <a:ea typeface="新細明體" pitchFamily="18" charset="-120"/>
              </a:rPr>
              <a:t>Comparison of similar species.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Determining Regulatory Networks</a:t>
            </a:r>
          </a:p>
          <a:p>
            <a:pPr marL="742950" lvl="1" indent="-285750" eaLnBrk="1" hangingPunct="1"/>
            <a:r>
              <a:rPr lang="en-US" altLang="zh-TW" smtClean="0">
                <a:ea typeface="新細明體" pitchFamily="18" charset="-120"/>
              </a:rPr>
              <a:t>The variables that determine how the body reacts to certain stimuli.</a:t>
            </a:r>
          </a:p>
          <a:p>
            <a:pPr eaLnBrk="1" hangingPunct="1"/>
            <a:r>
              <a:rPr lang="en-US" altLang="zh-TW" sz="2600" smtClean="0">
                <a:ea typeface="新細明體" pitchFamily="18" charset="-120"/>
              </a:rPr>
              <a:t>Proteomics</a:t>
            </a:r>
          </a:p>
          <a:p>
            <a:pPr marL="742950" lvl="1" indent="-285750" eaLnBrk="1" hangingPunct="1"/>
            <a:r>
              <a:rPr lang="en-US" altLang="zh-TW" smtClean="0">
                <a:ea typeface="新細明體" pitchFamily="18" charset="-120"/>
              </a:rPr>
              <a:t>From DNA sequence to a folded protein.</a:t>
            </a:r>
          </a:p>
          <a:p>
            <a:pPr marL="742950" lvl="1" indent="-285750" eaLnBrk="1" hangingPunct="1"/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Modeling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Modeling biological processes tells us if we understand a given process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Because of the large number of variables that exist in biological problems, powerful computers are needed to analyze certain biological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Protein Modeling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600" smtClean="0">
                <a:ea typeface="新細明體" pitchFamily="18" charset="-120"/>
              </a:rPr>
              <a:t>Quantum chemistry imaging algorithms of active sites allow us to view possible bonding and reaction mechanisms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600" smtClean="0">
                <a:ea typeface="新細明體" pitchFamily="18" charset="-120"/>
              </a:rPr>
              <a:t>Homologous protein modeling is a comparative proteomic approach to determining an unknown protein’s tertiary structure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600" smtClean="0">
                <a:ea typeface="新細明體" pitchFamily="18" charset="-120"/>
              </a:rPr>
              <a:t>Predictive tertiary folding algorithms are a long way off, but we can predict secondary structure with ~80% accuracy.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2200" smtClean="0">
                <a:ea typeface="新細明體" pitchFamily="18" charset="-120"/>
              </a:rPr>
              <a:t>	The most accurate online prediction tools: 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2200" smtClean="0">
                <a:ea typeface="新細明體" pitchFamily="18" charset="-120"/>
              </a:rPr>
              <a:t>			PSIPred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TW" sz="2200" smtClean="0">
                <a:ea typeface="新細明體" pitchFamily="18" charset="-120"/>
              </a:rPr>
              <a:t>	               PHD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Regulatory Network Modeling 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Micro array experiments allow us to compare differences in expression for two different states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Algorithms for clustering groups of gene expression help point out possible regulatory networks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Other algorithms perform statistical analysis to improve signal to noise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Topics in Bioinformatics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Sequence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Protein folding, interactions and modelling (structural genomics)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High-throughput experimental data analysis: Microarray; Mass Spectrometry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Comparative genomics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Regulatory network modeling; Systems Biology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mtClean="0">
                <a:ea typeface="新細明體" pitchFamily="18" charset="-120"/>
              </a:rPr>
              <a:t>Database exploration and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The future</a:t>
            </a:r>
            <a:r>
              <a:rPr lang="en-US" altLang="zh-TW" smtClean="0">
                <a:latin typeface="Arial" charset="0"/>
                <a:ea typeface="新細明體" pitchFamily="18" charset="-120"/>
              </a:rPr>
              <a:t>…</a:t>
            </a:r>
            <a:endParaRPr lang="en-US" altLang="zh-TW" smtClean="0">
              <a:ea typeface="新細明體" pitchFamily="18" charset="-12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Bioinformatics is a dynamic and evolving field.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Much is still to be learned about how proteins can manipulate a sequence of base pairs in such a peculiar way that results in a fully functional organism.</a:t>
            </a:r>
          </a:p>
          <a:p>
            <a:pPr eaLnBrk="1" hangingPunct="1"/>
            <a:r>
              <a:rPr lang="en-US" altLang="zh-TW" smtClean="0">
                <a:ea typeface="新細明體" pitchFamily="18" charset="-120"/>
              </a:rPr>
              <a:t>How can we then use this information to benefit humanity without abusing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66850"/>
            <a:ext cx="7086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04800" y="0"/>
            <a:ext cx="8763000" cy="1570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R is a free software environment for statistical computing and graphics (</a:t>
            </a:r>
            <a:r>
              <a:rPr lang="en-US" altLang="zh-TW" sz="2400">
                <a:latin typeface="Times New Roman" pitchFamily="18" charset="0"/>
                <a:ea typeface="新細明體" pitchFamily="18" charset="-120"/>
                <a:hlinkClick r:id="rId4"/>
              </a:rPr>
              <a:t>www.r-project.org</a:t>
            </a:r>
            <a:r>
              <a:rPr lang="en-US" altLang="zh-TW" sz="2400">
                <a:latin typeface="Times New Roman" pitchFamily="18" charset="0"/>
                <a:ea typeface="新細明體" pitchFamily="18" charset="-120"/>
              </a:rPr>
              <a:t>). Download and install the package. Download tutorial files from course web (http://www.biostat.pitt.edu/biost2055/11) and practice.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 Unicode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2110</TotalTime>
  <Words>4397</Words>
  <Application>Microsoft Office PowerPoint</Application>
  <PresentationFormat>On-screen Show (4:3)</PresentationFormat>
  <Paragraphs>546</Paragraphs>
  <Slides>100</Slides>
  <Notes>100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100</vt:i4>
      </vt:variant>
    </vt:vector>
  </HeadingPairs>
  <TitlesOfParts>
    <vt:vector size="103" baseType="lpstr">
      <vt:lpstr>Edge</vt:lpstr>
      <vt:lpstr>Equation</vt:lpstr>
      <vt:lpstr>Chart</vt:lpstr>
      <vt:lpstr>Outline</vt:lpstr>
      <vt:lpstr>The Cell</vt:lpstr>
      <vt:lpstr>Cells </vt:lpstr>
      <vt:lpstr>Prokaryotic Cell</vt:lpstr>
      <vt:lpstr>Eukaryotic Cell</vt:lpstr>
      <vt:lpstr>All Cells have common Cycles</vt:lpstr>
      <vt:lpstr>Signaling Pathways: Control Gene Activity   </vt:lpstr>
      <vt:lpstr>Overview of cell signaling</vt:lpstr>
      <vt:lpstr>Cells Information and Machinery</vt:lpstr>
      <vt:lpstr>Overview of organizations of life</vt:lpstr>
      <vt:lpstr>Some Terminology</vt:lpstr>
      <vt:lpstr>More Terminology</vt:lpstr>
      <vt:lpstr>All Life depends on 3 critical molecules</vt:lpstr>
      <vt:lpstr>DNA: The Code of Life</vt:lpstr>
      <vt:lpstr>DNA, continued</vt:lpstr>
      <vt:lpstr>DNA, RNA, and the Flow of Information </vt:lpstr>
      <vt:lpstr>Overview of DNA to RNA to Protein</vt:lpstr>
      <vt:lpstr>Proteins: Workhorses of the Cell</vt:lpstr>
      <vt:lpstr>What Molecule Codes For Genes?</vt:lpstr>
      <vt:lpstr>Outline:</vt:lpstr>
      <vt:lpstr>Discovery of DNA</vt:lpstr>
      <vt:lpstr>Watson &amp; Crick – “…the secret of life”</vt:lpstr>
      <vt:lpstr>PowerPoint Presentation</vt:lpstr>
      <vt:lpstr>PowerPoint Presentation</vt:lpstr>
      <vt:lpstr>Double helix of DNA</vt:lpstr>
      <vt:lpstr>DNA: The Basis of Life</vt:lpstr>
      <vt:lpstr>DNA, continued </vt:lpstr>
      <vt:lpstr>PowerPoint Presentation</vt:lpstr>
      <vt:lpstr>Basic Structure</vt:lpstr>
      <vt:lpstr>Basic Structure Implications</vt:lpstr>
      <vt:lpstr>Double helix of DNA</vt:lpstr>
      <vt:lpstr>DNA - replication</vt:lpstr>
      <vt:lpstr>DNA Replication</vt:lpstr>
      <vt:lpstr>Superstructure</vt:lpstr>
      <vt:lpstr>Superstructure Implications</vt:lpstr>
      <vt:lpstr>The Histone Code </vt:lpstr>
      <vt:lpstr>What carries information between DNA to Proteins</vt:lpstr>
      <vt:lpstr>Outline</vt:lpstr>
      <vt:lpstr>PowerPoint Presentation</vt:lpstr>
      <vt:lpstr>RNA</vt:lpstr>
      <vt:lpstr>Different types of RNAs</vt:lpstr>
      <vt:lpstr>Different types of RNAs,continued </vt:lpstr>
      <vt:lpstr>Terminology for Transcription</vt:lpstr>
      <vt:lpstr>Definition of a Gene</vt:lpstr>
      <vt:lpstr>Transcription: DNA  hnRNA</vt:lpstr>
      <vt:lpstr>Central Dogma Revisited</vt:lpstr>
      <vt:lpstr>Terminology for Splicing</vt:lpstr>
      <vt:lpstr>Splicing</vt:lpstr>
      <vt:lpstr>Splicing and other RNA processing</vt:lpstr>
      <vt:lpstr>Splicing (Eukaryotes)</vt:lpstr>
      <vt:lpstr>Posttranscriptional Processing: Capping and Poly(A) Tail</vt:lpstr>
      <vt:lpstr>Posttranscriptional Processing: Capping and Poly(A) Tail</vt:lpstr>
      <vt:lpstr>How Are Proteins Made? (Translation)</vt:lpstr>
      <vt:lpstr>Outline:</vt:lpstr>
      <vt:lpstr>Terminology for Translation</vt:lpstr>
      <vt:lpstr>Terminology for Translation cont’</vt:lpstr>
      <vt:lpstr>tRNA</vt:lpstr>
      <vt:lpstr>The triplet codon</vt:lpstr>
      <vt:lpstr>Translation</vt:lpstr>
      <vt:lpstr>Translation, continued</vt:lpstr>
      <vt:lpstr>Uncovering the code</vt:lpstr>
      <vt:lpstr>Translation</vt:lpstr>
      <vt:lpstr>Terminology for Protein Folding</vt:lpstr>
      <vt:lpstr>Proteins</vt:lpstr>
      <vt:lpstr>Polypeptide v. Protein</vt:lpstr>
      <vt:lpstr>Protein Folding</vt:lpstr>
      <vt:lpstr>Protein Folding</vt:lpstr>
      <vt:lpstr>Protein Folding (cont’d)</vt:lpstr>
      <vt:lpstr>Protein Synthesis: Summary</vt:lpstr>
      <vt:lpstr>How Do Individuals of a Species Differ?</vt:lpstr>
      <vt:lpstr>Outline:</vt:lpstr>
      <vt:lpstr>How Do Individuals of Species Differ?</vt:lpstr>
      <vt:lpstr>The Diversity of Life</vt:lpstr>
      <vt:lpstr>Physical Traits and Variances</vt:lpstr>
      <vt:lpstr>Sources of Physical Variation</vt:lpstr>
      <vt:lpstr>Genetic Variation</vt:lpstr>
      <vt:lpstr>Sources of Genetic Variation</vt:lpstr>
      <vt:lpstr>Sources of Genetic Variation</vt:lpstr>
      <vt:lpstr>Why Bioinformatics?</vt:lpstr>
      <vt:lpstr>Why Bioinformatics?</vt:lpstr>
      <vt:lpstr>Bio-Information</vt:lpstr>
      <vt:lpstr>Sequence Information</vt:lpstr>
      <vt:lpstr>Amino Acid Crack</vt:lpstr>
      <vt:lpstr>Central Dogma</vt:lpstr>
      <vt:lpstr>Structure to Function</vt:lpstr>
      <vt:lpstr>BLAST</vt:lpstr>
      <vt:lpstr>BLAST</vt:lpstr>
      <vt:lpstr>Some Early Roles of Bioinformatics</vt:lpstr>
      <vt:lpstr>Biological Sequence Comparison</vt:lpstr>
      <vt:lpstr>Early Sequence Matching </vt:lpstr>
      <vt:lpstr>Biological Databases</vt:lpstr>
      <vt:lpstr>Sequence Analysis</vt:lpstr>
      <vt:lpstr>It is Sequenced, What’s Next?</vt:lpstr>
      <vt:lpstr>Modeling</vt:lpstr>
      <vt:lpstr>Protein Modeling</vt:lpstr>
      <vt:lpstr>Regulatory Network Modeling </vt:lpstr>
      <vt:lpstr>Topics in Bioinformatics</vt:lpstr>
      <vt:lpstr>The future…</vt:lpstr>
      <vt:lpstr>PowerPoint Presentation</vt:lpstr>
      <vt:lpstr>PowerPoint Presentation</vt:lpstr>
    </vt:vector>
  </TitlesOfParts>
  <Company>UCSD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181 Project guidelines</dc:title>
  <dc:creator>mchaisso</dc:creator>
  <cp:lastModifiedBy>George Tseng</cp:lastModifiedBy>
  <cp:revision>374</cp:revision>
  <dcterms:created xsi:type="dcterms:W3CDTF">2004-04-08T22:16:51Z</dcterms:created>
  <dcterms:modified xsi:type="dcterms:W3CDTF">2012-01-11T14:46:57Z</dcterms:modified>
</cp:coreProperties>
</file>