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74"/>
  </p:notesMasterIdLst>
  <p:sldIdLst>
    <p:sldId id="256" r:id="rId2"/>
    <p:sldId id="279" r:id="rId3"/>
    <p:sldId id="280" r:id="rId4"/>
    <p:sldId id="281" r:id="rId5"/>
    <p:sldId id="282" r:id="rId6"/>
    <p:sldId id="283" r:id="rId7"/>
    <p:sldId id="284" r:id="rId8"/>
    <p:sldId id="285" r:id="rId9"/>
    <p:sldId id="286" r:id="rId10"/>
    <p:sldId id="287" r:id="rId11"/>
    <p:sldId id="278" r:id="rId12"/>
    <p:sldId id="258" r:id="rId13"/>
    <p:sldId id="259" r:id="rId14"/>
    <p:sldId id="261" r:id="rId15"/>
    <p:sldId id="262" r:id="rId16"/>
    <p:sldId id="263" r:id="rId17"/>
    <p:sldId id="264" r:id="rId18"/>
    <p:sldId id="341" r:id="rId19"/>
    <p:sldId id="342" r:id="rId20"/>
    <p:sldId id="265" r:id="rId21"/>
    <p:sldId id="266" r:id="rId22"/>
    <p:sldId id="267" r:id="rId23"/>
    <p:sldId id="268" r:id="rId24"/>
    <p:sldId id="269" r:id="rId25"/>
    <p:sldId id="288" r:id="rId26"/>
    <p:sldId id="290" r:id="rId27"/>
    <p:sldId id="295" r:id="rId28"/>
    <p:sldId id="270" r:id="rId29"/>
    <p:sldId id="271" r:id="rId30"/>
    <p:sldId id="272" r:id="rId31"/>
    <p:sldId id="273" r:id="rId32"/>
    <p:sldId id="274" r:id="rId33"/>
    <p:sldId id="275" r:id="rId34"/>
    <p:sldId id="276" r:id="rId35"/>
    <p:sldId id="277" r:id="rId36"/>
    <p:sldId id="296" r:id="rId37"/>
    <p:sldId id="297" r:id="rId38"/>
    <p:sldId id="298" r:id="rId39"/>
    <p:sldId id="299" r:id="rId40"/>
    <p:sldId id="300" r:id="rId41"/>
    <p:sldId id="301" r:id="rId42"/>
    <p:sldId id="343"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32" r:id="rId65"/>
    <p:sldId id="333" r:id="rId66"/>
    <p:sldId id="334" r:id="rId67"/>
    <p:sldId id="335" r:id="rId68"/>
    <p:sldId id="336" r:id="rId69"/>
    <p:sldId id="337" r:id="rId70"/>
    <p:sldId id="338" r:id="rId71"/>
    <p:sldId id="339" r:id="rId72"/>
    <p:sldId id="340"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508" y="-4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70303BC-30FE-4DB2-AB1C-BC1585219121}" type="datetimeFigureOut">
              <a:rPr lang="en-US" smtClean="0"/>
              <a:t>1/25/2012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206479-1907-4796-AB0C-32E372AA5B0F}" type="slidenum">
              <a:rPr lang="en-US" smtClean="0"/>
              <a:t>‹#›</a:t>
            </a:fld>
            <a:endParaRPr lang="en-US"/>
          </a:p>
        </p:txBody>
      </p:sp>
    </p:spTree>
    <p:extLst>
      <p:ext uri="{BB962C8B-B14F-4D97-AF65-F5344CB8AC3E}">
        <p14:creationId xmlns:p14="http://schemas.microsoft.com/office/powerpoint/2010/main" val="1135502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3481310-9908-462B-978B-C8B459DC2DEF}" type="slidenum">
              <a:rPr lang="en-ZW" smtClean="0"/>
              <a:pPr eaLnBrk="1" hangingPunct="1"/>
              <a:t>2</a:t>
            </a:fld>
            <a:endParaRPr lang="en-ZW"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4915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017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120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222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2E5B4A8-C279-4DAD-8DBD-BA9E3CFA81FD}" type="slidenum">
              <a:rPr lang="en-ZW" smtClean="0"/>
              <a:pPr eaLnBrk="1" hangingPunct="1"/>
              <a:t>18</a:t>
            </a:fld>
            <a:endParaRPr lang="en-ZW"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8937ACB-702A-45D6-8956-A2FE2101A7C2}" type="slidenum">
              <a:rPr lang="en-ZW" smtClean="0"/>
              <a:pPr eaLnBrk="1" hangingPunct="1"/>
              <a:t>19</a:t>
            </a:fld>
            <a:endParaRPr lang="en-ZW"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325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427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529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632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88DF97D-3D4F-4F29-9EE0-91134D6A4977}" type="slidenum">
              <a:rPr lang="en-ZW" smtClean="0"/>
              <a:pPr eaLnBrk="1" hangingPunct="1"/>
              <a:t>4</a:t>
            </a:fld>
            <a:endParaRPr lang="en-ZW"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734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7F414A5E-44A5-4A51-AD78-25312DCD8DCC}" type="slidenum">
              <a:rPr lang="en-ZW" smtClean="0"/>
              <a:pPr eaLnBrk="1" hangingPunct="1"/>
              <a:t>25</a:t>
            </a:fld>
            <a:endParaRPr lang="en-ZW"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71569AB0-5900-4DF7-A42F-7F9DB75CE2F0}" type="slidenum">
              <a:rPr lang="en-ZW" smtClean="0"/>
              <a:pPr eaLnBrk="1" hangingPunct="1"/>
              <a:t>26</a:t>
            </a:fld>
            <a:endParaRPr lang="en-ZW"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D8B68E0-408D-4BF3-8D36-85B5DAEB9127}" type="slidenum">
              <a:rPr lang="en-ZW" smtClean="0"/>
              <a:pPr eaLnBrk="1" hangingPunct="1"/>
              <a:t>27</a:t>
            </a:fld>
            <a:endParaRPr lang="en-ZW"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837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5939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6041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6144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6246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63491"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9F533D6-3693-42CD-9F0A-5F96650362C0}" type="slidenum">
              <a:rPr lang="en-ZW" smtClean="0"/>
              <a:pPr eaLnBrk="1" hangingPunct="1"/>
              <a:t>5</a:t>
            </a:fld>
            <a:endParaRPr lang="en-ZW"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64515"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65539"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6132448-A25D-480C-B617-CD9941BF3B70}" type="slidenum">
              <a:rPr lang="en-ZW" smtClean="0"/>
              <a:pPr eaLnBrk="1" hangingPunct="1"/>
              <a:t>36</a:t>
            </a:fld>
            <a:endParaRPr lang="en-ZW"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72100671-C2A1-40B7-B721-888EC6807C09}" type="slidenum">
              <a:rPr lang="en-ZW" smtClean="0"/>
              <a:pPr eaLnBrk="1" hangingPunct="1"/>
              <a:t>37</a:t>
            </a:fld>
            <a:endParaRPr lang="en-ZW"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03CB502-2FB5-4FF0-934D-54B5C5DEAD58}" type="slidenum">
              <a:rPr lang="en-ZW" smtClean="0"/>
              <a:pPr eaLnBrk="1" hangingPunct="1"/>
              <a:t>38</a:t>
            </a:fld>
            <a:endParaRPr lang="en-ZW"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E9A95B5-570C-4FA4-8F89-A7DBA95DD2BC}" type="slidenum">
              <a:rPr lang="en-ZW" smtClean="0"/>
              <a:pPr eaLnBrk="1" hangingPunct="1"/>
              <a:t>39</a:t>
            </a:fld>
            <a:endParaRPr lang="en-ZW"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C5A568B-317C-4DED-A787-3A1C9543B2C8}" type="slidenum">
              <a:rPr lang="en-ZW" smtClean="0"/>
              <a:pPr eaLnBrk="1" hangingPunct="1"/>
              <a:t>40</a:t>
            </a:fld>
            <a:endParaRPr lang="en-ZW"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139E49C-A9FF-49AA-8ABA-E01D956D035D}" type="slidenum">
              <a:rPr lang="en-ZW" smtClean="0"/>
              <a:pPr eaLnBrk="1" hangingPunct="1"/>
              <a:t>41</a:t>
            </a:fld>
            <a:endParaRPr lang="en-ZW"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03903DA1-9EC1-4A6F-BC0F-EEA6205C3283}" type="slidenum">
              <a:rPr lang="en-ZW" smtClean="0"/>
              <a:pPr eaLnBrk="1" hangingPunct="1"/>
              <a:t>43</a:t>
            </a:fld>
            <a:endParaRPr lang="en-ZW"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80179E3E-8F43-438A-B2B9-FF03A0F81602}" type="slidenum">
              <a:rPr lang="en-ZW" smtClean="0"/>
              <a:pPr eaLnBrk="1" hangingPunct="1"/>
              <a:t>44</a:t>
            </a:fld>
            <a:endParaRPr lang="en-ZW"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7BFB87C-3701-4DF1-A6E4-68B6D9DC9DEF}" type="slidenum">
              <a:rPr lang="en-ZW" smtClean="0"/>
              <a:pPr eaLnBrk="1" hangingPunct="1"/>
              <a:t>6</a:t>
            </a:fld>
            <a:endParaRPr lang="en-ZW"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9098BEE-EF97-4BF6-922A-FCE9038F0F30}" type="slidenum">
              <a:rPr lang="en-ZW" smtClean="0"/>
              <a:pPr eaLnBrk="1" hangingPunct="1"/>
              <a:t>45</a:t>
            </a:fld>
            <a:endParaRPr lang="en-ZW"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EA4A457-52DB-4D96-99F6-BD733C2D5F3C}" type="slidenum">
              <a:rPr lang="en-ZW" smtClean="0"/>
              <a:pPr eaLnBrk="1" hangingPunct="1"/>
              <a:t>46</a:t>
            </a:fld>
            <a:endParaRPr lang="en-ZW"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6E21647-F1D8-4787-8C36-84B9FAA001F8}" type="slidenum">
              <a:rPr lang="en-ZW" smtClean="0"/>
              <a:pPr eaLnBrk="1" hangingPunct="1"/>
              <a:t>47</a:t>
            </a:fld>
            <a:endParaRPr lang="en-ZW"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77164F6-03D5-4EE5-91DF-99EE921702F8}" type="slidenum">
              <a:rPr lang="en-ZW" smtClean="0"/>
              <a:pPr eaLnBrk="1" hangingPunct="1"/>
              <a:t>48</a:t>
            </a:fld>
            <a:endParaRPr lang="en-ZW"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BB30920-92C0-4874-979A-144EED6DC436}" type="slidenum">
              <a:rPr lang="en-ZW" smtClean="0"/>
              <a:pPr eaLnBrk="1" hangingPunct="1"/>
              <a:t>49</a:t>
            </a:fld>
            <a:endParaRPr lang="en-ZW"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4BD39FF6-E1E8-46B6-8A51-040451D208E0}" type="slidenum">
              <a:rPr lang="en-ZW" smtClean="0"/>
              <a:pPr eaLnBrk="1" hangingPunct="1"/>
              <a:t>50</a:t>
            </a:fld>
            <a:endParaRPr lang="en-ZW"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9FA8BC2-09A0-4A4B-963D-D0D2B6848D5A}" type="slidenum">
              <a:rPr lang="en-ZW" smtClean="0"/>
              <a:pPr eaLnBrk="1" hangingPunct="1"/>
              <a:t>51</a:t>
            </a:fld>
            <a:endParaRPr lang="en-ZW"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AB3C0B1-575A-4979-A4A1-9054952C7D5A}" type="slidenum">
              <a:rPr lang="en-ZW" smtClean="0"/>
              <a:pPr eaLnBrk="1" hangingPunct="1"/>
              <a:t>52</a:t>
            </a:fld>
            <a:endParaRPr lang="en-ZW"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9C1F3DE8-329B-4F93-9D06-BD29E52A59DF}" type="slidenum">
              <a:rPr lang="en-ZW" smtClean="0"/>
              <a:pPr eaLnBrk="1" hangingPunct="1"/>
              <a:t>53</a:t>
            </a:fld>
            <a:endParaRPr lang="en-ZW"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590CBBB-6BA7-4DAA-BFD3-F55A9B8F7726}" type="slidenum">
              <a:rPr lang="en-ZW" smtClean="0"/>
              <a:pPr eaLnBrk="1" hangingPunct="1"/>
              <a:t>54</a:t>
            </a:fld>
            <a:endParaRPr lang="en-ZW"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F77EB801-C7F1-4AFA-B969-EB00A9CA2A16}" type="slidenum">
              <a:rPr lang="en-ZW" smtClean="0"/>
              <a:pPr eaLnBrk="1" hangingPunct="1"/>
              <a:t>7</a:t>
            </a:fld>
            <a:endParaRPr lang="en-ZW"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94A5968-FCBC-42FA-9432-4DA780601574}" type="slidenum">
              <a:rPr lang="en-ZW" smtClean="0"/>
              <a:pPr eaLnBrk="1" hangingPunct="1"/>
              <a:t>55</a:t>
            </a:fld>
            <a:endParaRPr lang="en-ZW"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FEDEB90-F868-4919-B105-9B3F996DA811}" type="slidenum">
              <a:rPr lang="en-ZW" smtClean="0"/>
              <a:pPr eaLnBrk="1" hangingPunct="1"/>
              <a:t>56</a:t>
            </a:fld>
            <a:endParaRPr lang="en-ZW"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4DD884A-0042-4676-92A3-C71F03EE4DA7}" type="slidenum">
              <a:rPr lang="en-ZW" smtClean="0"/>
              <a:pPr eaLnBrk="1" hangingPunct="1"/>
              <a:t>57</a:t>
            </a:fld>
            <a:endParaRPr lang="en-ZW"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E6DB562-F616-4995-9CD7-0225091686C5}" type="slidenum">
              <a:rPr lang="en-ZW" smtClean="0"/>
              <a:pPr eaLnBrk="1" hangingPunct="1"/>
              <a:t>58</a:t>
            </a:fld>
            <a:endParaRPr lang="en-ZW"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039BDF4F-4099-43B7-817C-BFC8C7AC41E2}" type="slidenum">
              <a:rPr lang="en-ZW" smtClean="0"/>
              <a:pPr eaLnBrk="1" hangingPunct="1"/>
              <a:t>59</a:t>
            </a:fld>
            <a:endParaRPr lang="en-ZW"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EDE2564-800F-4825-9E50-C2FE54BC721D}" type="slidenum">
              <a:rPr lang="en-ZW" smtClean="0"/>
              <a:pPr eaLnBrk="1" hangingPunct="1"/>
              <a:t>60</a:t>
            </a:fld>
            <a:endParaRPr lang="en-ZW"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1FEBADC7-DCB2-4E7F-8868-2C69292DE21A}" type="slidenum">
              <a:rPr lang="en-ZW" smtClean="0"/>
              <a:pPr eaLnBrk="1" hangingPunct="1"/>
              <a:t>61</a:t>
            </a:fld>
            <a:endParaRPr lang="en-ZW"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26D1FD4-4389-42DA-984C-16E4F7B08D03}" type="slidenum">
              <a:rPr lang="en-ZW" smtClean="0"/>
              <a:pPr eaLnBrk="1" hangingPunct="1"/>
              <a:t>62</a:t>
            </a:fld>
            <a:endParaRPr lang="en-ZW"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AD1A7DF-8486-4BEF-8A09-F8706CD38D94}" type="slidenum">
              <a:rPr lang="en-ZW" smtClean="0"/>
              <a:pPr eaLnBrk="1" hangingPunct="1"/>
              <a:t>63</a:t>
            </a:fld>
            <a:endParaRPr lang="en-ZW"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907FD9E-8916-421A-899D-962E2C5EB3A2}" type="slidenum">
              <a:rPr lang="en-ZW" smtClean="0"/>
              <a:pPr eaLnBrk="1" hangingPunct="1"/>
              <a:t>64</a:t>
            </a:fld>
            <a:endParaRPr lang="en-ZW"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35615D7-F66D-4BA5-8792-102364A1F250}" type="slidenum">
              <a:rPr lang="en-ZW" smtClean="0"/>
              <a:pPr eaLnBrk="1" hangingPunct="1"/>
              <a:t>8</a:t>
            </a:fld>
            <a:endParaRPr lang="en-ZW"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5E202034-10B6-48EF-8F17-117A13216317}" type="slidenum">
              <a:rPr lang="en-ZW" smtClean="0"/>
              <a:pPr eaLnBrk="1" hangingPunct="1"/>
              <a:t>65</a:t>
            </a:fld>
            <a:endParaRPr lang="en-ZW"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BED1ACEA-0587-448B-86BA-6C0A4A39098A}" type="slidenum">
              <a:rPr lang="en-ZW" smtClean="0"/>
              <a:pPr eaLnBrk="1" hangingPunct="1"/>
              <a:t>66</a:t>
            </a:fld>
            <a:endParaRPr lang="en-ZW"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1B8E48D-70A8-4FAE-9FAF-CC08DEFCACD4}" type="slidenum">
              <a:rPr lang="en-ZW" smtClean="0"/>
              <a:pPr eaLnBrk="1" hangingPunct="1"/>
              <a:t>67</a:t>
            </a:fld>
            <a:endParaRPr lang="en-ZW"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DFE460F2-F872-45F8-8355-9EC1B5A1F311}" type="slidenum">
              <a:rPr lang="en-ZW" smtClean="0"/>
              <a:pPr eaLnBrk="1" hangingPunct="1"/>
              <a:t>68</a:t>
            </a:fld>
            <a:endParaRPr lang="en-ZW"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75992FCA-43F5-460B-B11D-1DA1A9E37EB2}" type="slidenum">
              <a:rPr lang="en-ZW" smtClean="0"/>
              <a:pPr eaLnBrk="1" hangingPunct="1"/>
              <a:t>69</a:t>
            </a:fld>
            <a:endParaRPr lang="en-ZW"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6E28E581-B96F-46C0-B255-F23416B41295}" type="slidenum">
              <a:rPr lang="en-ZW" smtClean="0"/>
              <a:pPr eaLnBrk="1" hangingPunct="1"/>
              <a:t>70</a:t>
            </a:fld>
            <a:endParaRPr lang="en-ZW"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2B4A1EED-CC2F-4DC7-8762-116B0F6FCD6C}" type="slidenum">
              <a:rPr lang="en-ZW" smtClean="0"/>
              <a:pPr eaLnBrk="1" hangingPunct="1"/>
              <a:t>71</a:t>
            </a:fld>
            <a:endParaRPr lang="en-ZW"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E9A06134-4588-49CC-B753-48D723EB5293}" type="slidenum">
              <a:rPr lang="en-ZW" smtClean="0"/>
              <a:pPr eaLnBrk="1" hangingPunct="1"/>
              <a:t>72</a:t>
            </a:fld>
            <a:endParaRPr lang="en-ZW"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W" smtClean="0">
              <a:ea typeface="新細明體" pitchFamily="18" charset="-120"/>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新細明體" pitchFamily="18" charset="-120"/>
              </a:defRPr>
            </a:lvl1pPr>
            <a:lvl2pPr marL="685817" indent="-263776" eaLnBrk="0" hangingPunct="0">
              <a:defRPr kumimoji="1">
                <a:solidFill>
                  <a:schemeClr val="tx1"/>
                </a:solidFill>
                <a:latin typeface="Arial" charset="0"/>
                <a:ea typeface="新細明體" pitchFamily="18" charset="-120"/>
              </a:defRPr>
            </a:lvl2pPr>
            <a:lvl3pPr marL="1055103" indent="-211021" eaLnBrk="0" hangingPunct="0">
              <a:defRPr kumimoji="1">
                <a:solidFill>
                  <a:schemeClr val="tx1"/>
                </a:solidFill>
                <a:latin typeface="Arial" charset="0"/>
                <a:ea typeface="新細明體" pitchFamily="18" charset="-120"/>
              </a:defRPr>
            </a:lvl3pPr>
            <a:lvl4pPr marL="1477145" indent="-211021" eaLnBrk="0" hangingPunct="0">
              <a:defRPr kumimoji="1">
                <a:solidFill>
                  <a:schemeClr val="tx1"/>
                </a:solidFill>
                <a:latin typeface="Arial" charset="0"/>
                <a:ea typeface="新細明體" pitchFamily="18" charset="-120"/>
              </a:defRPr>
            </a:lvl4pPr>
            <a:lvl5pPr marL="1899186" indent="-211021" eaLnBrk="0" hangingPunct="0">
              <a:defRPr kumimoji="1">
                <a:solidFill>
                  <a:schemeClr val="tx1"/>
                </a:solidFill>
                <a:latin typeface="Arial" charset="0"/>
                <a:ea typeface="新細明體" pitchFamily="18" charset="-120"/>
              </a:defRPr>
            </a:lvl5pPr>
            <a:lvl6pPr marL="2321227" indent="-211021" eaLnBrk="0" fontAlgn="base" hangingPunct="0">
              <a:spcBef>
                <a:spcPct val="0"/>
              </a:spcBef>
              <a:spcAft>
                <a:spcPct val="0"/>
              </a:spcAft>
              <a:defRPr kumimoji="1">
                <a:solidFill>
                  <a:schemeClr val="tx1"/>
                </a:solidFill>
                <a:latin typeface="Arial" charset="0"/>
                <a:ea typeface="新細明體" pitchFamily="18" charset="-120"/>
              </a:defRPr>
            </a:lvl6pPr>
            <a:lvl7pPr marL="2743269" indent="-211021" eaLnBrk="0" fontAlgn="base" hangingPunct="0">
              <a:spcBef>
                <a:spcPct val="0"/>
              </a:spcBef>
              <a:spcAft>
                <a:spcPct val="0"/>
              </a:spcAft>
              <a:defRPr kumimoji="1">
                <a:solidFill>
                  <a:schemeClr val="tx1"/>
                </a:solidFill>
                <a:latin typeface="Arial" charset="0"/>
                <a:ea typeface="新細明體" pitchFamily="18" charset="-120"/>
              </a:defRPr>
            </a:lvl7pPr>
            <a:lvl8pPr marL="3165310" indent="-211021" eaLnBrk="0" fontAlgn="base" hangingPunct="0">
              <a:spcBef>
                <a:spcPct val="0"/>
              </a:spcBef>
              <a:spcAft>
                <a:spcPct val="0"/>
              </a:spcAft>
              <a:defRPr kumimoji="1">
                <a:solidFill>
                  <a:schemeClr val="tx1"/>
                </a:solidFill>
                <a:latin typeface="Arial" charset="0"/>
                <a:ea typeface="新細明體" pitchFamily="18" charset="-120"/>
              </a:defRPr>
            </a:lvl8pPr>
            <a:lvl9pPr marL="3587351" indent="-211021"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fld id="{A6132448-A25D-480C-B617-CD9941BF3B70}" type="slidenum">
              <a:rPr lang="en-ZW" smtClean="0"/>
              <a:pPr eaLnBrk="1" hangingPunct="1"/>
              <a:t>9</a:t>
            </a:fld>
            <a:endParaRPr lang="en-Z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46083"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p:cNvSpPr>
            <a:spLocks noGrp="1" noRot="1" noChangeAspect="1" noChangeArrowheads="1" noTextEdit="1"/>
          </p:cNvSpPr>
          <p:nvPr>
            <p:ph type="sldImg"/>
          </p:nvPr>
        </p:nvSpPr>
        <p:spPr>
          <a:xfrm>
            <a:off x="1144588" y="695325"/>
            <a:ext cx="4570412" cy="3429000"/>
          </a:xfrm>
          <a:solidFill>
            <a:srgbClr val="FFFFFF"/>
          </a:solidFill>
          <a:ln>
            <a:solidFill>
              <a:srgbClr val="000000"/>
            </a:solidFill>
            <a:miter lim="800000"/>
            <a:headEnd/>
            <a:tailEnd/>
          </a:ln>
        </p:spPr>
      </p:sp>
      <p:sp>
        <p:nvSpPr>
          <p:cNvPr id="47107" name="Rectangle 2"/>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1/25/2012</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1/25/2012</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1/25/2012</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1/25/2012</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1/25/2012</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1/25/2012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1/25/2012</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1/25/2012</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1/25/2012</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1/25/2012</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4.wmf"/><Relationship Id="rId5" Type="http://schemas.openxmlformats.org/officeDocument/2006/relationships/oleObject" Target="../embeddings/oleObject2.bin"/><Relationship Id="rId4" Type="http://schemas.openxmlformats.org/officeDocument/2006/relationships/image" Target="../media/image25.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4.png"/><Relationship Id="rId4" Type="http://schemas.openxmlformats.org/officeDocument/2006/relationships/oleObject" Target="../embeddings/oleObject3.bin"/></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Supervised machine learning</a:t>
            </a:r>
            <a:endParaRPr lang="en-US" dirty="0"/>
          </a:p>
        </p:txBody>
      </p:sp>
      <p:sp>
        <p:nvSpPr>
          <p:cNvPr id="3" name="Subtitle 2"/>
          <p:cNvSpPr>
            <a:spLocks noGrp="1"/>
          </p:cNvSpPr>
          <p:nvPr>
            <p:ph type="subTitle" idx="1"/>
          </p:nvPr>
        </p:nvSpPr>
        <p:spPr>
          <a:xfrm>
            <a:off x="1828800" y="4495800"/>
            <a:ext cx="6172200" cy="685800"/>
          </a:xfrm>
        </p:spPr>
        <p:txBody>
          <a:bodyPr/>
          <a:lstStyle/>
          <a:p>
            <a:r>
              <a:rPr lang="en-US" dirty="0" smtClean="0"/>
              <a:t>01/24/2012</a:t>
            </a:r>
            <a:endParaRPr lang="en-US" dirty="0"/>
          </a:p>
        </p:txBody>
      </p:sp>
    </p:spTree>
    <p:extLst>
      <p:ext uri="{BB962C8B-B14F-4D97-AF65-F5344CB8AC3E}">
        <p14:creationId xmlns:p14="http://schemas.microsoft.com/office/powerpoint/2010/main" val="13390649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400"/>
            <a:ext cx="8915400" cy="6186309"/>
          </a:xfrm>
          <a:prstGeom prst="rect">
            <a:avLst/>
          </a:prstGeom>
          <a:noFill/>
        </p:spPr>
        <p:txBody>
          <a:bodyPr wrap="square" rtlCol="0">
            <a:spAutoFit/>
          </a:bodyPr>
          <a:lstStyle/>
          <a:p>
            <a:pPr algn="ctr"/>
            <a:r>
              <a:rPr lang="en-US" sz="2600" b="1" dirty="0" smtClean="0">
                <a:solidFill>
                  <a:srgbClr val="002060"/>
                </a:solidFill>
              </a:rPr>
              <a:t>Difference between DE gene detection and supervised machine learning (classification analysis)</a:t>
            </a:r>
          </a:p>
          <a:p>
            <a:pPr algn="ctr"/>
            <a:endParaRPr lang="en-US" sz="2800" b="1" dirty="0">
              <a:solidFill>
                <a:srgbClr val="002060"/>
              </a:solidFill>
            </a:endParaRPr>
          </a:p>
          <a:p>
            <a:r>
              <a:rPr lang="en-US" sz="2600" b="1" u="sng" dirty="0" smtClean="0">
                <a:solidFill>
                  <a:srgbClr val="002060"/>
                </a:solidFill>
              </a:rPr>
              <a:t>DE gene detection: </a:t>
            </a:r>
          </a:p>
          <a:p>
            <a:r>
              <a:rPr lang="en-US" sz="2400" dirty="0" smtClean="0">
                <a:solidFill>
                  <a:srgbClr val="002060"/>
                </a:solidFill>
              </a:rPr>
              <a:t>Identify “all” genes that are differentially expressed across conditions.</a:t>
            </a:r>
          </a:p>
          <a:p>
            <a:endParaRPr lang="en-US" sz="2400" dirty="0">
              <a:solidFill>
                <a:srgbClr val="002060"/>
              </a:solidFill>
            </a:endParaRPr>
          </a:p>
          <a:p>
            <a:r>
              <a:rPr lang="en-US" sz="2400" dirty="0" smtClean="0">
                <a:solidFill>
                  <a:srgbClr val="002060"/>
                </a:solidFill>
              </a:rPr>
              <a:t>Purpose: </a:t>
            </a:r>
            <a:r>
              <a:rPr lang="en-US" sz="2400" dirty="0">
                <a:solidFill>
                  <a:srgbClr val="002060"/>
                </a:solidFill>
              </a:rPr>
              <a:t>I</a:t>
            </a:r>
            <a:r>
              <a:rPr lang="en-US" sz="2400" dirty="0" smtClean="0">
                <a:solidFill>
                  <a:srgbClr val="002060"/>
                </a:solidFill>
              </a:rPr>
              <a:t>dentify candidate markers (may be hundreds). Understand disease mechanism.</a:t>
            </a:r>
          </a:p>
          <a:p>
            <a:endParaRPr lang="en-US" sz="2400" dirty="0">
              <a:solidFill>
                <a:srgbClr val="002060"/>
              </a:solidFill>
            </a:endParaRPr>
          </a:p>
          <a:p>
            <a:r>
              <a:rPr lang="en-US" sz="2600" b="1" u="sng" dirty="0" smtClean="0">
                <a:solidFill>
                  <a:srgbClr val="002060"/>
                </a:solidFill>
              </a:rPr>
              <a:t>Supervised machine learning: </a:t>
            </a:r>
          </a:p>
          <a:p>
            <a:r>
              <a:rPr lang="en-US" sz="2400" dirty="0" smtClean="0">
                <a:solidFill>
                  <a:srgbClr val="002060"/>
                </a:solidFill>
              </a:rPr>
              <a:t>Construct a “prediction model” that can predict future patients/samples.</a:t>
            </a:r>
          </a:p>
          <a:p>
            <a:endParaRPr lang="en-US" sz="2400" dirty="0">
              <a:solidFill>
                <a:srgbClr val="002060"/>
              </a:solidFill>
            </a:endParaRPr>
          </a:p>
          <a:p>
            <a:r>
              <a:rPr lang="en-US" sz="2400" dirty="0" smtClean="0">
                <a:solidFill>
                  <a:srgbClr val="002060"/>
                </a:solidFill>
              </a:rPr>
              <a:t>Purpose: Predict future patients. Usually only care about prediction accuracy and model interpretability.</a:t>
            </a:r>
            <a:endParaRPr lang="en-US" sz="2400" dirty="0">
              <a:solidFill>
                <a:srgbClr val="002060"/>
              </a:solidFill>
            </a:endParaRPr>
          </a:p>
        </p:txBody>
      </p:sp>
    </p:spTree>
    <p:extLst>
      <p:ext uri="{BB962C8B-B14F-4D97-AF65-F5344CB8AC3E}">
        <p14:creationId xmlns:p14="http://schemas.microsoft.com/office/powerpoint/2010/main" val="129165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399032"/>
          </a:xfrm>
        </p:spPr>
        <p:txBody>
          <a:bodyPr/>
          <a:lstStyle/>
          <a:p>
            <a:r>
              <a:rPr lang="en-US" dirty="0" smtClean="0"/>
              <a:t>Some clinical examples and commercialized products</a:t>
            </a:r>
            <a:endParaRPr lang="en-US" dirty="0"/>
          </a:p>
        </p:txBody>
      </p:sp>
    </p:spTree>
    <p:extLst>
      <p:ext uri="{BB962C8B-B14F-4D97-AF65-F5344CB8AC3E}">
        <p14:creationId xmlns:p14="http://schemas.microsoft.com/office/powerpoint/2010/main" val="1980062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1"/>
          <p:cNvSpPr txBox="1">
            <a:spLocks noChangeArrowheads="1"/>
          </p:cNvSpPr>
          <p:nvPr/>
        </p:nvSpPr>
        <p:spPr bwMode="auto">
          <a:xfrm>
            <a:off x="342900" y="3810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endParaRPr lang="en-US" sz="3600">
              <a:solidFill>
                <a:srgbClr val="FFFF00"/>
              </a:solidFill>
            </a:endParaRPr>
          </a:p>
          <a:p>
            <a:pPr algn="ctr" eaLnBrk="1" hangingPunct="1"/>
            <a:r>
              <a:rPr lang="en-US" sz="3600" b="1">
                <a:solidFill>
                  <a:srgbClr val="FFFF00"/>
                </a:solidFill>
              </a:rPr>
              <a:t>Molecular Biomarker and Genomic Tests</a:t>
            </a:r>
            <a:br>
              <a:rPr lang="en-US" sz="3600" b="1">
                <a:solidFill>
                  <a:srgbClr val="FFFF00"/>
                </a:solidFill>
              </a:rPr>
            </a:br>
            <a:r>
              <a:rPr lang="en-US" sz="3600" b="1">
                <a:solidFill>
                  <a:srgbClr val="FFFF00"/>
                </a:solidFill>
              </a:rPr>
              <a:t/>
            </a:r>
            <a:br>
              <a:rPr lang="en-US" sz="3600" b="1">
                <a:solidFill>
                  <a:srgbClr val="FFFF00"/>
                </a:solidFill>
              </a:rPr>
            </a:br>
            <a:endParaRPr lang="en-US" sz="3600" b="1">
              <a:solidFill>
                <a:srgbClr val="FFFF00"/>
              </a:solidFill>
            </a:endParaRPr>
          </a:p>
        </p:txBody>
      </p:sp>
      <p:sp>
        <p:nvSpPr>
          <p:cNvPr id="3075" name="Text Box 2"/>
          <p:cNvSpPr txBox="1">
            <a:spLocks noChangeArrowheads="1"/>
          </p:cNvSpPr>
          <p:nvPr/>
        </p:nvSpPr>
        <p:spPr bwMode="auto">
          <a:xfrm>
            <a:off x="152400" y="1295400"/>
            <a:ext cx="8763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71500" indent="-5715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1pPr>
            <a:lvl2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2pPr>
            <a:lvl3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3pPr>
            <a:lvl4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4pPr>
            <a:lvl5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9pPr>
          </a:lstStyle>
          <a:p>
            <a:pPr eaLnBrk="1" hangingPunct="1">
              <a:lnSpc>
                <a:spcPct val="80000"/>
              </a:lnSpc>
              <a:spcBef>
                <a:spcPts val="900"/>
              </a:spcBef>
              <a:buClrTx/>
              <a:buSzTx/>
              <a:buFont typeface="Arial" charset="0"/>
              <a:buChar char="•"/>
            </a:pPr>
            <a:r>
              <a:rPr lang="en-US" sz="3600" dirty="0" err="1">
                <a:solidFill>
                  <a:srgbClr val="FFFFFF"/>
                </a:solidFill>
              </a:rPr>
              <a:t>Couzin</a:t>
            </a:r>
            <a:r>
              <a:rPr lang="en-US" sz="3600" dirty="0">
                <a:solidFill>
                  <a:srgbClr val="FFFFFF"/>
                </a:solidFill>
              </a:rPr>
              <a:t> (2007) reported that, amid debate, gene-based cancer test was approved. </a:t>
            </a:r>
          </a:p>
          <a:p>
            <a:pPr eaLnBrk="1" hangingPunct="1">
              <a:lnSpc>
                <a:spcPct val="80000"/>
              </a:lnSpc>
              <a:spcBef>
                <a:spcPts val="900"/>
              </a:spcBef>
              <a:buClrTx/>
              <a:buSzTx/>
              <a:buFont typeface="Arial" charset="0"/>
              <a:buChar char="•"/>
            </a:pPr>
            <a:endParaRPr lang="en-US" sz="3600" dirty="0">
              <a:solidFill>
                <a:srgbClr val="FFFFFF"/>
              </a:solidFill>
            </a:endParaRPr>
          </a:p>
          <a:p>
            <a:pPr eaLnBrk="1" hangingPunct="1">
              <a:lnSpc>
                <a:spcPct val="80000"/>
              </a:lnSpc>
              <a:spcBef>
                <a:spcPts val="900"/>
              </a:spcBef>
              <a:buClrTx/>
              <a:buSzTx/>
              <a:buFont typeface="Arial" charset="0"/>
              <a:buChar char="•"/>
            </a:pPr>
            <a:r>
              <a:rPr lang="en-US" sz="3600" dirty="0">
                <a:solidFill>
                  <a:srgbClr val="FFFFFF"/>
                </a:solidFill>
              </a:rPr>
              <a:t>With the hope of developing </a:t>
            </a:r>
            <a:r>
              <a:rPr lang="en-US" sz="3600" dirty="0">
                <a:solidFill>
                  <a:srgbClr val="FFFF00"/>
                </a:solidFill>
              </a:rPr>
              <a:t>individualized treatment</a:t>
            </a:r>
            <a:r>
              <a:rPr lang="en-US" sz="3600" dirty="0">
                <a:solidFill>
                  <a:srgbClr val="FFFFFF"/>
                </a:solidFill>
              </a:rPr>
              <a:t>, it is hypothesized that using genomic tests in addition to traditional methods will result in more accurate risk assessment, </a:t>
            </a:r>
            <a:r>
              <a:rPr lang="en-US" sz="3600" dirty="0">
                <a:solidFill>
                  <a:srgbClr val="FFFF00"/>
                </a:solidFill>
              </a:rPr>
              <a:t>especially when the diseases may be heterogeneous due to underlying genomic characteristics</a:t>
            </a:r>
            <a:r>
              <a:rPr lang="en-US" sz="3600" dirty="0" smtClean="0">
                <a:solidFill>
                  <a:srgbClr val="FFFF00"/>
                </a:solidFill>
              </a:rPr>
              <a:t>.</a:t>
            </a:r>
          </a:p>
          <a:p>
            <a:pPr marL="0" indent="0" algn="ctr" eaLnBrk="1" hangingPunct="1">
              <a:lnSpc>
                <a:spcPct val="80000"/>
              </a:lnSpc>
              <a:spcBef>
                <a:spcPts val="900"/>
              </a:spcBef>
              <a:buClrTx/>
              <a:buSzTx/>
            </a:pPr>
            <a:r>
              <a:rPr lang="en-US" sz="3600" dirty="0" smtClean="0">
                <a:solidFill>
                  <a:srgbClr val="FFFF00"/>
                </a:solidFill>
              </a:rPr>
              <a:t>genomic-based  </a:t>
            </a:r>
            <a:r>
              <a:rPr lang="en-US" sz="3600" dirty="0" smtClean="0">
                <a:solidFill>
                  <a:srgbClr val="FFFF00"/>
                </a:solidFill>
                <a:sym typeface="Wingdings" pitchFamily="2" charset="2"/>
              </a:rPr>
              <a:t> cell-based</a:t>
            </a:r>
            <a:endParaRPr lang="en-US" sz="3600" dirty="0">
              <a:solidFill>
                <a:srgbClr val="FFFF00"/>
              </a:solidFill>
            </a:endParaRPr>
          </a:p>
          <a:p>
            <a:pPr eaLnBrk="1" hangingPunct="1">
              <a:lnSpc>
                <a:spcPct val="80000"/>
              </a:lnSpc>
              <a:spcBef>
                <a:spcPts val="900"/>
              </a:spcBef>
              <a:buClrTx/>
              <a:buSzTx/>
              <a:buFont typeface="Arial" charset="0"/>
              <a:buChar char="•"/>
            </a:pPr>
            <a:endParaRPr lang="en-US" sz="3600" dirty="0">
              <a:solidFill>
                <a:srgbClr val="FFFFFF"/>
              </a:solidFill>
            </a:endParaRPr>
          </a:p>
        </p:txBody>
      </p:sp>
    </p:spTree>
    <p:extLst>
      <p:ext uri="{BB962C8B-B14F-4D97-AF65-F5344CB8AC3E}">
        <p14:creationId xmlns:p14="http://schemas.microsoft.com/office/powerpoint/2010/main" val="3126399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1"/>
          <p:cNvSpPr txBox="1">
            <a:spLocks noChangeArrowheads="1"/>
          </p:cNvSpPr>
          <p:nvPr/>
        </p:nvSpPr>
        <p:spPr bwMode="auto">
          <a:xfrm>
            <a:off x="381000" y="152400"/>
            <a:ext cx="8458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400" b="1">
                <a:solidFill>
                  <a:srgbClr val="FFFF00"/>
                </a:solidFill>
              </a:rPr>
              <a:t>Breast </a:t>
            </a:r>
            <a:r>
              <a:rPr lang="en-US" sz="4000" b="1">
                <a:solidFill>
                  <a:srgbClr val="FFFF00"/>
                </a:solidFill>
              </a:rPr>
              <a:t>Cancer</a:t>
            </a:r>
            <a:r>
              <a:rPr lang="en-US" sz="4400" b="1">
                <a:solidFill>
                  <a:srgbClr val="FFFF00"/>
                </a:solidFill>
              </a:rPr>
              <a:t> Studies</a:t>
            </a:r>
          </a:p>
        </p:txBody>
      </p:sp>
      <p:sp>
        <p:nvSpPr>
          <p:cNvPr id="4099" name="Text Box 2"/>
          <p:cNvSpPr txBox="1">
            <a:spLocks noChangeArrowheads="1"/>
          </p:cNvSpPr>
          <p:nvPr/>
        </p:nvSpPr>
        <p:spPr bwMode="auto">
          <a:xfrm>
            <a:off x="228600" y="1371600"/>
            <a:ext cx="86868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57200" indent="-4572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1pPr>
            <a:lvl2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2pPr>
            <a:lvl3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3pPr>
            <a:lvl4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4pPr>
            <a:lvl5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a:solidFill>
                  <a:srgbClr val="FFFFFF"/>
                </a:solidFill>
              </a:rPr>
              <a:t>It was hypothesized that by using newly developed gene-signature tools one can </a:t>
            </a:r>
            <a:r>
              <a:rPr lang="en-US" sz="3600" dirty="0">
                <a:solidFill>
                  <a:srgbClr val="FFFF00"/>
                </a:solidFill>
              </a:rPr>
              <a:t>identify subgroup of patients who will respond significantly to post-surgery (adjuvant) chemotherapy.</a:t>
            </a:r>
          </a:p>
          <a:p>
            <a:pPr eaLnBrk="1" hangingPunct="1">
              <a:spcBef>
                <a:spcPts val="900"/>
              </a:spcBef>
              <a:buClr>
                <a:srgbClr val="FFFFFF"/>
              </a:buClr>
              <a:buFont typeface="Arial" charset="0"/>
              <a:buChar char="•"/>
            </a:pPr>
            <a:r>
              <a:rPr lang="en-US" sz="3600" dirty="0">
                <a:solidFill>
                  <a:srgbClr val="FFFFFF"/>
                </a:solidFill>
              </a:rPr>
              <a:t>A parallel goal is to identify what is the best treatment for patients: </a:t>
            </a:r>
            <a:r>
              <a:rPr lang="en-US" sz="3600" dirty="0">
                <a:solidFill>
                  <a:srgbClr val="FFFF00"/>
                </a:solidFill>
              </a:rPr>
              <a:t>chemotherapy or hormonal therapy. </a:t>
            </a:r>
          </a:p>
          <a:p>
            <a:pPr eaLnBrk="1" hangingPunct="1">
              <a:spcBef>
                <a:spcPts val="900"/>
              </a:spcBef>
              <a:buClr>
                <a:srgbClr val="FFFFFF"/>
              </a:buClr>
              <a:buFont typeface="Arial" charset="0"/>
              <a:buChar char="•"/>
            </a:pPr>
            <a:endParaRPr lang="en-US" sz="3600" dirty="0">
              <a:solidFill>
                <a:srgbClr val="FFFFFF"/>
              </a:solidFill>
            </a:endParaRPr>
          </a:p>
          <a:p>
            <a:pPr eaLnBrk="1" hangingPunct="1">
              <a:spcBef>
                <a:spcPts val="900"/>
              </a:spcBef>
              <a:buClr>
                <a:srgbClr val="FFFFFF"/>
              </a:buClr>
              <a:buFont typeface="Arial" charset="0"/>
              <a:buChar char="•"/>
            </a:pPr>
            <a:endParaRPr lang="en-US" sz="3600" dirty="0">
              <a:solidFill>
                <a:srgbClr val="FFFFFF"/>
              </a:solidFill>
            </a:endParaRPr>
          </a:p>
        </p:txBody>
      </p:sp>
    </p:spTree>
    <p:extLst>
      <p:ext uri="{BB962C8B-B14F-4D97-AF65-F5344CB8AC3E}">
        <p14:creationId xmlns:p14="http://schemas.microsoft.com/office/powerpoint/2010/main" val="25748534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p:cNvSpPr txBox="1">
            <a:spLocks noChangeArrowheads="1"/>
          </p:cNvSpPr>
          <p:nvPr/>
        </p:nvSpPr>
        <p:spPr bwMode="auto">
          <a:xfrm>
            <a:off x="381000" y="-46038"/>
            <a:ext cx="8382000" cy="131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Evaluation of Accuracy of Biomarkers</a:t>
            </a:r>
          </a:p>
        </p:txBody>
      </p:sp>
      <p:sp>
        <p:nvSpPr>
          <p:cNvPr id="6147" name="Text Box 2"/>
          <p:cNvSpPr txBox="1">
            <a:spLocks noChangeArrowheads="1"/>
          </p:cNvSpPr>
          <p:nvPr/>
        </p:nvSpPr>
        <p:spPr bwMode="auto">
          <a:xfrm>
            <a:off x="0" y="1295400"/>
            <a:ext cx="9144000" cy="591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71500" indent="-5715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1pPr>
            <a:lvl2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2pPr>
            <a:lvl3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3pPr>
            <a:lvl4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4pPr>
            <a:lvl5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err="1">
                <a:solidFill>
                  <a:srgbClr val="FFFFFF"/>
                </a:solidFill>
              </a:rPr>
              <a:t>Pepe</a:t>
            </a:r>
            <a:r>
              <a:rPr lang="en-US" sz="3600" dirty="0">
                <a:solidFill>
                  <a:srgbClr val="FFFFFF"/>
                </a:solidFill>
              </a:rPr>
              <a:t>, </a:t>
            </a:r>
            <a:r>
              <a:rPr lang="en-US" sz="3600" dirty="0" err="1">
                <a:solidFill>
                  <a:srgbClr val="FFFFFF"/>
                </a:solidFill>
              </a:rPr>
              <a:t>Feng</a:t>
            </a:r>
            <a:r>
              <a:rPr lang="en-US" sz="3600" dirty="0">
                <a:solidFill>
                  <a:srgbClr val="FFFFFF"/>
                </a:solidFill>
              </a:rPr>
              <a:t>, et al (2008) discussed standards for evaluation of the accuracy of a biomarker used for classification or prediction. </a:t>
            </a:r>
          </a:p>
          <a:p>
            <a:pPr eaLnBrk="1" hangingPunct="1">
              <a:spcBef>
                <a:spcPts val="900"/>
              </a:spcBef>
              <a:buClr>
                <a:srgbClr val="FFFFFF"/>
              </a:buClr>
              <a:buFont typeface="Arial" charset="0"/>
              <a:buChar char="•"/>
            </a:pPr>
            <a:r>
              <a:rPr lang="en-US" sz="3600" dirty="0">
                <a:solidFill>
                  <a:srgbClr val="FFFFFF"/>
                </a:solidFill>
              </a:rPr>
              <a:t>Prospective-specimen-collection, retrospective-blinded-evaluation (</a:t>
            </a:r>
            <a:r>
              <a:rPr lang="en-US" sz="3600" dirty="0" err="1">
                <a:solidFill>
                  <a:srgbClr val="FFFFFF"/>
                </a:solidFill>
              </a:rPr>
              <a:t>PRoBE</a:t>
            </a:r>
            <a:r>
              <a:rPr lang="en-US" sz="3600" dirty="0">
                <a:solidFill>
                  <a:srgbClr val="FFFFFF"/>
                </a:solidFill>
              </a:rPr>
              <a:t>)</a:t>
            </a:r>
          </a:p>
          <a:p>
            <a:pPr eaLnBrk="1" hangingPunct="1">
              <a:spcBef>
                <a:spcPts val="900"/>
              </a:spcBef>
              <a:buClr>
                <a:srgbClr val="FFFFFF"/>
              </a:buClr>
              <a:buFont typeface="Arial" charset="0"/>
              <a:buChar char="•"/>
            </a:pPr>
            <a:r>
              <a:rPr lang="en-US" sz="3600" dirty="0">
                <a:solidFill>
                  <a:srgbClr val="FFFFFF"/>
                </a:solidFill>
              </a:rPr>
              <a:t>Specimens are collected prospectively from a cohort that represents the target population that is envisioned for clinical application of the biomarker. </a:t>
            </a:r>
          </a:p>
          <a:p>
            <a:pPr eaLnBrk="1" hangingPunct="1">
              <a:spcBef>
                <a:spcPts val="900"/>
              </a:spcBef>
              <a:buClr>
                <a:srgbClr val="FFFFFF"/>
              </a:buClr>
              <a:buFont typeface="Arial" charset="0"/>
              <a:buChar char="•"/>
            </a:pPr>
            <a:endParaRPr lang="en-US" sz="3600" dirty="0">
              <a:solidFill>
                <a:srgbClr val="FFFFFF"/>
              </a:solidFill>
            </a:endParaRPr>
          </a:p>
          <a:p>
            <a:pPr eaLnBrk="1" hangingPunct="1">
              <a:spcBef>
                <a:spcPts val="900"/>
              </a:spcBef>
              <a:buClr>
                <a:srgbClr val="FFFFFF"/>
              </a:buClr>
              <a:buFont typeface="Arial" charset="0"/>
              <a:buChar char="•"/>
            </a:pPr>
            <a:endParaRPr lang="en-US" sz="3600" dirty="0">
              <a:solidFill>
                <a:srgbClr val="FFFFFF"/>
              </a:solidFill>
            </a:endParaRPr>
          </a:p>
          <a:p>
            <a:pPr eaLnBrk="1" hangingPunct="1">
              <a:spcBef>
                <a:spcPts val="900"/>
              </a:spcBef>
              <a:buClr>
                <a:srgbClr val="FFFFFF"/>
              </a:buClr>
              <a:buFont typeface="Arial" charset="0"/>
              <a:buChar char="•"/>
            </a:pPr>
            <a:endParaRPr lang="en-US" sz="3600" dirty="0">
              <a:solidFill>
                <a:srgbClr val="FFFFFF"/>
              </a:solidFill>
            </a:endParaRPr>
          </a:p>
        </p:txBody>
      </p:sp>
    </p:spTree>
    <p:extLst>
      <p:ext uri="{BB962C8B-B14F-4D97-AF65-F5344CB8AC3E}">
        <p14:creationId xmlns:p14="http://schemas.microsoft.com/office/powerpoint/2010/main" val="11458454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381000" y="762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400">
                <a:solidFill>
                  <a:srgbClr val="FFFF00"/>
                </a:solidFill>
              </a:rPr>
              <a:t>Evaluation of Biomarkers (continue)</a:t>
            </a:r>
          </a:p>
        </p:txBody>
      </p:sp>
      <p:sp>
        <p:nvSpPr>
          <p:cNvPr id="7171" name="Text Box 2"/>
          <p:cNvSpPr txBox="1">
            <a:spLocks noChangeArrowheads="1"/>
          </p:cNvSpPr>
          <p:nvPr/>
        </p:nvSpPr>
        <p:spPr bwMode="auto">
          <a:xfrm>
            <a:off x="304800" y="1295400"/>
            <a:ext cx="868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57200" indent="-457200"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1pPr>
            <a:lvl2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2pPr>
            <a:lvl3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3pPr>
            <a:lvl4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4pPr>
            <a:lvl5pPr eaLnBrk="0" hangingPunc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a:solidFill>
                  <a:srgbClr val="002060"/>
                </a:solidFill>
              </a:rPr>
              <a:t>Specimens and clinical data are collected in the absence of knowledge about patient outcome.</a:t>
            </a:r>
          </a:p>
          <a:p>
            <a:pPr eaLnBrk="1" hangingPunct="1">
              <a:spcBef>
                <a:spcPts val="900"/>
              </a:spcBef>
              <a:buClr>
                <a:srgbClr val="FFFFFF"/>
              </a:buClr>
              <a:buFont typeface="Arial" charset="0"/>
              <a:buChar char="•"/>
            </a:pPr>
            <a:r>
              <a:rPr lang="en-US" sz="3600" dirty="0">
                <a:solidFill>
                  <a:srgbClr val="002060"/>
                </a:solidFill>
              </a:rPr>
              <a:t>After outcome status is ascertained, case patients with the outcome and control subjects without it are selected randomly from the cohort and their specimens are assayed for the biomarker in a fashion that is blinded to case-control status.</a:t>
            </a:r>
          </a:p>
        </p:txBody>
      </p:sp>
    </p:spTree>
    <p:extLst>
      <p:ext uri="{BB962C8B-B14F-4D97-AF65-F5344CB8AC3E}">
        <p14:creationId xmlns:p14="http://schemas.microsoft.com/office/powerpoint/2010/main" val="487285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381000" y="152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400">
                <a:solidFill>
                  <a:srgbClr val="FFFF00"/>
                </a:solidFill>
              </a:rPr>
              <a:t>ASCO 2007 Guidelines</a:t>
            </a:r>
          </a:p>
        </p:txBody>
      </p:sp>
      <p:sp>
        <p:nvSpPr>
          <p:cNvPr id="10243" name="Text Box 2"/>
          <p:cNvSpPr txBox="1">
            <a:spLocks noChangeArrowheads="1"/>
          </p:cNvSpPr>
          <p:nvPr/>
        </p:nvSpPr>
        <p:spPr bwMode="auto">
          <a:xfrm>
            <a:off x="0" y="1327150"/>
            <a:ext cx="9139238" cy="553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marL="571500" indent="-571500" eaLnBrk="1" hangingPunct="1">
              <a:spcBef>
                <a:spcPts val="900"/>
              </a:spcBef>
              <a:buFont typeface="Arial" pitchFamily="34" charset="0"/>
              <a:buChar char="•"/>
              <a:defRPr/>
            </a:pPr>
            <a:r>
              <a:rPr lang="en-US" sz="3600" dirty="0" smtClean="0">
                <a:solidFill>
                  <a:srgbClr val="FFFF00"/>
                </a:solidFill>
              </a:rPr>
              <a:t>The American Society of Clinical Oncology (ASCO) </a:t>
            </a:r>
            <a:r>
              <a:rPr lang="en-US" sz="3600" dirty="0" smtClean="0">
                <a:solidFill>
                  <a:srgbClr val="FFFFFF"/>
                </a:solidFill>
              </a:rPr>
              <a:t>published the 2007 update of recommendations for the use of tumor markers in breast cancer.</a:t>
            </a:r>
          </a:p>
          <a:p>
            <a:pPr marL="571500" indent="-571500" eaLnBrk="1" hangingPunct="1">
              <a:spcBef>
                <a:spcPts val="900"/>
              </a:spcBef>
              <a:buFont typeface="Arial" pitchFamily="34" charset="0"/>
              <a:buChar char="•"/>
              <a:defRPr/>
            </a:pPr>
            <a:r>
              <a:rPr lang="en-US" sz="3600" dirty="0" smtClean="0">
                <a:solidFill>
                  <a:srgbClr val="FFFFFF"/>
                </a:solidFill>
              </a:rPr>
              <a:t>A new topic is multi-parameter gene expression analysis for breast cancer. </a:t>
            </a:r>
          </a:p>
          <a:p>
            <a:pPr marL="571500" indent="-571500" eaLnBrk="1" hangingPunct="1">
              <a:spcBef>
                <a:spcPts val="900"/>
              </a:spcBef>
              <a:buFont typeface="Arial" pitchFamily="34" charset="0"/>
              <a:buChar char="•"/>
              <a:defRPr/>
            </a:pPr>
            <a:r>
              <a:rPr lang="en-US" sz="3600" dirty="0" smtClean="0">
                <a:solidFill>
                  <a:srgbClr val="FFFFFF"/>
                </a:solidFill>
              </a:rPr>
              <a:t>The </a:t>
            </a:r>
            <a:r>
              <a:rPr lang="en-US" sz="3600" dirty="0" err="1" smtClean="0">
                <a:solidFill>
                  <a:srgbClr val="FFFF00"/>
                </a:solidFill>
              </a:rPr>
              <a:t>Oncotype</a:t>
            </a:r>
            <a:r>
              <a:rPr lang="en-US" sz="3600" dirty="0" smtClean="0">
                <a:solidFill>
                  <a:srgbClr val="FFFF00"/>
                </a:solidFill>
              </a:rPr>
              <a:t> DX</a:t>
            </a:r>
            <a:r>
              <a:rPr lang="en-US" sz="3600" dirty="0" smtClean="0">
                <a:solidFill>
                  <a:srgbClr val="FFFFFF"/>
                </a:solidFill>
              </a:rPr>
              <a:t>, the </a:t>
            </a:r>
            <a:r>
              <a:rPr lang="en-US" sz="3600" dirty="0" err="1" smtClean="0">
                <a:solidFill>
                  <a:srgbClr val="FFFF00"/>
                </a:solidFill>
              </a:rPr>
              <a:t>MammaPrint</a:t>
            </a:r>
            <a:r>
              <a:rPr lang="en-US" sz="3600" dirty="0" smtClean="0">
                <a:solidFill>
                  <a:srgbClr val="FFFFFF"/>
                </a:solidFill>
              </a:rPr>
              <a:t> test, the </a:t>
            </a:r>
            <a:r>
              <a:rPr lang="en-US" sz="3600" dirty="0" smtClean="0">
                <a:solidFill>
                  <a:srgbClr val="FFFF00"/>
                </a:solidFill>
              </a:rPr>
              <a:t>Rotterdam Signature</a:t>
            </a:r>
            <a:r>
              <a:rPr lang="en-US" sz="3600" dirty="0" smtClean="0">
                <a:solidFill>
                  <a:srgbClr val="FFFFFF"/>
                </a:solidFill>
              </a:rPr>
              <a:t>, and the Breast Cancer </a:t>
            </a:r>
            <a:r>
              <a:rPr lang="en-US" sz="3600" dirty="0" smtClean="0">
                <a:solidFill>
                  <a:srgbClr val="FFFF00"/>
                </a:solidFill>
              </a:rPr>
              <a:t>Gene-expression Ratio </a:t>
            </a:r>
            <a:r>
              <a:rPr lang="en-US" sz="3600" dirty="0" smtClean="0">
                <a:solidFill>
                  <a:srgbClr val="FFFFFF"/>
                </a:solidFill>
              </a:rPr>
              <a:t>were discussed.  </a:t>
            </a:r>
          </a:p>
          <a:p>
            <a:pPr marL="571500" indent="-571500" eaLnBrk="1" hangingPunct="1">
              <a:spcBef>
                <a:spcPts val="900"/>
              </a:spcBef>
              <a:buFont typeface="Arial" pitchFamily="34" charset="0"/>
              <a:buChar char="•"/>
              <a:defRPr/>
            </a:pPr>
            <a:endParaRPr lang="en-US" sz="3600" dirty="0" smtClean="0">
              <a:solidFill>
                <a:srgbClr val="FFFFFF"/>
              </a:solidFill>
            </a:endParaRPr>
          </a:p>
          <a:p>
            <a:pPr eaLnBrk="1" hangingPunct="1">
              <a:spcBef>
                <a:spcPts val="900"/>
              </a:spcBef>
              <a:defRPr/>
            </a:pPr>
            <a:endParaRPr lang="en-US" sz="3600" dirty="0" smtClean="0">
              <a:solidFill>
                <a:srgbClr val="FFFFFF"/>
              </a:solidFill>
            </a:endParaRPr>
          </a:p>
          <a:p>
            <a:pPr eaLnBrk="1" hangingPunct="1">
              <a:spcBef>
                <a:spcPts val="900"/>
              </a:spcBef>
              <a:defRPr/>
            </a:pPr>
            <a:endParaRPr lang="en-US" sz="3600" dirty="0" smtClean="0">
              <a:solidFill>
                <a:srgbClr val="FFFFFF"/>
              </a:solidFill>
            </a:endParaRPr>
          </a:p>
          <a:p>
            <a:pPr eaLnBrk="1" hangingPunct="1">
              <a:spcBef>
                <a:spcPts val="900"/>
              </a:spcBef>
              <a:defRPr/>
            </a:pPr>
            <a:endParaRPr lang="en-US" sz="3600" dirty="0" smtClean="0">
              <a:solidFill>
                <a:srgbClr val="FFFFFF"/>
              </a:solidFill>
            </a:endParaRPr>
          </a:p>
        </p:txBody>
      </p:sp>
    </p:spTree>
    <p:extLst>
      <p:ext uri="{BB962C8B-B14F-4D97-AF65-F5344CB8AC3E}">
        <p14:creationId xmlns:p14="http://schemas.microsoft.com/office/powerpoint/2010/main" val="3624162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1"/>
          <p:cNvSpPr txBox="1">
            <a:spLocks noChangeArrowheads="1"/>
          </p:cNvSpPr>
          <p:nvPr/>
        </p:nvSpPr>
        <p:spPr bwMode="auto">
          <a:xfrm>
            <a:off x="381000" y="762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MammaPrint (70-Gene Signature)</a:t>
            </a:r>
          </a:p>
        </p:txBody>
      </p:sp>
      <p:sp>
        <p:nvSpPr>
          <p:cNvPr id="9219" name="Text Box 2"/>
          <p:cNvSpPr txBox="1">
            <a:spLocks noChangeArrowheads="1"/>
          </p:cNvSpPr>
          <p:nvPr/>
        </p:nvSpPr>
        <p:spPr bwMode="auto">
          <a:xfrm>
            <a:off x="152400" y="12192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a:solidFill>
                  <a:srgbClr val="FFFFFF"/>
                </a:solidFill>
              </a:rPr>
              <a:t>A gene expression profile using a DNA </a:t>
            </a:r>
            <a:r>
              <a:rPr lang="en-US" sz="3600" dirty="0">
                <a:solidFill>
                  <a:srgbClr val="FFFF00"/>
                </a:solidFill>
              </a:rPr>
              <a:t>microarray</a:t>
            </a:r>
            <a:r>
              <a:rPr lang="en-US" sz="3600" dirty="0">
                <a:solidFill>
                  <a:srgbClr val="FFFFFF"/>
                </a:solidFill>
              </a:rPr>
              <a:t> platform marketed by </a:t>
            </a:r>
            <a:r>
              <a:rPr lang="en-US" sz="3600" dirty="0" err="1">
                <a:solidFill>
                  <a:srgbClr val="FFFFFF"/>
                </a:solidFill>
              </a:rPr>
              <a:t>Agendia</a:t>
            </a:r>
            <a:r>
              <a:rPr lang="en-US" sz="3600" dirty="0">
                <a:solidFill>
                  <a:srgbClr val="FFFFFF"/>
                </a:solidFill>
              </a:rPr>
              <a:t> in the Netherlands. </a:t>
            </a:r>
          </a:p>
          <a:p>
            <a:pPr eaLnBrk="1" hangingPunct="1">
              <a:spcBef>
                <a:spcPts val="900"/>
              </a:spcBef>
              <a:buClr>
                <a:srgbClr val="FFFFFF"/>
              </a:buClr>
              <a:buFont typeface="Arial" charset="0"/>
              <a:buChar char="•"/>
            </a:pPr>
            <a:r>
              <a:rPr lang="en-US" sz="3600" dirty="0">
                <a:solidFill>
                  <a:srgbClr val="FFFFFF"/>
                </a:solidFill>
              </a:rPr>
              <a:t>Requires a sample of tissue that is composed of a minimum of 30% malignant cells. </a:t>
            </a:r>
          </a:p>
          <a:p>
            <a:pPr eaLnBrk="1" hangingPunct="1">
              <a:spcBef>
                <a:spcPts val="900"/>
              </a:spcBef>
              <a:buClr>
                <a:srgbClr val="FFFFFF"/>
              </a:buClr>
              <a:buFont typeface="Arial" charset="0"/>
              <a:buChar char="•"/>
            </a:pPr>
            <a:r>
              <a:rPr lang="en-US" sz="3600" dirty="0">
                <a:solidFill>
                  <a:srgbClr val="FFFF00"/>
                </a:solidFill>
              </a:rPr>
              <a:t>Received FDA clearance and is available in Europe and the United States</a:t>
            </a:r>
            <a:r>
              <a:rPr lang="en-US" sz="3600" dirty="0">
                <a:solidFill>
                  <a:srgbClr val="FFFFFF"/>
                </a:solidFill>
              </a:rPr>
              <a:t>. </a:t>
            </a:r>
          </a:p>
          <a:p>
            <a:pPr eaLnBrk="1" hangingPunct="1">
              <a:spcBef>
                <a:spcPts val="900"/>
              </a:spcBef>
              <a:buClr>
                <a:srgbClr val="FFFFFF"/>
              </a:buClr>
              <a:buFont typeface="Arial" charset="0"/>
              <a:buChar char="•"/>
            </a:pPr>
            <a:endParaRPr lang="en-US" sz="3600" dirty="0">
              <a:solidFill>
                <a:srgbClr val="FFFFFF"/>
              </a:solidFill>
            </a:endParaRPr>
          </a:p>
        </p:txBody>
      </p:sp>
    </p:spTree>
    <p:extLst>
      <p:ext uri="{BB962C8B-B14F-4D97-AF65-F5344CB8AC3E}">
        <p14:creationId xmlns:p14="http://schemas.microsoft.com/office/powerpoint/2010/main" val="23686593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233" y="800100"/>
            <a:ext cx="8873067" cy="582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smtClean="0">
                <a:solidFill>
                  <a:srgbClr val="FFFF00"/>
                </a:solidFill>
              </a:rPr>
              <a:t>MammaPrint</a:t>
            </a:r>
            <a:endParaRPr lang="en-US" sz="4000" b="1" dirty="0">
              <a:solidFill>
                <a:srgbClr val="FFFF00"/>
              </a:solidFill>
            </a:endParaRPr>
          </a:p>
        </p:txBody>
      </p:sp>
    </p:spTree>
    <p:extLst>
      <p:ext uri="{BB962C8B-B14F-4D97-AF65-F5344CB8AC3E}">
        <p14:creationId xmlns:p14="http://schemas.microsoft.com/office/powerpoint/2010/main" val="18833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19225"/>
            <a:ext cx="242887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990600"/>
            <a:ext cx="2400300"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7425" y="1066800"/>
            <a:ext cx="23907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2667000"/>
            <a:ext cx="24003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4343400"/>
            <a:ext cx="24098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81400" y="4419600"/>
            <a:ext cx="24574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Picture 16" descr="Web%20page%20pictures%2070%20gen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1813" y="3276600"/>
            <a:ext cx="2744787"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5065" name="AutoShape 17"/>
          <p:cNvCxnSpPr>
            <a:cxnSpLocks noChangeShapeType="1"/>
          </p:cNvCxnSpPr>
          <p:nvPr/>
        </p:nvCxnSpPr>
        <p:spPr bwMode="auto">
          <a:xfrm flipV="1">
            <a:off x="2733675" y="1614488"/>
            <a:ext cx="428625" cy="428625"/>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66" name="AutoShape 18"/>
          <p:cNvCxnSpPr>
            <a:cxnSpLocks noChangeShapeType="1"/>
          </p:cNvCxnSpPr>
          <p:nvPr/>
        </p:nvCxnSpPr>
        <p:spPr bwMode="auto">
          <a:xfrm>
            <a:off x="5562600" y="1614488"/>
            <a:ext cx="504825" cy="714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67" name="AutoShape 19"/>
          <p:cNvCxnSpPr>
            <a:cxnSpLocks noChangeShapeType="1"/>
          </p:cNvCxnSpPr>
          <p:nvPr/>
        </p:nvCxnSpPr>
        <p:spPr bwMode="auto">
          <a:xfrm>
            <a:off x="7262813" y="2305050"/>
            <a:ext cx="566737" cy="3619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68" name="AutoShape 20"/>
          <p:cNvCxnSpPr>
            <a:cxnSpLocks noChangeShapeType="1"/>
          </p:cNvCxnSpPr>
          <p:nvPr/>
        </p:nvCxnSpPr>
        <p:spPr bwMode="auto">
          <a:xfrm flipH="1">
            <a:off x="7605713" y="3962400"/>
            <a:ext cx="223837" cy="38100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69" name="AutoShape 21"/>
          <p:cNvCxnSpPr>
            <a:cxnSpLocks noChangeShapeType="1"/>
          </p:cNvCxnSpPr>
          <p:nvPr/>
        </p:nvCxnSpPr>
        <p:spPr bwMode="auto">
          <a:xfrm flipH="1">
            <a:off x="6038850" y="4976813"/>
            <a:ext cx="361950" cy="9525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70" name="AutoShape 22"/>
          <p:cNvCxnSpPr>
            <a:cxnSpLocks noChangeShapeType="1"/>
          </p:cNvCxnSpPr>
          <p:nvPr/>
        </p:nvCxnSpPr>
        <p:spPr bwMode="auto">
          <a:xfrm flipH="1" flipV="1">
            <a:off x="3276600" y="4953000"/>
            <a:ext cx="304800" cy="119063"/>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6"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smtClean="0">
                <a:solidFill>
                  <a:srgbClr val="FFFF00"/>
                </a:solidFill>
              </a:rPr>
              <a:t>MammaPrint</a:t>
            </a:r>
            <a:endParaRPr lang="en-US" sz="4000" b="1" dirty="0">
              <a:solidFill>
                <a:srgbClr val="FFFF00"/>
              </a:solidFill>
            </a:endParaRPr>
          </a:p>
        </p:txBody>
      </p:sp>
    </p:spTree>
    <p:extLst>
      <p:ext uri="{BB962C8B-B14F-4D97-AF65-F5344CB8AC3E}">
        <p14:creationId xmlns:p14="http://schemas.microsoft.com/office/powerpoint/2010/main" val="127485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733800" y="76200"/>
            <a:ext cx="1350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800" b="1">
                <a:solidFill>
                  <a:schemeClr val="accent2"/>
                </a:solidFill>
                <a:latin typeface="Times New Roman" pitchFamily="18" charset="0"/>
                <a:cs typeface="Times New Roman" pitchFamily="18" charset="0"/>
              </a:rPr>
              <a:t>Agenda</a:t>
            </a:r>
          </a:p>
        </p:txBody>
      </p:sp>
      <p:sp>
        <p:nvSpPr>
          <p:cNvPr id="3075" name="Text Box 3"/>
          <p:cNvSpPr txBox="1">
            <a:spLocks noChangeArrowheads="1"/>
          </p:cNvSpPr>
          <p:nvPr/>
        </p:nvSpPr>
        <p:spPr bwMode="auto">
          <a:xfrm>
            <a:off x="914400" y="584200"/>
            <a:ext cx="7315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Arial" charset="0"/>
                <a:ea typeface="新細明體" pitchFamily="18" charset="-120"/>
              </a:defRPr>
            </a:lvl1pPr>
            <a:lvl2pPr marL="914400" indent="-457200" eaLnBrk="0" hangingPunct="0">
              <a:defRPr kumimoji="1">
                <a:solidFill>
                  <a:schemeClr val="tx1"/>
                </a:solidFill>
                <a:latin typeface="Arial" charset="0"/>
                <a:ea typeface="新細明體" pitchFamily="18" charset="-120"/>
              </a:defRPr>
            </a:lvl2pPr>
            <a:lvl3pPr marL="1371600" indent="-4572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200" b="1" dirty="0">
                <a:latin typeface="Times New Roman" pitchFamily="18" charset="0"/>
                <a:cs typeface="Times New Roman" pitchFamily="18" charset="0"/>
              </a:rPr>
              <a:t>0.    Introduction of machine </a:t>
            </a:r>
            <a:r>
              <a:rPr kumimoji="0" lang="en-US" altLang="zh-TW" sz="2200" b="1" dirty="0" smtClean="0">
                <a:latin typeface="Times New Roman" pitchFamily="18" charset="0"/>
                <a:cs typeface="Times New Roman" pitchFamily="18" charset="0"/>
              </a:rPr>
              <a:t>learning</a:t>
            </a:r>
          </a:p>
          <a:p>
            <a:pPr marL="0" indent="0" eaLnBrk="1" hangingPunct="1"/>
            <a:r>
              <a:rPr kumimoji="0" lang="en-US" altLang="zh-TW" sz="2200" b="1" dirty="0" smtClean="0">
                <a:latin typeface="Times New Roman" pitchFamily="18" charset="0"/>
                <a:cs typeface="Times New Roman" pitchFamily="18" charset="0"/>
              </a:rPr>
              <a:t>       --Some clinical examples</a:t>
            </a:r>
          </a:p>
          <a:p>
            <a:pPr eaLnBrk="1" hangingPunct="1">
              <a:buFontTx/>
              <a:buAutoNum type="arabicPeriod"/>
            </a:pPr>
            <a:r>
              <a:rPr kumimoji="0" lang="en-US" altLang="zh-TW" sz="2200" b="1" dirty="0" smtClean="0">
                <a:latin typeface="Times New Roman" pitchFamily="18" charset="0"/>
                <a:cs typeface="Times New Roman" pitchFamily="18" charset="0"/>
              </a:rPr>
              <a:t>Introduction </a:t>
            </a:r>
            <a:r>
              <a:rPr kumimoji="0" lang="en-US" altLang="zh-TW" sz="2200" b="1" dirty="0">
                <a:latin typeface="Times New Roman" pitchFamily="18" charset="0"/>
                <a:cs typeface="Times New Roman" pitchFamily="18" charset="0"/>
              </a:rPr>
              <a:t>of classification</a:t>
            </a:r>
          </a:p>
          <a:p>
            <a:pPr lvl="1" eaLnBrk="1" hangingPunct="1"/>
            <a:r>
              <a:rPr kumimoji="0" lang="en-US" altLang="zh-TW" sz="2200" b="1" dirty="0">
                <a:latin typeface="Times New Roman" pitchFamily="18" charset="0"/>
                <a:cs typeface="Times New Roman" pitchFamily="18" charset="0"/>
              </a:rPr>
              <a:t>1. Cross validation</a:t>
            </a:r>
          </a:p>
          <a:p>
            <a:pPr lvl="1" eaLnBrk="1" hangingPunct="1"/>
            <a:r>
              <a:rPr kumimoji="0" lang="en-US" altLang="zh-TW" sz="2200" b="1" dirty="0">
                <a:latin typeface="Times New Roman" pitchFamily="18" charset="0"/>
                <a:cs typeface="Times New Roman" pitchFamily="18" charset="0"/>
              </a:rPr>
              <a:t>2. </a:t>
            </a:r>
            <a:r>
              <a:rPr kumimoji="0" lang="en-US" altLang="zh-TW" sz="2200" b="1" dirty="0" smtClean="0">
                <a:latin typeface="Times New Roman" pitchFamily="18" charset="0"/>
                <a:cs typeface="Times New Roman" pitchFamily="18" charset="0"/>
              </a:rPr>
              <a:t>Over-fitting</a:t>
            </a:r>
            <a:endParaRPr kumimoji="0" lang="en-US" altLang="zh-TW" sz="2200" b="1" dirty="0">
              <a:latin typeface="Times New Roman" pitchFamily="18" charset="0"/>
              <a:cs typeface="Times New Roman" pitchFamily="18" charset="0"/>
            </a:endParaRPr>
          </a:p>
          <a:p>
            <a:pPr eaLnBrk="1" hangingPunct="1">
              <a:buFontTx/>
              <a:buAutoNum type="arabicPeriod"/>
            </a:pPr>
            <a:r>
              <a:rPr kumimoji="0" lang="en-US" altLang="zh-TW" sz="2200" b="1" dirty="0">
                <a:latin typeface="Times New Roman" pitchFamily="18" charset="0"/>
              </a:rPr>
              <a:t>Feature (gene) selection</a:t>
            </a:r>
          </a:p>
          <a:p>
            <a:pPr eaLnBrk="1" hangingPunct="1">
              <a:buFontTx/>
              <a:buAutoNum type="arabicPeriod"/>
            </a:pPr>
            <a:endParaRPr kumimoji="0" lang="en-US" altLang="zh-TW" sz="2200" b="1" dirty="0">
              <a:latin typeface="Times New Roman" pitchFamily="18" charset="0"/>
            </a:endParaRPr>
          </a:p>
          <a:p>
            <a:pPr eaLnBrk="1" hangingPunct="1">
              <a:buFontTx/>
              <a:buAutoNum type="arabicPeriod"/>
            </a:pPr>
            <a:r>
              <a:rPr kumimoji="0" lang="en-US" altLang="zh-TW" sz="2200" b="1" dirty="0">
                <a:latin typeface="Times New Roman" pitchFamily="18" charset="0"/>
              </a:rPr>
              <a:t>Performance assessment</a:t>
            </a:r>
          </a:p>
          <a:p>
            <a:pPr eaLnBrk="1" hangingPunct="1">
              <a:buFontTx/>
              <a:buAutoNum type="arabicPeriod"/>
            </a:pPr>
            <a:endParaRPr kumimoji="0" lang="en-US" altLang="zh-TW" sz="2200" b="1" dirty="0">
              <a:latin typeface="Times New Roman" pitchFamily="18" charset="0"/>
            </a:endParaRPr>
          </a:p>
          <a:p>
            <a:pPr eaLnBrk="1" hangingPunct="1">
              <a:buFontTx/>
              <a:buAutoNum type="arabicPeriod"/>
            </a:pPr>
            <a:r>
              <a:rPr kumimoji="0" lang="en-US" altLang="zh-TW" sz="2200" b="1" dirty="0">
                <a:latin typeface="Times New Roman" pitchFamily="18" charset="0"/>
              </a:rPr>
              <a:t>Case study (Leukemia)</a:t>
            </a:r>
            <a:endParaRPr kumimoji="0" lang="en-US" altLang="zh-TW" sz="2200" b="1" dirty="0">
              <a:latin typeface="Times New Roman" pitchFamily="18" charset="0"/>
              <a:cs typeface="Times New Roman" pitchFamily="18" charset="0"/>
            </a:endParaRPr>
          </a:p>
          <a:p>
            <a:pPr lvl="2" eaLnBrk="1" hangingPunct="1"/>
            <a:endParaRPr kumimoji="0" lang="en-US" altLang="zh-TW" sz="2200" dirty="0">
              <a:latin typeface="Times New Roman" pitchFamily="18" charset="0"/>
              <a:cs typeface="Times New Roman" pitchFamily="18" charset="0"/>
            </a:endParaRPr>
          </a:p>
          <a:p>
            <a:pPr eaLnBrk="1" hangingPunct="1">
              <a:buFontTx/>
              <a:buAutoNum type="arabicPeriod"/>
            </a:pPr>
            <a:r>
              <a:rPr kumimoji="0" lang="en-US" altLang="zh-TW" sz="2200" b="1" dirty="0">
                <a:latin typeface="Times New Roman" pitchFamily="18" charset="0"/>
                <a:cs typeface="Times New Roman" pitchFamily="18" charset="0"/>
              </a:rPr>
              <a:t>Sample size estimation for classification</a:t>
            </a:r>
          </a:p>
          <a:p>
            <a:pPr eaLnBrk="1" hangingPunct="1">
              <a:buFontTx/>
              <a:buAutoNum type="arabicPeriod"/>
            </a:pPr>
            <a:endParaRPr kumimoji="0" lang="en-US" altLang="zh-TW" sz="2200" b="1" dirty="0">
              <a:latin typeface="Times New Roman" pitchFamily="18" charset="0"/>
              <a:cs typeface="Times New Roman" pitchFamily="18" charset="0"/>
            </a:endParaRPr>
          </a:p>
          <a:p>
            <a:pPr eaLnBrk="1" hangingPunct="1">
              <a:buFontTx/>
              <a:buAutoNum type="arabicPeriod"/>
            </a:pPr>
            <a:r>
              <a:rPr kumimoji="0" lang="en-US" altLang="zh-TW" sz="2200" b="1" dirty="0">
                <a:latin typeface="Times New Roman" pitchFamily="18" charset="0"/>
                <a:cs typeface="Times New Roman" pitchFamily="18" charset="0"/>
              </a:rPr>
              <a:t>Common mistake and discussion</a:t>
            </a:r>
          </a:p>
          <a:p>
            <a:pPr eaLnBrk="1" hangingPunct="1">
              <a:buFontTx/>
              <a:buAutoNum type="arabicPeriod"/>
            </a:pPr>
            <a:endParaRPr kumimoji="0" lang="en-US" altLang="zh-TW" sz="2200" b="1" dirty="0">
              <a:latin typeface="Times New Roman" pitchFamily="18" charset="0"/>
              <a:cs typeface="Times New Roman" pitchFamily="18" charset="0"/>
            </a:endParaRPr>
          </a:p>
          <a:p>
            <a:pPr eaLnBrk="1" hangingPunct="1">
              <a:buFontTx/>
              <a:buAutoNum type="arabicPeriod"/>
            </a:pPr>
            <a:r>
              <a:rPr kumimoji="0" lang="en-US" altLang="zh-TW" sz="2200" b="1" dirty="0">
                <a:latin typeface="Times New Roman" pitchFamily="18" charset="0"/>
                <a:cs typeface="Times New Roman" pitchFamily="18" charset="0"/>
              </a:rPr>
              <a:t>Classification methods available in R packages</a:t>
            </a:r>
          </a:p>
        </p:txBody>
      </p:sp>
    </p:spTree>
    <p:extLst>
      <p:ext uri="{BB962C8B-B14F-4D97-AF65-F5344CB8AC3E}">
        <p14:creationId xmlns:p14="http://schemas.microsoft.com/office/powerpoint/2010/main" val="14875265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381000" y="762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MammaPrint (development)</a:t>
            </a:r>
          </a:p>
        </p:txBody>
      </p:sp>
      <p:sp>
        <p:nvSpPr>
          <p:cNvPr id="10243" name="Text Box 2"/>
          <p:cNvSpPr txBox="1">
            <a:spLocks noChangeArrowheads="1"/>
          </p:cNvSpPr>
          <p:nvPr/>
        </p:nvSpPr>
        <p:spPr bwMode="auto">
          <a:xfrm>
            <a:off x="152400" y="12192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a:solidFill>
                  <a:srgbClr val="FFFFFF"/>
                </a:solidFill>
              </a:rPr>
              <a:t>Developed on the basis of research conducted at the Netherlands Cancer Institute in Amsterdam and collaborating institutions (van't Veer et al 2002) </a:t>
            </a:r>
          </a:p>
          <a:p>
            <a:pPr eaLnBrk="1" hangingPunct="1">
              <a:spcBef>
                <a:spcPts val="900"/>
              </a:spcBef>
              <a:buClr>
                <a:srgbClr val="FFFFFF"/>
              </a:buClr>
              <a:buFont typeface="Arial" charset="0"/>
              <a:buChar char="•"/>
            </a:pPr>
            <a:r>
              <a:rPr lang="en-US" sz="3600">
                <a:solidFill>
                  <a:srgbClr val="FFFFFF"/>
                </a:solidFill>
              </a:rPr>
              <a:t>Using microarray technology and samples from lymph node-negative breast cancers, a dichotomous risk classifier was developed.</a:t>
            </a:r>
          </a:p>
        </p:txBody>
      </p:sp>
    </p:spTree>
    <p:extLst>
      <p:ext uri="{BB962C8B-B14F-4D97-AF65-F5344CB8AC3E}">
        <p14:creationId xmlns:p14="http://schemas.microsoft.com/office/powerpoint/2010/main" val="31111710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381000" y="762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a:solidFill>
                  <a:srgbClr val="FFFF00"/>
                </a:solidFill>
              </a:rPr>
              <a:t>MammaPrint</a:t>
            </a:r>
            <a:r>
              <a:rPr lang="en-US" sz="4000" b="1" dirty="0">
                <a:solidFill>
                  <a:srgbClr val="FFFF00"/>
                </a:solidFill>
              </a:rPr>
              <a:t> (the </a:t>
            </a:r>
            <a:r>
              <a:rPr lang="en-US" sz="4000" b="1" dirty="0" smtClean="0">
                <a:solidFill>
                  <a:srgbClr val="FFFF00"/>
                </a:solidFill>
              </a:rPr>
              <a:t>study</a:t>
            </a:r>
            <a:r>
              <a:rPr lang="en-US" sz="4000" b="1" dirty="0">
                <a:solidFill>
                  <a:srgbClr val="FFFF00"/>
                </a:solidFill>
              </a:rPr>
              <a:t>)</a:t>
            </a:r>
          </a:p>
        </p:txBody>
      </p:sp>
      <p:sp>
        <p:nvSpPr>
          <p:cNvPr id="11267" name="Text Box 2"/>
          <p:cNvSpPr txBox="1">
            <a:spLocks noChangeArrowheads="1"/>
          </p:cNvSpPr>
          <p:nvPr/>
        </p:nvSpPr>
        <p:spPr bwMode="auto">
          <a:xfrm>
            <a:off x="152400" y="1219200"/>
            <a:ext cx="89916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a:solidFill>
                  <a:srgbClr val="FFFFFF"/>
                </a:solidFill>
              </a:rPr>
              <a:t>Of 117 patients, 78 sporadic lymph-node-negative patients were selected to search for a prognostic signature in their gene expression profiles. </a:t>
            </a:r>
          </a:p>
          <a:p>
            <a:pPr eaLnBrk="1" hangingPunct="1">
              <a:spcBef>
                <a:spcPts val="900"/>
              </a:spcBef>
              <a:buClr>
                <a:srgbClr val="FFFFFF"/>
              </a:buClr>
              <a:buFont typeface="Arial" charset="0"/>
              <a:buChar char="•"/>
            </a:pPr>
            <a:r>
              <a:rPr lang="en-US" sz="3600">
                <a:solidFill>
                  <a:srgbClr val="FFFFFF"/>
                </a:solidFill>
              </a:rPr>
              <a:t>44 Patients remained free of disease after their initial diagnosis for an interval of at least 5 years (good prognosis group), and 34 patients had developed distant metastases within 5 years (poor prognosis group). </a:t>
            </a:r>
          </a:p>
          <a:p>
            <a:pPr eaLnBrk="1" hangingPunct="1">
              <a:spcBef>
                <a:spcPts val="900"/>
              </a:spcBef>
              <a:buClr>
                <a:srgbClr val="FFFFFF"/>
              </a:buClr>
              <a:buFont typeface="Arial" charset="0"/>
              <a:buChar char="•"/>
            </a:pPr>
            <a:endParaRPr lang="en-US" sz="3600">
              <a:solidFill>
                <a:srgbClr val="FFFFFF"/>
              </a:solidFill>
            </a:endParaRPr>
          </a:p>
        </p:txBody>
      </p:sp>
    </p:spTree>
    <p:extLst>
      <p:ext uri="{BB962C8B-B14F-4D97-AF65-F5344CB8AC3E}">
        <p14:creationId xmlns:p14="http://schemas.microsoft.com/office/powerpoint/2010/main" val="28105311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MammaPrint (selection of genes)</a:t>
            </a:r>
          </a:p>
        </p:txBody>
      </p:sp>
      <p:sp>
        <p:nvSpPr>
          <p:cNvPr id="12291"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a:solidFill>
                  <a:srgbClr val="FFFFFF"/>
                </a:solidFill>
              </a:rPr>
              <a:t>Using supervised classification method, approximately 5000 genes were selected from the 25,000 genes on the microarray. </a:t>
            </a:r>
          </a:p>
          <a:p>
            <a:pPr eaLnBrk="1" hangingPunct="1">
              <a:spcBef>
                <a:spcPts val="900"/>
              </a:spcBef>
              <a:buClr>
                <a:srgbClr val="FFFFFF"/>
              </a:buClr>
              <a:buFont typeface="Arial" charset="0"/>
              <a:buChar char="•"/>
            </a:pPr>
            <a:r>
              <a:rPr lang="en-US" sz="3600">
                <a:solidFill>
                  <a:srgbClr val="FFFFFF"/>
                </a:solidFill>
              </a:rPr>
              <a:t>Among them, 231 genes were found to be significantly correlated with disease outcome (distant metastases within 5 years).</a:t>
            </a:r>
          </a:p>
          <a:p>
            <a:pPr eaLnBrk="1" hangingPunct="1">
              <a:spcBef>
                <a:spcPts val="900"/>
              </a:spcBef>
              <a:buClr>
                <a:srgbClr val="FFFFFF"/>
              </a:buClr>
              <a:buFont typeface="Arial" charset="0"/>
              <a:buChar char="•"/>
            </a:pPr>
            <a:r>
              <a:rPr lang="en-US" sz="3600">
                <a:solidFill>
                  <a:srgbClr val="FFFFFF"/>
                </a:solidFill>
              </a:rPr>
              <a:t>These 231 genes were ranked and then the </a:t>
            </a:r>
            <a:r>
              <a:rPr lang="en-US" sz="3600">
                <a:solidFill>
                  <a:srgbClr val="FFFF00"/>
                </a:solidFill>
              </a:rPr>
              <a:t>top 70 genes were selected</a:t>
            </a:r>
            <a:r>
              <a:rPr lang="en-US" sz="3600">
                <a:solidFill>
                  <a:srgbClr val="FFFFFF"/>
                </a:solidFill>
              </a:rPr>
              <a:t>. </a:t>
            </a:r>
          </a:p>
        </p:txBody>
      </p:sp>
    </p:spTree>
    <p:extLst>
      <p:ext uri="{BB962C8B-B14F-4D97-AF65-F5344CB8AC3E}">
        <p14:creationId xmlns:p14="http://schemas.microsoft.com/office/powerpoint/2010/main" val="372046058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a:solidFill>
                  <a:srgbClr val="FFFF00"/>
                </a:solidFill>
              </a:rPr>
              <a:t>MammaPrint</a:t>
            </a:r>
            <a:r>
              <a:rPr lang="en-US" sz="4000" b="1" dirty="0">
                <a:solidFill>
                  <a:srgbClr val="FFFF00"/>
                </a:solidFill>
              </a:rPr>
              <a:t> </a:t>
            </a:r>
            <a:r>
              <a:rPr lang="en-US" sz="4000" b="1" dirty="0" smtClean="0">
                <a:solidFill>
                  <a:srgbClr val="FFFF00"/>
                </a:solidFill>
              </a:rPr>
              <a:t>(initial performance)</a:t>
            </a:r>
            <a:endParaRPr lang="en-US" sz="4000" b="1" dirty="0">
              <a:solidFill>
                <a:srgbClr val="FFFF00"/>
              </a:solidFill>
            </a:endParaRPr>
          </a:p>
        </p:txBody>
      </p:sp>
      <p:sp>
        <p:nvSpPr>
          <p:cNvPr id="13315"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a:solidFill>
                  <a:srgbClr val="FFFFFF"/>
                </a:solidFill>
              </a:rPr>
              <a:t>An additional set of tumors from patients free from distant metastases for at least 5 years after diagnosis and 12 tumors from patients with metastases within 5 years of diagnosis were analyzed. </a:t>
            </a:r>
          </a:p>
          <a:p>
            <a:pPr eaLnBrk="1" hangingPunct="1">
              <a:spcBef>
                <a:spcPts val="900"/>
              </a:spcBef>
              <a:buClr>
                <a:srgbClr val="FFFFFF"/>
              </a:buClr>
              <a:buFont typeface="Arial" charset="0"/>
              <a:buChar char="•"/>
            </a:pPr>
            <a:r>
              <a:rPr lang="en-US" sz="3600">
                <a:solidFill>
                  <a:srgbClr val="FFFFFF"/>
                </a:solidFill>
              </a:rPr>
              <a:t>The 70-gene profile accurately predicted disease outcome in 17 of 19 patients, thereby confirming the initial performance of the prognostic classifier (Mook, Van’t Veer, et al 2007). </a:t>
            </a:r>
          </a:p>
        </p:txBody>
      </p:sp>
    </p:spTree>
    <p:extLst>
      <p:ext uri="{BB962C8B-B14F-4D97-AF65-F5344CB8AC3E}">
        <p14:creationId xmlns:p14="http://schemas.microsoft.com/office/powerpoint/2010/main" val="36564231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a:solidFill>
                  <a:srgbClr val="FFFF00"/>
                </a:solidFill>
              </a:rPr>
              <a:t>MammaPrint</a:t>
            </a:r>
            <a:r>
              <a:rPr lang="en-US" sz="4000" b="1" dirty="0">
                <a:solidFill>
                  <a:srgbClr val="FFFF00"/>
                </a:solidFill>
              </a:rPr>
              <a:t> </a:t>
            </a:r>
            <a:r>
              <a:rPr lang="en-US" sz="4000" b="1" dirty="0" smtClean="0">
                <a:solidFill>
                  <a:srgbClr val="FFFF00"/>
                </a:solidFill>
              </a:rPr>
              <a:t>(validation</a:t>
            </a:r>
            <a:r>
              <a:rPr lang="en-US" sz="4000" b="1" dirty="0">
                <a:solidFill>
                  <a:srgbClr val="FFFF00"/>
                </a:solidFill>
              </a:rPr>
              <a:t>)</a:t>
            </a:r>
          </a:p>
        </p:txBody>
      </p:sp>
      <p:sp>
        <p:nvSpPr>
          <p:cNvPr id="14339" name="Text Box 2"/>
          <p:cNvSpPr txBox="1">
            <a:spLocks noChangeArrowheads="1"/>
          </p:cNvSpPr>
          <p:nvPr/>
        </p:nvSpPr>
        <p:spPr bwMode="auto">
          <a:xfrm>
            <a:off x="152400" y="6858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200" dirty="0">
                <a:solidFill>
                  <a:srgbClr val="FFFFFF"/>
                </a:solidFill>
              </a:rPr>
              <a:t>A retrospective validation of the 70-gene profile was performed by the same Dutch group using a consecutive series of 295 breast cancer patients (144 lymph node positive and 151 lymph node negative, Cardoso, </a:t>
            </a:r>
            <a:r>
              <a:rPr lang="en-US" sz="3200" dirty="0" err="1">
                <a:solidFill>
                  <a:srgbClr val="FFFFFF"/>
                </a:solidFill>
              </a:rPr>
              <a:t>Van't</a:t>
            </a:r>
            <a:r>
              <a:rPr lang="en-US" sz="3200" dirty="0">
                <a:solidFill>
                  <a:srgbClr val="FFFFFF"/>
                </a:solidFill>
              </a:rPr>
              <a:t> Veer, et al 2009).</a:t>
            </a:r>
          </a:p>
          <a:p>
            <a:pPr eaLnBrk="1" hangingPunct="1">
              <a:spcBef>
                <a:spcPts val="900"/>
              </a:spcBef>
              <a:buClr>
                <a:srgbClr val="FFFFFF"/>
              </a:buClr>
              <a:buFont typeface="Arial" charset="0"/>
              <a:buChar char="•"/>
            </a:pPr>
            <a:r>
              <a:rPr lang="en-US" sz="3200" dirty="0">
                <a:solidFill>
                  <a:srgbClr val="FFFFFF"/>
                </a:solidFill>
              </a:rPr>
              <a:t>Another independent retrospective validation study was done by </a:t>
            </a:r>
            <a:r>
              <a:rPr lang="en-US" sz="3200" dirty="0" err="1">
                <a:solidFill>
                  <a:srgbClr val="FFFFFF"/>
                </a:solidFill>
              </a:rPr>
              <a:t>Buyse</a:t>
            </a:r>
            <a:r>
              <a:rPr lang="en-US" sz="3200" dirty="0">
                <a:solidFill>
                  <a:srgbClr val="FFFFFF"/>
                </a:solidFill>
              </a:rPr>
              <a:t> et al (2006). They used tumor  from 302 node-negative patients from </a:t>
            </a:r>
            <a:r>
              <a:rPr lang="en-US" sz="3200" dirty="0">
                <a:solidFill>
                  <a:srgbClr val="FFFF00"/>
                </a:solidFill>
              </a:rPr>
              <a:t>five non-Dutch cancer centers </a:t>
            </a:r>
            <a:r>
              <a:rPr lang="en-US" sz="3200" dirty="0" smtClean="0">
                <a:solidFill>
                  <a:srgbClr val="FFFF00"/>
                </a:solidFill>
              </a:rPr>
              <a:t>in UK, Sweden and France.  </a:t>
            </a:r>
            <a:r>
              <a:rPr lang="en-US" sz="3200" dirty="0">
                <a:solidFill>
                  <a:srgbClr val="FFFFFF"/>
                </a:solidFill>
              </a:rPr>
              <a:t>Their results confirmed that the 70-gene profile was able to discriminate between high risk and low risk patients.</a:t>
            </a:r>
            <a:endParaRPr lang="en-US" sz="3600" dirty="0">
              <a:solidFill>
                <a:srgbClr val="FFFFFF"/>
              </a:solidFill>
            </a:endParaRPr>
          </a:p>
        </p:txBody>
      </p:sp>
    </p:spTree>
    <p:extLst>
      <p:ext uri="{BB962C8B-B14F-4D97-AF65-F5344CB8AC3E}">
        <p14:creationId xmlns:p14="http://schemas.microsoft.com/office/powerpoint/2010/main" val="20724091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03275"/>
            <a:ext cx="79248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smtClean="0">
                <a:solidFill>
                  <a:srgbClr val="FFFF00"/>
                </a:solidFill>
              </a:rPr>
              <a:t>MammaPrint</a:t>
            </a:r>
            <a:endParaRPr lang="en-US" sz="4000" b="1" dirty="0">
              <a:solidFill>
                <a:srgbClr val="FFFF00"/>
              </a:solidFill>
            </a:endParaRPr>
          </a:p>
        </p:txBody>
      </p:sp>
    </p:spTree>
    <p:extLst>
      <p:ext uri="{BB962C8B-B14F-4D97-AF65-F5344CB8AC3E}">
        <p14:creationId xmlns:p14="http://schemas.microsoft.com/office/powerpoint/2010/main" val="21100916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009650"/>
            <a:ext cx="75438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smtClean="0">
                <a:solidFill>
                  <a:srgbClr val="FFFF00"/>
                </a:solidFill>
              </a:rPr>
              <a:t>MammaPrint</a:t>
            </a:r>
            <a:endParaRPr lang="en-US" sz="4000" b="1" dirty="0">
              <a:solidFill>
                <a:srgbClr val="FFFF00"/>
              </a:solidFill>
            </a:endParaRPr>
          </a:p>
        </p:txBody>
      </p:sp>
    </p:spTree>
    <p:extLst>
      <p:ext uri="{BB962C8B-B14F-4D97-AF65-F5344CB8AC3E}">
        <p14:creationId xmlns:p14="http://schemas.microsoft.com/office/powerpoint/2010/main" val="1013132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5" descr="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76400"/>
            <a:ext cx="7924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 Box 7"/>
          <p:cNvSpPr txBox="1">
            <a:spLocks noChangeArrowheads="1"/>
          </p:cNvSpPr>
          <p:nvPr/>
        </p:nvSpPr>
        <p:spPr bwMode="auto">
          <a:xfrm>
            <a:off x="1524000" y="5070475"/>
            <a:ext cx="6477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sz="2400" b="1">
                <a:latin typeface="Times New Roman" pitchFamily="18" charset="0"/>
              </a:rPr>
              <a:t>Gene expression diagnosis is better than traditional clinical parameters.</a:t>
            </a:r>
          </a:p>
        </p:txBody>
      </p:sp>
      <p:sp>
        <p:nvSpPr>
          <p:cNvPr id="5" name="Text Box 1"/>
          <p:cNvSpPr txBox="1">
            <a:spLocks noChangeArrowheads="1"/>
          </p:cNvSpPr>
          <p:nvPr/>
        </p:nvSpPr>
        <p:spPr bwMode="auto">
          <a:xfrm>
            <a:off x="381000" y="76200"/>
            <a:ext cx="838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smtClean="0">
                <a:solidFill>
                  <a:srgbClr val="FFFF00"/>
                </a:solidFill>
              </a:rPr>
              <a:t>MammaPrint</a:t>
            </a:r>
            <a:endParaRPr lang="en-US" sz="4000" b="1" dirty="0">
              <a:solidFill>
                <a:srgbClr val="FFFF00"/>
              </a:solidFill>
            </a:endParaRPr>
          </a:p>
        </p:txBody>
      </p:sp>
    </p:spTree>
    <p:extLst>
      <p:ext uri="{BB962C8B-B14F-4D97-AF65-F5344CB8AC3E}">
        <p14:creationId xmlns:p14="http://schemas.microsoft.com/office/powerpoint/2010/main" val="5840684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152400" y="76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Tamoxifen and Chemotherapy?</a:t>
            </a:r>
          </a:p>
        </p:txBody>
      </p:sp>
      <p:sp>
        <p:nvSpPr>
          <p:cNvPr id="15363"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a:solidFill>
                  <a:srgbClr val="FFFFFF"/>
                </a:solidFill>
              </a:rPr>
              <a:t>Large clinical trials have demonstrated the </a:t>
            </a:r>
            <a:r>
              <a:rPr lang="en-US" sz="3600">
                <a:solidFill>
                  <a:srgbClr val="FFFF00"/>
                </a:solidFill>
              </a:rPr>
              <a:t>benefit of tamoxifen and chemotherapy </a:t>
            </a:r>
            <a:r>
              <a:rPr lang="en-US" sz="3600">
                <a:solidFill>
                  <a:srgbClr val="FFFFFF"/>
                </a:solidFill>
              </a:rPr>
              <a:t>in women who have node negative, estrogen-receptor positive breast cancer. </a:t>
            </a:r>
          </a:p>
          <a:p>
            <a:pPr eaLnBrk="1" hangingPunct="1">
              <a:spcBef>
                <a:spcPts val="900"/>
              </a:spcBef>
              <a:buClr>
                <a:srgbClr val="FFFFFF"/>
              </a:buClr>
              <a:buFont typeface="Arial" charset="0"/>
              <a:buChar char="•"/>
            </a:pPr>
            <a:r>
              <a:rPr lang="en-US" sz="3600">
                <a:solidFill>
                  <a:srgbClr val="FFFFFF"/>
                </a:solidFill>
              </a:rPr>
              <a:t>Since the likelihood of distant recurrence in patients treated with tamoxifen alone after surgery is about 15 percent at 10 years, </a:t>
            </a:r>
            <a:r>
              <a:rPr lang="en-US" sz="3600">
                <a:solidFill>
                  <a:srgbClr val="FFFF00"/>
                </a:solidFill>
              </a:rPr>
              <a:t>at least 85 percent of patients would be overtreated with chemotherapy if it were offered to everyone. </a:t>
            </a:r>
          </a:p>
        </p:txBody>
      </p:sp>
    </p:spTree>
    <p:extLst>
      <p:ext uri="{BB962C8B-B14F-4D97-AF65-F5344CB8AC3E}">
        <p14:creationId xmlns:p14="http://schemas.microsoft.com/office/powerpoint/2010/main" val="39879323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152400" y="76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dirty="0" err="1">
                <a:solidFill>
                  <a:srgbClr val="FFFF00"/>
                </a:solidFill>
              </a:rPr>
              <a:t>Oncotype</a:t>
            </a:r>
            <a:r>
              <a:rPr lang="en-US" sz="4000" b="1" dirty="0">
                <a:solidFill>
                  <a:srgbClr val="FFFF00"/>
                </a:solidFill>
              </a:rPr>
              <a:t> DX (21-gene Recurrence Score)</a:t>
            </a:r>
          </a:p>
        </p:txBody>
      </p:sp>
      <p:sp>
        <p:nvSpPr>
          <p:cNvPr id="16387"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a:solidFill>
                  <a:srgbClr val="002060"/>
                </a:solidFill>
              </a:rPr>
              <a:t>Using RT-PCR technique, Paik et al (2004) reported that the results of the assay of 21 prospectively selected genes in paraffin-embedded tumor tissue correlated with the likelihood of distant recurrence. </a:t>
            </a:r>
          </a:p>
          <a:p>
            <a:pPr eaLnBrk="1" hangingPunct="1">
              <a:spcBef>
                <a:spcPts val="900"/>
              </a:spcBef>
              <a:buClr>
                <a:srgbClr val="FFFFFF"/>
              </a:buClr>
              <a:buFont typeface="Arial" charset="0"/>
              <a:buChar char="•"/>
            </a:pPr>
            <a:r>
              <a:rPr lang="en-US" sz="3600" dirty="0">
                <a:solidFill>
                  <a:srgbClr val="002060"/>
                </a:solidFill>
              </a:rPr>
              <a:t>The levels of expression of 16 cancer related genes and 5 reference genes were used in a </a:t>
            </a:r>
            <a:r>
              <a:rPr lang="en-US" sz="3600" b="1" i="1" u="sng" dirty="0">
                <a:solidFill>
                  <a:srgbClr val="002060"/>
                </a:solidFill>
              </a:rPr>
              <a:t>prospectively</a:t>
            </a:r>
            <a:r>
              <a:rPr lang="en-US" sz="3600" dirty="0">
                <a:solidFill>
                  <a:srgbClr val="002060"/>
                </a:solidFill>
              </a:rPr>
              <a:t> defined algorithm given by Paik et al (2004)  to calculate a recurrence score (RS) and to determine a risk group </a:t>
            </a:r>
          </a:p>
          <a:p>
            <a:pPr eaLnBrk="1" hangingPunct="1">
              <a:spcBef>
                <a:spcPts val="900"/>
              </a:spcBef>
              <a:buClr>
                <a:srgbClr val="FFFFFF"/>
              </a:buClr>
              <a:buFont typeface="Arial" charset="0"/>
              <a:buChar char="•"/>
            </a:pPr>
            <a:r>
              <a:rPr lang="en-US" sz="3600" dirty="0">
                <a:solidFill>
                  <a:srgbClr val="002060"/>
                </a:solidFill>
              </a:rPr>
              <a:t> </a:t>
            </a:r>
          </a:p>
        </p:txBody>
      </p:sp>
    </p:spTree>
    <p:extLst>
      <p:ext uri="{BB962C8B-B14F-4D97-AF65-F5344CB8AC3E}">
        <p14:creationId xmlns:p14="http://schemas.microsoft.com/office/powerpoint/2010/main" val="120837051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762000" y="838200"/>
            <a:ext cx="2514600" cy="533400"/>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200" dirty="0">
                <a:solidFill>
                  <a:schemeClr val="accent6">
                    <a:lumMod val="50000"/>
                  </a:schemeClr>
                </a:solidFill>
                <a:latin typeface="Times New Roman" pitchFamily="18" charset="0"/>
                <a:cs typeface="Times New Roman" pitchFamily="18" charset="0"/>
              </a:rPr>
              <a:t>Experimental design</a:t>
            </a:r>
          </a:p>
        </p:txBody>
      </p:sp>
      <p:grpSp>
        <p:nvGrpSpPr>
          <p:cNvPr id="2" name="Group 11"/>
          <p:cNvGrpSpPr>
            <a:grpSpLocks/>
          </p:cNvGrpSpPr>
          <p:nvPr/>
        </p:nvGrpSpPr>
        <p:grpSpPr bwMode="auto">
          <a:xfrm>
            <a:off x="3352800" y="1143000"/>
            <a:ext cx="3124200" cy="533400"/>
            <a:chOff x="2112" y="1056"/>
            <a:chExt cx="1968" cy="336"/>
          </a:xfrm>
        </p:grpSpPr>
        <p:cxnSp>
          <p:nvCxnSpPr>
            <p:cNvPr id="4123" name="AutoShape 12"/>
            <p:cNvCxnSpPr>
              <a:cxnSpLocks noChangeShapeType="1"/>
            </p:cNvCxnSpPr>
            <p:nvPr/>
          </p:nvCxnSpPr>
          <p:spPr bwMode="auto">
            <a:xfrm>
              <a:off x="2112" y="1056"/>
              <a:ext cx="480" cy="144"/>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sp>
          <p:nvSpPr>
            <p:cNvPr id="4124" name="Rectangle 13"/>
            <p:cNvSpPr>
              <a:spLocks noChangeArrowheads="1"/>
            </p:cNvSpPr>
            <p:nvPr/>
          </p:nvSpPr>
          <p:spPr bwMode="auto">
            <a:xfrm>
              <a:off x="2640" y="1056"/>
              <a:ext cx="1440" cy="336"/>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200">
                  <a:solidFill>
                    <a:schemeClr val="accent6">
                      <a:lumMod val="50000"/>
                    </a:schemeClr>
                  </a:solidFill>
                  <a:latin typeface="Times New Roman" pitchFamily="18" charset="0"/>
                  <a:cs typeface="Times New Roman" pitchFamily="18" charset="0"/>
                </a:rPr>
                <a:t>Image analysis</a:t>
              </a:r>
            </a:p>
          </p:txBody>
        </p:sp>
      </p:grpSp>
      <p:grpSp>
        <p:nvGrpSpPr>
          <p:cNvPr id="3" name="Group 14"/>
          <p:cNvGrpSpPr>
            <a:grpSpLocks/>
          </p:cNvGrpSpPr>
          <p:nvPr/>
        </p:nvGrpSpPr>
        <p:grpSpPr bwMode="auto">
          <a:xfrm>
            <a:off x="3352800" y="1752600"/>
            <a:ext cx="2514600" cy="1371600"/>
            <a:chOff x="2112" y="1440"/>
            <a:chExt cx="1584" cy="864"/>
          </a:xfrm>
        </p:grpSpPr>
        <p:sp>
          <p:nvSpPr>
            <p:cNvPr id="4121" name="Rectangle 15"/>
            <p:cNvSpPr>
              <a:spLocks noChangeArrowheads="1"/>
            </p:cNvSpPr>
            <p:nvPr/>
          </p:nvSpPr>
          <p:spPr bwMode="auto">
            <a:xfrm>
              <a:off x="2112" y="1728"/>
              <a:ext cx="1584" cy="576"/>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200">
                  <a:solidFill>
                    <a:schemeClr val="accent6">
                      <a:lumMod val="50000"/>
                    </a:schemeClr>
                  </a:solidFill>
                  <a:latin typeface="Times New Roman" pitchFamily="18" charset="0"/>
                  <a:cs typeface="Times New Roman" pitchFamily="18" charset="0"/>
                </a:rPr>
                <a:t>Preprocessing</a:t>
              </a:r>
            </a:p>
            <a:p>
              <a:pPr algn="ctr"/>
              <a:r>
                <a:rPr kumimoji="0" lang="en-US" altLang="zh-TW">
                  <a:solidFill>
                    <a:schemeClr val="accent6">
                      <a:lumMod val="50000"/>
                    </a:schemeClr>
                  </a:solidFill>
                  <a:latin typeface="Times New Roman" pitchFamily="18" charset="0"/>
                  <a:cs typeface="Times New Roman" pitchFamily="18" charset="0"/>
                </a:rPr>
                <a:t>(Normalization, filtering, </a:t>
              </a:r>
            </a:p>
            <a:p>
              <a:pPr algn="ctr"/>
              <a:r>
                <a:rPr kumimoji="0" lang="en-US" altLang="zh-TW">
                  <a:solidFill>
                    <a:schemeClr val="accent6">
                      <a:lumMod val="50000"/>
                    </a:schemeClr>
                  </a:solidFill>
                  <a:latin typeface="Times New Roman" pitchFamily="18" charset="0"/>
                  <a:cs typeface="Times New Roman" pitchFamily="18" charset="0"/>
                </a:rPr>
                <a:t>MV imputation)</a:t>
              </a:r>
            </a:p>
          </p:txBody>
        </p:sp>
        <p:cxnSp>
          <p:nvCxnSpPr>
            <p:cNvPr id="4122" name="AutoShape 16"/>
            <p:cNvCxnSpPr>
              <a:cxnSpLocks noChangeShapeType="1"/>
            </p:cNvCxnSpPr>
            <p:nvPr/>
          </p:nvCxnSpPr>
          <p:spPr bwMode="auto">
            <a:xfrm rot="10800000" flipV="1">
              <a:off x="2928" y="1440"/>
              <a:ext cx="432" cy="240"/>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4" name="Group 17"/>
          <p:cNvGrpSpPr>
            <a:grpSpLocks/>
          </p:cNvGrpSpPr>
          <p:nvPr/>
        </p:nvGrpSpPr>
        <p:grpSpPr bwMode="auto">
          <a:xfrm>
            <a:off x="152400" y="3124200"/>
            <a:ext cx="3124200" cy="914400"/>
            <a:chOff x="96" y="2304"/>
            <a:chExt cx="1968" cy="576"/>
          </a:xfrm>
        </p:grpSpPr>
        <p:sp>
          <p:nvSpPr>
            <p:cNvPr id="4119" name="Rectangle 18"/>
            <p:cNvSpPr>
              <a:spLocks noChangeArrowheads="1"/>
            </p:cNvSpPr>
            <p:nvPr/>
          </p:nvSpPr>
          <p:spPr bwMode="auto">
            <a:xfrm>
              <a:off x="96" y="2544"/>
              <a:ext cx="1680" cy="336"/>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000">
                  <a:solidFill>
                    <a:schemeClr val="accent6">
                      <a:lumMod val="50000"/>
                    </a:schemeClr>
                  </a:solidFill>
                  <a:latin typeface="Times New Roman" pitchFamily="18" charset="0"/>
                  <a:cs typeface="Times New Roman" pitchFamily="18" charset="0"/>
                </a:rPr>
                <a:t>Data visualization</a:t>
              </a:r>
            </a:p>
          </p:txBody>
        </p:sp>
        <p:cxnSp>
          <p:nvCxnSpPr>
            <p:cNvPr id="4120" name="AutoShape 19"/>
            <p:cNvCxnSpPr>
              <a:cxnSpLocks noChangeShapeType="1"/>
            </p:cNvCxnSpPr>
            <p:nvPr/>
          </p:nvCxnSpPr>
          <p:spPr bwMode="auto">
            <a:xfrm rot="10800000" flipV="1">
              <a:off x="1536" y="2304"/>
              <a:ext cx="528" cy="192"/>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5" name="Group 20"/>
          <p:cNvGrpSpPr>
            <a:grpSpLocks/>
          </p:cNvGrpSpPr>
          <p:nvPr/>
        </p:nvGrpSpPr>
        <p:grpSpPr bwMode="auto">
          <a:xfrm>
            <a:off x="533400" y="3200400"/>
            <a:ext cx="3276600" cy="1905000"/>
            <a:chOff x="336" y="2352"/>
            <a:chExt cx="2064" cy="1200"/>
          </a:xfrm>
        </p:grpSpPr>
        <p:sp>
          <p:nvSpPr>
            <p:cNvPr id="4117" name="Rectangle 21"/>
            <p:cNvSpPr>
              <a:spLocks noChangeArrowheads="1"/>
            </p:cNvSpPr>
            <p:nvPr/>
          </p:nvSpPr>
          <p:spPr bwMode="auto">
            <a:xfrm>
              <a:off x="336" y="3072"/>
              <a:ext cx="1680" cy="480"/>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000">
                  <a:solidFill>
                    <a:schemeClr val="accent6">
                      <a:lumMod val="50000"/>
                    </a:schemeClr>
                  </a:solidFill>
                  <a:latin typeface="Times New Roman" pitchFamily="18" charset="0"/>
                  <a:cs typeface="Times New Roman" pitchFamily="18" charset="0"/>
                </a:rPr>
                <a:t>Identify differentially </a:t>
              </a:r>
            </a:p>
            <a:p>
              <a:pPr algn="ctr"/>
              <a:r>
                <a:rPr kumimoji="0" lang="en-US" altLang="zh-TW" sz="2000">
                  <a:solidFill>
                    <a:schemeClr val="accent6">
                      <a:lumMod val="50000"/>
                    </a:schemeClr>
                  </a:solidFill>
                  <a:latin typeface="Times New Roman" pitchFamily="18" charset="0"/>
                  <a:cs typeface="Times New Roman" pitchFamily="18" charset="0"/>
                </a:rPr>
                <a:t>expressed genes</a:t>
              </a:r>
            </a:p>
          </p:txBody>
        </p:sp>
        <p:cxnSp>
          <p:nvCxnSpPr>
            <p:cNvPr id="4118" name="AutoShape 22"/>
            <p:cNvCxnSpPr>
              <a:cxnSpLocks noChangeShapeType="1"/>
            </p:cNvCxnSpPr>
            <p:nvPr/>
          </p:nvCxnSpPr>
          <p:spPr bwMode="auto">
            <a:xfrm rot="5400000">
              <a:off x="1800" y="2424"/>
              <a:ext cx="672" cy="528"/>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6" name="Group 29"/>
          <p:cNvGrpSpPr>
            <a:grpSpLocks/>
          </p:cNvGrpSpPr>
          <p:nvPr/>
        </p:nvGrpSpPr>
        <p:grpSpPr bwMode="auto">
          <a:xfrm>
            <a:off x="5943600" y="3124200"/>
            <a:ext cx="3048000" cy="990600"/>
            <a:chOff x="3744" y="2304"/>
            <a:chExt cx="1920" cy="624"/>
          </a:xfrm>
        </p:grpSpPr>
        <p:sp>
          <p:nvSpPr>
            <p:cNvPr id="4115" name="Rectangle 30"/>
            <p:cNvSpPr>
              <a:spLocks noChangeArrowheads="1"/>
            </p:cNvSpPr>
            <p:nvPr/>
          </p:nvSpPr>
          <p:spPr bwMode="auto">
            <a:xfrm>
              <a:off x="4080" y="2592"/>
              <a:ext cx="1584" cy="336"/>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000">
                  <a:solidFill>
                    <a:schemeClr val="accent6">
                      <a:lumMod val="50000"/>
                    </a:schemeClr>
                  </a:solidFill>
                  <a:latin typeface="Times New Roman" pitchFamily="18" charset="0"/>
                  <a:cs typeface="Times New Roman" pitchFamily="18" charset="0"/>
                </a:rPr>
                <a:t>Regulatory network</a:t>
              </a:r>
            </a:p>
          </p:txBody>
        </p:sp>
        <p:cxnSp>
          <p:nvCxnSpPr>
            <p:cNvPr id="4116" name="AutoShape 31"/>
            <p:cNvCxnSpPr>
              <a:cxnSpLocks noChangeShapeType="1"/>
            </p:cNvCxnSpPr>
            <p:nvPr/>
          </p:nvCxnSpPr>
          <p:spPr bwMode="auto">
            <a:xfrm>
              <a:off x="3744" y="2304"/>
              <a:ext cx="480" cy="240"/>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7" name="Group 23"/>
          <p:cNvGrpSpPr>
            <a:grpSpLocks/>
          </p:cNvGrpSpPr>
          <p:nvPr/>
        </p:nvGrpSpPr>
        <p:grpSpPr bwMode="auto">
          <a:xfrm>
            <a:off x="2286000" y="3200400"/>
            <a:ext cx="2057400" cy="2667000"/>
            <a:chOff x="1440" y="2400"/>
            <a:chExt cx="1296" cy="1680"/>
          </a:xfrm>
        </p:grpSpPr>
        <p:sp>
          <p:nvSpPr>
            <p:cNvPr id="4113" name="Rectangle 24"/>
            <p:cNvSpPr>
              <a:spLocks noChangeArrowheads="1"/>
            </p:cNvSpPr>
            <p:nvPr/>
          </p:nvSpPr>
          <p:spPr bwMode="auto">
            <a:xfrm>
              <a:off x="1440" y="3744"/>
              <a:ext cx="1296" cy="336"/>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200">
                  <a:solidFill>
                    <a:schemeClr val="accent6">
                      <a:lumMod val="50000"/>
                    </a:schemeClr>
                  </a:solidFill>
                  <a:latin typeface="Times New Roman" pitchFamily="18" charset="0"/>
                  <a:cs typeface="Times New Roman" pitchFamily="18" charset="0"/>
                </a:rPr>
                <a:t>Clustering</a:t>
              </a:r>
            </a:p>
          </p:txBody>
        </p:sp>
        <p:cxnSp>
          <p:nvCxnSpPr>
            <p:cNvPr id="4114" name="AutoShape 25"/>
            <p:cNvCxnSpPr>
              <a:cxnSpLocks noChangeShapeType="1"/>
            </p:cNvCxnSpPr>
            <p:nvPr/>
          </p:nvCxnSpPr>
          <p:spPr bwMode="auto">
            <a:xfrm rot="5400000">
              <a:off x="1752" y="2808"/>
              <a:ext cx="1296" cy="480"/>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grpSp>
        <p:nvGrpSpPr>
          <p:cNvPr id="8" name="Group 26"/>
          <p:cNvGrpSpPr>
            <a:grpSpLocks/>
          </p:cNvGrpSpPr>
          <p:nvPr/>
        </p:nvGrpSpPr>
        <p:grpSpPr bwMode="auto">
          <a:xfrm>
            <a:off x="4953000" y="3200400"/>
            <a:ext cx="2362200" cy="2667000"/>
            <a:chOff x="3120" y="2400"/>
            <a:chExt cx="1488" cy="1680"/>
          </a:xfrm>
        </p:grpSpPr>
        <p:sp>
          <p:nvSpPr>
            <p:cNvPr id="4111" name="Rectangle 27"/>
            <p:cNvSpPr>
              <a:spLocks noChangeArrowheads="1"/>
            </p:cNvSpPr>
            <p:nvPr/>
          </p:nvSpPr>
          <p:spPr bwMode="auto">
            <a:xfrm>
              <a:off x="3120" y="3744"/>
              <a:ext cx="1488" cy="336"/>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200">
                  <a:solidFill>
                    <a:schemeClr val="accent6">
                      <a:lumMod val="50000"/>
                    </a:schemeClr>
                  </a:solidFill>
                  <a:latin typeface="Times New Roman" pitchFamily="18" charset="0"/>
                  <a:cs typeface="Times New Roman" pitchFamily="18" charset="0"/>
                </a:rPr>
                <a:t>Classification</a:t>
              </a:r>
            </a:p>
          </p:txBody>
        </p:sp>
        <p:cxnSp>
          <p:nvCxnSpPr>
            <p:cNvPr id="4112" name="AutoShape 28"/>
            <p:cNvCxnSpPr>
              <a:cxnSpLocks noChangeShapeType="1"/>
            </p:cNvCxnSpPr>
            <p:nvPr/>
          </p:nvCxnSpPr>
          <p:spPr bwMode="auto">
            <a:xfrm rot="16200000" flipH="1">
              <a:off x="2640" y="2880"/>
              <a:ext cx="1296" cy="336"/>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sp>
        <p:nvSpPr>
          <p:cNvPr id="4106" name="Text Box 42"/>
          <p:cNvSpPr txBox="1">
            <a:spLocks noChangeArrowheads="1"/>
          </p:cNvSpPr>
          <p:nvPr/>
        </p:nvSpPr>
        <p:spPr bwMode="auto">
          <a:xfrm>
            <a:off x="1957388" y="304800"/>
            <a:ext cx="51387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400">
                <a:solidFill>
                  <a:schemeClr val="accent2"/>
                </a:solidFill>
                <a:latin typeface="Times New Roman" pitchFamily="18" charset="0"/>
              </a:rPr>
              <a:t>Statistical Issues in Microarray Analysis</a:t>
            </a:r>
          </a:p>
        </p:txBody>
      </p:sp>
      <p:grpSp>
        <p:nvGrpSpPr>
          <p:cNvPr id="9" name="Group 29"/>
          <p:cNvGrpSpPr>
            <a:grpSpLocks/>
          </p:cNvGrpSpPr>
          <p:nvPr/>
        </p:nvGrpSpPr>
        <p:grpSpPr bwMode="auto">
          <a:xfrm>
            <a:off x="5334000" y="3200400"/>
            <a:ext cx="3124200" cy="1981200"/>
            <a:chOff x="3600" y="1776"/>
            <a:chExt cx="1968" cy="1248"/>
          </a:xfrm>
        </p:grpSpPr>
        <p:sp>
          <p:nvSpPr>
            <p:cNvPr id="4109" name="Rectangle 30"/>
            <p:cNvSpPr>
              <a:spLocks noChangeArrowheads="1"/>
            </p:cNvSpPr>
            <p:nvPr/>
          </p:nvSpPr>
          <p:spPr bwMode="auto">
            <a:xfrm>
              <a:off x="3984" y="2592"/>
              <a:ext cx="1584" cy="432"/>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000">
                  <a:solidFill>
                    <a:schemeClr val="accent6">
                      <a:lumMod val="50000"/>
                    </a:schemeClr>
                  </a:solidFill>
                  <a:latin typeface="Times New Roman" pitchFamily="18" charset="0"/>
                  <a:cs typeface="Times New Roman" pitchFamily="18" charset="0"/>
                </a:rPr>
                <a:t>Gene enrichment </a:t>
              </a:r>
            </a:p>
            <a:p>
              <a:pPr algn="ctr"/>
              <a:r>
                <a:rPr kumimoji="0" lang="en-US" altLang="zh-TW" sz="2000">
                  <a:solidFill>
                    <a:schemeClr val="accent6">
                      <a:lumMod val="50000"/>
                    </a:schemeClr>
                  </a:solidFill>
                  <a:latin typeface="Times New Roman" pitchFamily="18" charset="0"/>
                  <a:cs typeface="Times New Roman" pitchFamily="18" charset="0"/>
                </a:rPr>
                <a:t>analysis</a:t>
              </a:r>
            </a:p>
          </p:txBody>
        </p:sp>
        <p:cxnSp>
          <p:nvCxnSpPr>
            <p:cNvPr id="4110" name="AutoShape 31"/>
            <p:cNvCxnSpPr>
              <a:cxnSpLocks noChangeShapeType="1"/>
            </p:cNvCxnSpPr>
            <p:nvPr/>
          </p:nvCxnSpPr>
          <p:spPr bwMode="auto">
            <a:xfrm rot="16200000" flipH="1">
              <a:off x="3528" y="1848"/>
              <a:ext cx="768" cy="624"/>
            </a:xfrm>
            <a:prstGeom prst="straightConnector1">
              <a:avLst/>
            </a:prstGeom>
            <a:noFill/>
            <a:ln w="44450">
              <a:solidFill>
                <a:srgbClr val="FF6600"/>
              </a:solidFill>
              <a:round/>
              <a:headEnd/>
              <a:tailEnd type="triangle" w="med" len="med"/>
            </a:ln>
            <a:extLst>
              <a:ext uri="{909E8E84-426E-40DD-AFC4-6F175D3DCCD1}">
                <a14:hiddenFill xmlns:a14="http://schemas.microsoft.com/office/drawing/2010/main">
                  <a:noFill/>
                </a14:hiddenFill>
              </a:ext>
            </a:extLst>
          </p:spPr>
        </p:cxnSp>
      </p:grpSp>
      <p:sp>
        <p:nvSpPr>
          <p:cNvPr id="17420" name="Rectangle 27"/>
          <p:cNvSpPr>
            <a:spLocks noChangeArrowheads="1"/>
          </p:cNvSpPr>
          <p:nvPr/>
        </p:nvSpPr>
        <p:spPr bwMode="auto">
          <a:xfrm>
            <a:off x="3048000" y="6019800"/>
            <a:ext cx="3048000" cy="685800"/>
          </a:xfrm>
          <a:prstGeom prst="rect">
            <a:avLst/>
          </a:prstGeom>
          <a:solidFill>
            <a:srgbClr val="FFCC99"/>
          </a:solidFill>
          <a:ln w="44450">
            <a:solidFill>
              <a:srgbClr val="FF6600"/>
            </a:solidFill>
            <a:miter lim="800000"/>
            <a:headEnd/>
            <a:tailEnd/>
          </a:ln>
        </p:spPr>
        <p:txBody>
          <a:bodyPr wrap="none" anchor="ctr"/>
          <a:lstStyle/>
          <a:p>
            <a:pPr algn="ctr"/>
            <a:r>
              <a:rPr kumimoji="0" lang="en-US" altLang="zh-TW" sz="2200">
                <a:solidFill>
                  <a:schemeClr val="accent6">
                    <a:lumMod val="50000"/>
                  </a:schemeClr>
                </a:solidFill>
                <a:latin typeface="Times New Roman" pitchFamily="18" charset="0"/>
                <a:cs typeface="Times New Roman" pitchFamily="18" charset="0"/>
              </a:rPr>
              <a:t>Integrative analysis &amp; </a:t>
            </a:r>
          </a:p>
          <a:p>
            <a:pPr algn="ctr"/>
            <a:r>
              <a:rPr kumimoji="0" lang="en-US" altLang="zh-TW" sz="2200">
                <a:solidFill>
                  <a:schemeClr val="accent6">
                    <a:lumMod val="50000"/>
                  </a:schemeClr>
                </a:solidFill>
                <a:latin typeface="Times New Roman" pitchFamily="18" charset="0"/>
                <a:cs typeface="Times New Roman" pitchFamily="18" charset="0"/>
              </a:rPr>
              <a:t>meta-analysis</a:t>
            </a:r>
          </a:p>
        </p:txBody>
      </p:sp>
    </p:spTree>
    <p:extLst>
      <p:ext uri="{BB962C8B-B14F-4D97-AF65-F5344CB8AC3E}">
        <p14:creationId xmlns:p14="http://schemas.microsoft.com/office/powerpoint/2010/main" val="1741431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4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152400" y="76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Oncotype DX (21-gene Recurrence Score)</a:t>
            </a:r>
          </a:p>
        </p:txBody>
      </p:sp>
      <p:sp>
        <p:nvSpPr>
          <p:cNvPr id="17411"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err="1">
                <a:solidFill>
                  <a:srgbClr val="002060"/>
                </a:solidFill>
              </a:rPr>
              <a:t>Oncotype</a:t>
            </a:r>
            <a:r>
              <a:rPr lang="en-US" sz="3600" dirty="0">
                <a:solidFill>
                  <a:srgbClr val="002060"/>
                </a:solidFill>
              </a:rPr>
              <a:t> DX measures the expression of ER and HER2, as well as that of ER-regulated transcripts and other genes associated with outcome. </a:t>
            </a:r>
          </a:p>
          <a:p>
            <a:pPr eaLnBrk="1" hangingPunct="1">
              <a:spcBef>
                <a:spcPts val="900"/>
              </a:spcBef>
              <a:buClr>
                <a:srgbClr val="FFFFFF"/>
              </a:buClr>
              <a:buFont typeface="Arial" charset="0"/>
              <a:buChar char="•"/>
            </a:pPr>
            <a:r>
              <a:rPr lang="en-US" sz="3600" dirty="0" err="1">
                <a:solidFill>
                  <a:srgbClr val="002060"/>
                </a:solidFill>
              </a:rPr>
              <a:t>Sparano</a:t>
            </a:r>
            <a:r>
              <a:rPr lang="en-US" sz="3600" dirty="0">
                <a:solidFill>
                  <a:srgbClr val="002060"/>
                </a:solidFill>
              </a:rPr>
              <a:t> and Paik (2008) reported that the </a:t>
            </a:r>
            <a:r>
              <a:rPr lang="en-US" sz="3600" dirty="0" err="1">
                <a:solidFill>
                  <a:srgbClr val="002060"/>
                </a:solidFill>
              </a:rPr>
              <a:t>Oncotype</a:t>
            </a:r>
            <a:r>
              <a:rPr lang="en-US" sz="3600" dirty="0">
                <a:solidFill>
                  <a:srgbClr val="002060"/>
                </a:solidFill>
              </a:rPr>
              <a:t> DX assay has been ordered for more than 40,000 patients and by approximately 6000 different physicians since it became commercially available in January 2005.</a:t>
            </a:r>
          </a:p>
        </p:txBody>
      </p:sp>
    </p:spTree>
    <p:extLst>
      <p:ext uri="{BB962C8B-B14F-4D97-AF65-F5344CB8AC3E}">
        <p14:creationId xmlns:p14="http://schemas.microsoft.com/office/powerpoint/2010/main" val="6401226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152400" y="76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Rotterdam 76-gene Signature</a:t>
            </a:r>
          </a:p>
        </p:txBody>
      </p:sp>
      <p:sp>
        <p:nvSpPr>
          <p:cNvPr id="18435"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a:solidFill>
                  <a:srgbClr val="002060"/>
                </a:solidFill>
              </a:rPr>
              <a:t>Using </a:t>
            </a:r>
            <a:r>
              <a:rPr lang="en-US" sz="3600" dirty="0" err="1">
                <a:solidFill>
                  <a:srgbClr val="002060"/>
                </a:solidFill>
              </a:rPr>
              <a:t>Affymetrix</a:t>
            </a:r>
            <a:r>
              <a:rPr lang="en-US" sz="3600" dirty="0">
                <a:solidFill>
                  <a:srgbClr val="002060"/>
                </a:solidFill>
              </a:rPr>
              <a:t> Human U133a </a:t>
            </a:r>
            <a:r>
              <a:rPr lang="en-US" sz="3600" dirty="0" err="1">
                <a:solidFill>
                  <a:srgbClr val="002060"/>
                </a:solidFill>
              </a:rPr>
              <a:t>GeneChips</a:t>
            </a:r>
            <a:r>
              <a:rPr lang="en-US" sz="3600" dirty="0">
                <a:solidFill>
                  <a:srgbClr val="002060"/>
                </a:solidFill>
              </a:rPr>
              <a:t>, Wang, </a:t>
            </a:r>
            <a:r>
              <a:rPr lang="en-US" sz="3600" dirty="0" err="1">
                <a:solidFill>
                  <a:srgbClr val="002060"/>
                </a:solidFill>
              </a:rPr>
              <a:t>Klijn</a:t>
            </a:r>
            <a:r>
              <a:rPr lang="en-US" sz="3600" dirty="0">
                <a:solidFill>
                  <a:srgbClr val="002060"/>
                </a:solidFill>
              </a:rPr>
              <a:t>, et al (2005) analyzed frozen tumor samples from 286 lymph-node-negative patients who had not received adjuvant systemic treatment. </a:t>
            </a:r>
          </a:p>
          <a:p>
            <a:pPr eaLnBrk="1" hangingPunct="1">
              <a:spcBef>
                <a:spcPts val="900"/>
              </a:spcBef>
              <a:buClr>
                <a:srgbClr val="FFFFFF"/>
              </a:buClr>
              <a:buFont typeface="Arial" charset="0"/>
              <a:buChar char="•"/>
            </a:pPr>
            <a:r>
              <a:rPr lang="en-US" sz="3600" dirty="0">
                <a:solidFill>
                  <a:srgbClr val="002060"/>
                </a:solidFill>
              </a:rPr>
              <a:t>They randomly divided the 286 samples (ER-positive and ER-negative combined) into a training set and a testing set.</a:t>
            </a:r>
          </a:p>
        </p:txBody>
      </p:sp>
    </p:spTree>
    <p:extLst>
      <p:ext uri="{BB962C8B-B14F-4D97-AF65-F5344CB8AC3E}">
        <p14:creationId xmlns:p14="http://schemas.microsoft.com/office/powerpoint/2010/main" val="257255868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152400" y="76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Rotterdam 76-gene Signature (continue)</a:t>
            </a:r>
          </a:p>
        </p:txBody>
      </p:sp>
      <p:sp>
        <p:nvSpPr>
          <p:cNvPr id="19459"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a:solidFill>
                  <a:schemeClr val="accent4">
                    <a:lumMod val="50000"/>
                  </a:schemeClr>
                </a:solidFill>
              </a:rPr>
              <a:t>Based on a training set of 115 tumors, they identified a 76-gene signature consisting of 60 genes for patients positive for estrogen receptors (ER) and 16 genes for ER-negative patients. </a:t>
            </a:r>
          </a:p>
          <a:p>
            <a:pPr eaLnBrk="1" hangingPunct="1">
              <a:spcBef>
                <a:spcPts val="900"/>
              </a:spcBef>
              <a:buClr>
                <a:srgbClr val="FFFFFF"/>
              </a:buClr>
              <a:buFont typeface="Arial" charset="0"/>
              <a:buChar char="•"/>
            </a:pPr>
            <a:r>
              <a:rPr lang="en-US" sz="3600" dirty="0">
                <a:solidFill>
                  <a:schemeClr val="accent4">
                    <a:lumMod val="50000"/>
                  </a:schemeClr>
                </a:solidFill>
              </a:rPr>
              <a:t>In an independent set of 171 lymph-node-negative patients who had not received adjuvant treatment, they found that this 76-gene signature showed 93% (52/56) sensitivity and 48% (55/115) specificity. </a:t>
            </a:r>
          </a:p>
          <a:p>
            <a:pPr eaLnBrk="1" hangingPunct="1">
              <a:spcBef>
                <a:spcPts val="900"/>
              </a:spcBef>
              <a:buClr>
                <a:srgbClr val="FFFFFF"/>
              </a:buClr>
              <a:buFont typeface="Arial" charset="0"/>
              <a:buChar char="•"/>
            </a:pPr>
            <a:endParaRPr lang="en-US" sz="3600" dirty="0">
              <a:solidFill>
                <a:schemeClr val="accent4">
                  <a:lumMod val="50000"/>
                </a:schemeClr>
              </a:solidFill>
            </a:endParaRPr>
          </a:p>
        </p:txBody>
      </p:sp>
    </p:spTree>
    <p:extLst>
      <p:ext uri="{BB962C8B-B14F-4D97-AF65-F5344CB8AC3E}">
        <p14:creationId xmlns:p14="http://schemas.microsoft.com/office/powerpoint/2010/main" val="1586922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152400" y="76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4000" b="1">
                <a:solidFill>
                  <a:srgbClr val="FFFF00"/>
                </a:solidFill>
              </a:rPr>
              <a:t>Breast Cancer Gene Expression Ratio</a:t>
            </a:r>
          </a:p>
        </p:txBody>
      </p:sp>
      <p:sp>
        <p:nvSpPr>
          <p:cNvPr id="20483"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a:solidFill>
                  <a:schemeClr val="accent4">
                    <a:lumMod val="50000"/>
                  </a:schemeClr>
                </a:solidFill>
              </a:rPr>
              <a:t>The Breast Cancer Gene Expression Ratio test (</a:t>
            </a:r>
            <a:r>
              <a:rPr lang="en-US" sz="3600" dirty="0" err="1">
                <a:solidFill>
                  <a:schemeClr val="accent4">
                    <a:lumMod val="50000"/>
                  </a:schemeClr>
                </a:solidFill>
              </a:rPr>
              <a:t>AvariaDx</a:t>
            </a:r>
            <a:r>
              <a:rPr lang="en-US" sz="3600" dirty="0">
                <a:solidFill>
                  <a:schemeClr val="accent4">
                    <a:lumMod val="50000"/>
                  </a:schemeClr>
                </a:solidFill>
              </a:rPr>
              <a:t> </a:t>
            </a:r>
            <a:r>
              <a:rPr lang="en-US" sz="3600" dirty="0" err="1">
                <a:solidFill>
                  <a:schemeClr val="accent4">
                    <a:lumMod val="50000"/>
                  </a:schemeClr>
                </a:solidFill>
              </a:rPr>
              <a:t>Inc</a:t>
            </a:r>
            <a:r>
              <a:rPr lang="en-US" sz="3600" dirty="0">
                <a:solidFill>
                  <a:schemeClr val="accent4">
                    <a:lumMod val="50000"/>
                  </a:schemeClr>
                </a:solidFill>
              </a:rPr>
              <a:t>, CA) is a quantitative RT-PCR–based assay that measures the ratio of the HOXB6 and IL17BR genes.  </a:t>
            </a:r>
          </a:p>
          <a:p>
            <a:pPr eaLnBrk="1" hangingPunct="1">
              <a:spcBef>
                <a:spcPts val="900"/>
              </a:spcBef>
              <a:buClr>
                <a:srgbClr val="FFFFFF"/>
              </a:buClr>
              <a:buFont typeface="Arial" charset="0"/>
              <a:buChar char="•"/>
            </a:pPr>
            <a:r>
              <a:rPr lang="en-US" sz="3600" dirty="0">
                <a:solidFill>
                  <a:schemeClr val="accent4">
                    <a:lumMod val="50000"/>
                  </a:schemeClr>
                </a:solidFill>
              </a:rPr>
              <a:t>It is marketed as a marker of recurrence risk in untreated ER-positive/node-negative patients.</a:t>
            </a:r>
          </a:p>
          <a:p>
            <a:pPr eaLnBrk="1" hangingPunct="1">
              <a:spcBef>
                <a:spcPts val="900"/>
              </a:spcBef>
              <a:buClr>
                <a:srgbClr val="FFFFFF"/>
              </a:buClr>
              <a:buFont typeface="Arial" charset="0"/>
              <a:buChar char="•"/>
            </a:pPr>
            <a:r>
              <a:rPr lang="en-US" sz="3600" dirty="0">
                <a:solidFill>
                  <a:schemeClr val="accent4">
                    <a:lumMod val="50000"/>
                  </a:schemeClr>
                </a:solidFill>
              </a:rPr>
              <a:t>HOXB6:IL17BR ratio was reported by Ma et al (2004) as predicting poor outcome in ER-positive patients treated with </a:t>
            </a:r>
            <a:r>
              <a:rPr lang="en-US" sz="3600" dirty="0" err="1">
                <a:solidFill>
                  <a:schemeClr val="accent4">
                    <a:lumMod val="50000"/>
                  </a:schemeClr>
                </a:solidFill>
              </a:rPr>
              <a:t>tamoxifen</a:t>
            </a:r>
            <a:r>
              <a:rPr lang="en-US" sz="3600" dirty="0">
                <a:solidFill>
                  <a:schemeClr val="accent4">
                    <a:lumMod val="50000"/>
                  </a:schemeClr>
                </a:solidFill>
              </a:rPr>
              <a:t>. </a:t>
            </a:r>
          </a:p>
          <a:p>
            <a:pPr eaLnBrk="1" hangingPunct="1">
              <a:spcBef>
                <a:spcPts val="900"/>
              </a:spcBef>
              <a:buClr>
                <a:srgbClr val="FFFFFF"/>
              </a:buClr>
              <a:buFont typeface="Arial" charset="0"/>
              <a:buChar char="•"/>
            </a:pPr>
            <a:endParaRPr lang="en-US" sz="3600" dirty="0">
              <a:solidFill>
                <a:schemeClr val="accent4">
                  <a:lumMod val="50000"/>
                </a:schemeClr>
              </a:solidFill>
            </a:endParaRPr>
          </a:p>
          <a:p>
            <a:pPr eaLnBrk="1" hangingPunct="1">
              <a:spcBef>
                <a:spcPts val="900"/>
              </a:spcBef>
              <a:buClr>
                <a:srgbClr val="FFFFFF"/>
              </a:buClr>
              <a:buFont typeface="Arial" charset="0"/>
              <a:buChar char="•"/>
            </a:pPr>
            <a:endParaRPr lang="en-US" sz="3600" dirty="0"/>
          </a:p>
        </p:txBody>
      </p:sp>
    </p:spTree>
    <p:extLst>
      <p:ext uri="{BB962C8B-B14F-4D97-AF65-F5344CB8AC3E}">
        <p14:creationId xmlns:p14="http://schemas.microsoft.com/office/powerpoint/2010/main" val="39916775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152400" y="76200"/>
            <a:ext cx="899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3600" b="1">
                <a:solidFill>
                  <a:srgbClr val="FFFF00"/>
                </a:solidFill>
              </a:rPr>
              <a:t>97-gene Gene-expression Grade Index (GGI)</a:t>
            </a:r>
          </a:p>
        </p:txBody>
      </p:sp>
      <p:sp>
        <p:nvSpPr>
          <p:cNvPr id="21507" name="Text Box 2"/>
          <p:cNvSpPr txBox="1">
            <a:spLocks noChangeArrowheads="1"/>
          </p:cNvSpPr>
          <p:nvPr/>
        </p:nvSpPr>
        <p:spPr bwMode="auto">
          <a:xfrm>
            <a:off x="152400" y="838200"/>
            <a:ext cx="8991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600" dirty="0" err="1">
                <a:solidFill>
                  <a:schemeClr val="accent4">
                    <a:lumMod val="50000"/>
                  </a:schemeClr>
                </a:solidFill>
              </a:rPr>
              <a:t>Perou</a:t>
            </a:r>
            <a:r>
              <a:rPr lang="en-US" sz="3600" dirty="0">
                <a:solidFill>
                  <a:schemeClr val="accent4">
                    <a:lumMod val="50000"/>
                  </a:schemeClr>
                </a:solidFill>
              </a:rPr>
              <a:t> et al (2000) originally reported a cluster of genes that correlated with cellular proliferation rates and was noted to have considerable variation between subgroups.</a:t>
            </a:r>
          </a:p>
          <a:p>
            <a:pPr eaLnBrk="1" hangingPunct="1">
              <a:spcBef>
                <a:spcPts val="900"/>
              </a:spcBef>
              <a:buClr>
                <a:srgbClr val="FFFFFF"/>
              </a:buClr>
              <a:buFont typeface="Arial" charset="0"/>
              <a:buChar char="•"/>
            </a:pPr>
            <a:r>
              <a:rPr lang="en-US" sz="3600" dirty="0">
                <a:solidFill>
                  <a:schemeClr val="accent4">
                    <a:lumMod val="50000"/>
                  </a:schemeClr>
                </a:solidFill>
              </a:rPr>
              <a:t>Performing a supervised analysis, </a:t>
            </a:r>
            <a:r>
              <a:rPr lang="en-US" sz="3600" dirty="0" err="1">
                <a:solidFill>
                  <a:schemeClr val="accent4">
                    <a:lumMod val="50000"/>
                  </a:schemeClr>
                </a:solidFill>
              </a:rPr>
              <a:t>Sortoris</a:t>
            </a:r>
            <a:r>
              <a:rPr lang="en-US" sz="3600" dirty="0">
                <a:solidFill>
                  <a:schemeClr val="accent4">
                    <a:lumMod val="50000"/>
                  </a:schemeClr>
                </a:solidFill>
              </a:rPr>
              <a:t> et al (2006) defined a gene-expression grade index (GGI) score based on 97 genes.</a:t>
            </a:r>
          </a:p>
          <a:p>
            <a:pPr eaLnBrk="1" hangingPunct="1">
              <a:spcBef>
                <a:spcPts val="900"/>
              </a:spcBef>
              <a:buClr>
                <a:srgbClr val="FFFFFF"/>
              </a:buClr>
              <a:buFont typeface="Arial" charset="0"/>
              <a:buChar char="•"/>
            </a:pPr>
            <a:r>
              <a:rPr lang="en-US" sz="3600" dirty="0">
                <a:solidFill>
                  <a:schemeClr val="accent4">
                    <a:lumMod val="50000"/>
                  </a:schemeClr>
                </a:solidFill>
              </a:rPr>
              <a:t>These genes were differentially expressed between low and high grade breast carcinomas.</a:t>
            </a:r>
          </a:p>
          <a:p>
            <a:pPr eaLnBrk="1" hangingPunct="1">
              <a:spcBef>
                <a:spcPts val="900"/>
              </a:spcBef>
              <a:buClr>
                <a:srgbClr val="FFFFFF"/>
              </a:buClr>
              <a:buFont typeface="Arial" charset="0"/>
              <a:buChar char="•"/>
            </a:pPr>
            <a:endParaRPr lang="en-US" sz="3600" dirty="0"/>
          </a:p>
        </p:txBody>
      </p:sp>
    </p:spTree>
    <p:extLst>
      <p:ext uri="{BB962C8B-B14F-4D97-AF65-F5344CB8AC3E}">
        <p14:creationId xmlns:p14="http://schemas.microsoft.com/office/powerpoint/2010/main" val="292432544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17463" y="312738"/>
            <a:ext cx="9372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Calibri" pitchFamily="32" charset="0"/>
                <a:ea typeface="MS Gothic" charset="-128"/>
              </a:defRPr>
            </a:lvl9pPr>
          </a:lstStyle>
          <a:p>
            <a:pPr algn="ctr" eaLnBrk="1" hangingPunct="1"/>
            <a:r>
              <a:rPr lang="en-US" sz="3600" b="1">
                <a:solidFill>
                  <a:srgbClr val="FFFF00"/>
                </a:solidFill>
              </a:rPr>
              <a:t>Trial Designs for</a:t>
            </a:r>
          </a:p>
          <a:p>
            <a:pPr algn="ctr" eaLnBrk="1" hangingPunct="1"/>
            <a:r>
              <a:rPr lang="en-US" sz="3600" b="1">
                <a:solidFill>
                  <a:srgbClr val="FFFF00"/>
                </a:solidFill>
              </a:rPr>
              <a:t> Validation of Predictive Biomarkers</a:t>
            </a:r>
          </a:p>
        </p:txBody>
      </p:sp>
      <p:sp>
        <p:nvSpPr>
          <p:cNvPr id="22531" name="Text Box 2"/>
          <p:cNvSpPr txBox="1">
            <a:spLocks noChangeArrowheads="1"/>
          </p:cNvSpPr>
          <p:nvPr/>
        </p:nvSpPr>
        <p:spPr bwMode="auto">
          <a:xfrm>
            <a:off x="152400" y="1295400"/>
            <a:ext cx="8991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569913" indent="-569913"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1pPr>
            <a:lvl2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2pPr>
            <a:lvl3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3pPr>
            <a:lvl4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4pPr>
            <a:lvl5pPr eaLnBrk="0" hangingPunc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569913" algn="l"/>
                <a:tab pos="1484313" algn="l"/>
                <a:tab pos="2398713" algn="l"/>
                <a:tab pos="3313113" algn="l"/>
                <a:tab pos="4227513" algn="l"/>
                <a:tab pos="5141913" algn="l"/>
                <a:tab pos="6056313" algn="l"/>
                <a:tab pos="6970713" algn="l"/>
                <a:tab pos="7885113" algn="l"/>
                <a:tab pos="8799513" algn="l"/>
                <a:tab pos="9713913" algn="l"/>
                <a:tab pos="10628313" algn="l"/>
              </a:tabLst>
              <a:defRPr>
                <a:solidFill>
                  <a:schemeClr val="bg1"/>
                </a:solidFill>
                <a:latin typeface="Calibri" pitchFamily="32" charset="0"/>
                <a:ea typeface="MS Gothic" charset="-128"/>
              </a:defRPr>
            </a:lvl9pPr>
          </a:lstStyle>
          <a:p>
            <a:pPr eaLnBrk="1" hangingPunct="1">
              <a:spcBef>
                <a:spcPts val="900"/>
              </a:spcBef>
              <a:buClr>
                <a:srgbClr val="FFFFFF"/>
              </a:buClr>
              <a:buFont typeface="Arial" charset="0"/>
              <a:buChar char="•"/>
            </a:pPr>
            <a:r>
              <a:rPr lang="en-US" sz="3200" dirty="0">
                <a:solidFill>
                  <a:schemeClr val="accent4">
                    <a:lumMod val="50000"/>
                  </a:schemeClr>
                </a:solidFill>
              </a:rPr>
              <a:t>Biomarkers associated with disease outcome are referred to as prognostic markers and biomarkers associated with drug outcome are referred to as predictive markers. </a:t>
            </a:r>
          </a:p>
          <a:p>
            <a:pPr eaLnBrk="1" hangingPunct="1">
              <a:spcBef>
                <a:spcPts val="900"/>
              </a:spcBef>
              <a:buClr>
                <a:srgbClr val="FFFFFF"/>
              </a:buClr>
              <a:buFont typeface="Arial" charset="0"/>
              <a:buChar char="•"/>
            </a:pPr>
            <a:r>
              <a:rPr lang="en-US" sz="3200" dirty="0" err="1">
                <a:solidFill>
                  <a:schemeClr val="accent4">
                    <a:lumMod val="50000"/>
                  </a:schemeClr>
                </a:solidFill>
              </a:rPr>
              <a:t>Mandrekar</a:t>
            </a:r>
            <a:r>
              <a:rPr lang="en-US" sz="3200" dirty="0">
                <a:solidFill>
                  <a:schemeClr val="accent4">
                    <a:lumMod val="50000"/>
                  </a:schemeClr>
                </a:solidFill>
              </a:rPr>
              <a:t> and Sargent (2009) discussed clinical trial designs for predictive biomarker validation. </a:t>
            </a:r>
          </a:p>
          <a:p>
            <a:pPr eaLnBrk="1" hangingPunct="1">
              <a:spcBef>
                <a:spcPts val="900"/>
              </a:spcBef>
              <a:buClr>
                <a:srgbClr val="FFFFFF"/>
              </a:buClr>
              <a:buFont typeface="Arial" charset="0"/>
              <a:buChar char="•"/>
            </a:pPr>
            <a:r>
              <a:rPr lang="en-US" sz="3200" dirty="0">
                <a:solidFill>
                  <a:schemeClr val="accent4">
                    <a:lumMod val="50000"/>
                  </a:schemeClr>
                </a:solidFill>
              </a:rPr>
              <a:t>Because of time and cost, retrospective validation is often done using data from previously well conducted randomized controlled trials. </a:t>
            </a:r>
          </a:p>
        </p:txBody>
      </p:sp>
    </p:spTree>
    <p:extLst>
      <p:ext uri="{BB962C8B-B14F-4D97-AF65-F5344CB8AC3E}">
        <p14:creationId xmlns:p14="http://schemas.microsoft.com/office/powerpoint/2010/main" val="5413606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1219200"/>
            <a:ext cx="82296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4538" indent="-744538"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Data: Objects {X</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 Y</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}(i=1,…,n) i.i.d. from joint distribution {X, Y}. Each object X</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 is associated with a class label Y</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sym typeface="Symbol" pitchFamily="18" charset="2"/>
              </a:rPr>
              <a:t>{1,…,K}.</a:t>
            </a:r>
          </a:p>
          <a:p>
            <a:pPr eaLnBrk="1" hangingPunct="1"/>
            <a:endParaRPr kumimoji="0" lang="en-US" altLang="zh-TW" sz="2400">
              <a:latin typeface="Times New Roman" pitchFamily="18" charset="0"/>
              <a:cs typeface="Times New Roman" pitchFamily="18" charset="0"/>
              <a:sym typeface="Symbol" pitchFamily="18" charset="2"/>
            </a:endParaRPr>
          </a:p>
          <a:p>
            <a:pPr eaLnBrk="1" hangingPunct="1"/>
            <a:r>
              <a:rPr kumimoji="0" lang="en-US" altLang="zh-TW" sz="2400">
                <a:latin typeface="Times New Roman" pitchFamily="18" charset="0"/>
                <a:cs typeface="Times New Roman" pitchFamily="18" charset="0"/>
                <a:sym typeface="Symbol" pitchFamily="18" charset="2"/>
              </a:rPr>
              <a:t>Method: Develop a classification rule C(X) that predicts the class label Y well. ( </a:t>
            </a:r>
            <a:r>
              <a:rPr kumimoji="0" lang="en-US" altLang="zh-TW" sz="2400">
                <a:solidFill>
                  <a:schemeClr val="accent2"/>
                </a:solidFill>
                <a:latin typeface="Times New Roman" pitchFamily="18" charset="0"/>
                <a:cs typeface="Times New Roman" pitchFamily="18" charset="0"/>
                <a:sym typeface="Symbol" pitchFamily="18" charset="2"/>
              </a:rPr>
              <a:t>error rate: #{i: Y</a:t>
            </a:r>
            <a:r>
              <a:rPr kumimoji="0" lang="en-US" altLang="zh-TW" sz="2400" baseline="-25000">
                <a:solidFill>
                  <a:schemeClr val="accent2"/>
                </a:solidFill>
                <a:latin typeface="Times New Roman" pitchFamily="18" charset="0"/>
                <a:cs typeface="Times New Roman" pitchFamily="18" charset="0"/>
                <a:sym typeface="Symbol" pitchFamily="18" charset="2"/>
              </a:rPr>
              <a:t>i</a:t>
            </a:r>
            <a:r>
              <a:rPr kumimoji="0" lang="en-US" altLang="zh-TW" sz="2400">
                <a:solidFill>
                  <a:schemeClr val="accent2"/>
                </a:solidFill>
                <a:latin typeface="Times New Roman" pitchFamily="18" charset="0"/>
                <a:cs typeface="Times New Roman" pitchFamily="18" charset="0"/>
                <a:sym typeface="Symbol" pitchFamily="18" charset="2"/>
              </a:rPr>
              <a:t>C(X</a:t>
            </a:r>
            <a:r>
              <a:rPr kumimoji="0" lang="en-US" altLang="zh-TW" baseline="-25000">
                <a:solidFill>
                  <a:schemeClr val="accent2"/>
                </a:solidFill>
                <a:latin typeface="Times New Roman" pitchFamily="18" charset="0"/>
                <a:sym typeface="Symbol" pitchFamily="18" charset="2"/>
              </a:rPr>
              <a:t>i</a:t>
            </a:r>
            <a:r>
              <a:rPr kumimoji="0" lang="en-US" altLang="zh-TW" sz="2400">
                <a:solidFill>
                  <a:schemeClr val="accent2"/>
                </a:solidFill>
                <a:latin typeface="Times New Roman" pitchFamily="18" charset="0"/>
                <a:cs typeface="Times New Roman" pitchFamily="18" charset="0"/>
                <a:sym typeface="Symbol" pitchFamily="18" charset="2"/>
              </a:rPr>
              <a:t>)}</a:t>
            </a:r>
            <a:r>
              <a:rPr kumimoji="0" lang="en-US" altLang="zh-TW" sz="2400">
                <a:latin typeface="Times New Roman" pitchFamily="18" charset="0"/>
                <a:cs typeface="Times New Roman" pitchFamily="18" charset="0"/>
                <a:sym typeface="Symbol" pitchFamily="18" charset="2"/>
              </a:rPr>
              <a:t> )</a:t>
            </a:r>
          </a:p>
          <a:p>
            <a:pPr eaLnBrk="1" hangingPunct="1"/>
            <a:endParaRPr kumimoji="0" lang="en-US" altLang="zh-TW" sz="2400">
              <a:latin typeface="Times New Roman" pitchFamily="18" charset="0"/>
              <a:cs typeface="Times New Roman" pitchFamily="18" charset="0"/>
              <a:sym typeface="Symbol" pitchFamily="18" charset="2"/>
            </a:endParaRPr>
          </a:p>
          <a:p>
            <a:pPr eaLnBrk="1" hangingPunct="1"/>
            <a:endParaRPr kumimoji="0" lang="en-US" altLang="zh-TW" sz="2400" i="1">
              <a:latin typeface="Times New Roman" pitchFamily="18" charset="0"/>
              <a:cs typeface="Times New Roman" pitchFamily="18" charset="0"/>
              <a:sym typeface="Symbol" pitchFamily="18" charset="2"/>
            </a:endParaRPr>
          </a:p>
          <a:p>
            <a:pPr eaLnBrk="1" hangingPunct="1"/>
            <a:r>
              <a:rPr kumimoji="0" lang="en-US" altLang="zh-TW" sz="2400" i="1">
                <a:latin typeface="Times New Roman" pitchFamily="18" charset="0"/>
                <a:cs typeface="Times New Roman" pitchFamily="18" charset="0"/>
                <a:sym typeface="Symbol" pitchFamily="18" charset="2"/>
              </a:rPr>
              <a:t>How is the classifier learned from the training data generalize to (predict) a new example.</a:t>
            </a:r>
            <a:endParaRPr kumimoji="0" lang="en-US" altLang="zh-TW" sz="2400">
              <a:solidFill>
                <a:schemeClr val="accent2"/>
              </a:solidFill>
              <a:latin typeface="Times New Roman" pitchFamily="18" charset="0"/>
              <a:cs typeface="Times New Roman" pitchFamily="18" charset="0"/>
              <a:sym typeface="Symbol" pitchFamily="18" charset="2"/>
            </a:endParaRPr>
          </a:p>
          <a:p>
            <a:pPr eaLnBrk="1" hangingPunct="1"/>
            <a:r>
              <a:rPr kumimoji="0" lang="en-US" altLang="zh-TW" sz="2400">
                <a:solidFill>
                  <a:schemeClr val="accent2"/>
                </a:solidFill>
                <a:latin typeface="Times New Roman" pitchFamily="18" charset="0"/>
                <a:cs typeface="Times New Roman" pitchFamily="18" charset="0"/>
                <a:sym typeface="Symbol" pitchFamily="18" charset="2"/>
              </a:rPr>
              <a:t>Goal: Find a classifier C(X) with high generalization ability.</a:t>
            </a:r>
          </a:p>
          <a:p>
            <a:pPr eaLnBrk="1" hangingPunct="1"/>
            <a:endParaRPr kumimoji="0" lang="en-US" altLang="zh-TW" sz="2400">
              <a:solidFill>
                <a:schemeClr val="accent2"/>
              </a:solidFill>
              <a:latin typeface="Times New Roman" pitchFamily="18" charset="0"/>
              <a:cs typeface="Times New Roman" pitchFamily="18" charset="0"/>
              <a:sym typeface="Symbol" pitchFamily="18" charset="2"/>
            </a:endParaRPr>
          </a:p>
          <a:p>
            <a:pPr algn="ctr" eaLnBrk="1" hangingPunct="1"/>
            <a:r>
              <a:rPr kumimoji="0" lang="en-US" altLang="zh-TW" sz="2200">
                <a:solidFill>
                  <a:srgbClr val="FF0000"/>
                </a:solidFill>
                <a:latin typeface="Times New Roman" pitchFamily="18" charset="0"/>
                <a:cs typeface="Times New Roman" pitchFamily="18" charset="0"/>
                <a:sym typeface="Symbol" pitchFamily="18" charset="2"/>
              </a:rPr>
              <a:t>In the following discussion, only consider binary classification (K=2).</a:t>
            </a:r>
          </a:p>
        </p:txBody>
      </p:sp>
      <p:sp>
        <p:nvSpPr>
          <p:cNvPr id="10243" name="Text Box 3"/>
          <p:cNvSpPr txBox="1">
            <a:spLocks noChangeArrowheads="1"/>
          </p:cNvSpPr>
          <p:nvPr/>
        </p:nvSpPr>
        <p:spPr bwMode="auto">
          <a:xfrm>
            <a:off x="2133600" y="242888"/>
            <a:ext cx="4906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 Introduction to classification</a:t>
            </a:r>
          </a:p>
        </p:txBody>
      </p:sp>
    </p:spTree>
    <p:extLst>
      <p:ext uri="{BB962C8B-B14F-4D97-AF65-F5344CB8AC3E}">
        <p14:creationId xmlns:p14="http://schemas.microsoft.com/office/powerpoint/2010/main" val="9002153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533400" y="1219200"/>
            <a:ext cx="8229600"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4538" indent="-744538"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Data: Objects {X</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 Y</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}(i=1,…,n) i.i.d. from joint distribution {X, Y}. Each object X</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 is associated with a class label Y</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sym typeface="Symbol" pitchFamily="18" charset="2"/>
              </a:rPr>
              <a:t>{1,…,K}.</a:t>
            </a:r>
          </a:p>
          <a:p>
            <a:pPr eaLnBrk="1" hangingPunct="1"/>
            <a:endParaRPr kumimoji="0" lang="en-US" altLang="zh-TW" sz="2400">
              <a:latin typeface="Times New Roman" pitchFamily="18" charset="0"/>
              <a:cs typeface="Times New Roman" pitchFamily="18" charset="0"/>
              <a:sym typeface="Symbol" pitchFamily="18" charset="2"/>
            </a:endParaRPr>
          </a:p>
          <a:p>
            <a:pPr eaLnBrk="1" hangingPunct="1"/>
            <a:r>
              <a:rPr kumimoji="0" lang="en-US" altLang="zh-TW" sz="2400">
                <a:latin typeface="Times New Roman" pitchFamily="18" charset="0"/>
                <a:cs typeface="Times New Roman" pitchFamily="18" charset="0"/>
                <a:sym typeface="Symbol" pitchFamily="18" charset="2"/>
              </a:rPr>
              <a:t>Method: Develop a classification rule C(X) that predicts the class label Y well. ( </a:t>
            </a:r>
            <a:r>
              <a:rPr kumimoji="0" lang="en-US" altLang="zh-TW" sz="2400">
                <a:solidFill>
                  <a:schemeClr val="accent2"/>
                </a:solidFill>
                <a:latin typeface="Times New Roman" pitchFamily="18" charset="0"/>
                <a:cs typeface="Times New Roman" pitchFamily="18" charset="0"/>
                <a:sym typeface="Symbol" pitchFamily="18" charset="2"/>
              </a:rPr>
              <a:t>error rate: #{i: Y</a:t>
            </a:r>
            <a:r>
              <a:rPr kumimoji="0" lang="en-US" altLang="zh-TW" sz="2400" baseline="-25000">
                <a:solidFill>
                  <a:schemeClr val="accent2"/>
                </a:solidFill>
                <a:latin typeface="Times New Roman" pitchFamily="18" charset="0"/>
                <a:cs typeface="Times New Roman" pitchFamily="18" charset="0"/>
                <a:sym typeface="Symbol" pitchFamily="18" charset="2"/>
              </a:rPr>
              <a:t>i</a:t>
            </a:r>
            <a:r>
              <a:rPr kumimoji="0" lang="en-US" altLang="zh-TW" sz="2400">
                <a:solidFill>
                  <a:schemeClr val="accent2"/>
                </a:solidFill>
                <a:latin typeface="Times New Roman" pitchFamily="18" charset="0"/>
                <a:cs typeface="Times New Roman" pitchFamily="18" charset="0"/>
                <a:sym typeface="Symbol" pitchFamily="18" charset="2"/>
              </a:rPr>
              <a:t>C(X</a:t>
            </a:r>
            <a:r>
              <a:rPr kumimoji="0" lang="en-US" altLang="zh-TW" baseline="-25000">
                <a:solidFill>
                  <a:schemeClr val="accent2"/>
                </a:solidFill>
                <a:latin typeface="Times New Roman" pitchFamily="18" charset="0"/>
                <a:sym typeface="Symbol" pitchFamily="18" charset="2"/>
              </a:rPr>
              <a:t>i</a:t>
            </a:r>
            <a:r>
              <a:rPr kumimoji="0" lang="en-US" altLang="zh-TW" sz="2400">
                <a:solidFill>
                  <a:schemeClr val="accent2"/>
                </a:solidFill>
                <a:latin typeface="Times New Roman" pitchFamily="18" charset="0"/>
                <a:cs typeface="Times New Roman" pitchFamily="18" charset="0"/>
                <a:sym typeface="Symbol" pitchFamily="18" charset="2"/>
              </a:rPr>
              <a:t>)}</a:t>
            </a:r>
            <a:r>
              <a:rPr kumimoji="0" lang="en-US" altLang="zh-TW" sz="2400">
                <a:latin typeface="Times New Roman" pitchFamily="18" charset="0"/>
                <a:cs typeface="Times New Roman" pitchFamily="18" charset="0"/>
                <a:sym typeface="Symbol" pitchFamily="18" charset="2"/>
              </a:rPr>
              <a:t> )</a:t>
            </a:r>
          </a:p>
          <a:p>
            <a:pPr eaLnBrk="1" hangingPunct="1"/>
            <a:endParaRPr kumimoji="0" lang="en-US" altLang="zh-TW" sz="2400">
              <a:latin typeface="Times New Roman" pitchFamily="18" charset="0"/>
              <a:cs typeface="Times New Roman" pitchFamily="18" charset="0"/>
              <a:sym typeface="Symbol" pitchFamily="18" charset="2"/>
            </a:endParaRPr>
          </a:p>
          <a:p>
            <a:pPr eaLnBrk="1" hangingPunct="1"/>
            <a:endParaRPr kumimoji="0" lang="en-US" altLang="zh-TW" sz="2400" i="1">
              <a:latin typeface="Times New Roman" pitchFamily="18" charset="0"/>
              <a:cs typeface="Times New Roman" pitchFamily="18" charset="0"/>
              <a:sym typeface="Symbol" pitchFamily="18" charset="2"/>
            </a:endParaRPr>
          </a:p>
          <a:p>
            <a:pPr algn="ctr" eaLnBrk="1" hangingPunct="1"/>
            <a:r>
              <a:rPr kumimoji="0" lang="en-US" altLang="zh-TW" sz="2400" i="1">
                <a:latin typeface="Times New Roman" pitchFamily="18" charset="0"/>
                <a:cs typeface="Times New Roman" pitchFamily="18" charset="0"/>
                <a:sym typeface="Symbol" pitchFamily="18" charset="2"/>
              </a:rPr>
              <a:t>How does the classifier learned from the training data </a:t>
            </a:r>
          </a:p>
          <a:p>
            <a:pPr algn="ctr" eaLnBrk="1" hangingPunct="1"/>
            <a:r>
              <a:rPr kumimoji="0" lang="en-US" altLang="zh-TW" sz="2400" i="1">
                <a:latin typeface="Times New Roman" pitchFamily="18" charset="0"/>
                <a:cs typeface="Times New Roman" pitchFamily="18" charset="0"/>
                <a:sym typeface="Symbol" pitchFamily="18" charset="2"/>
              </a:rPr>
              <a:t>generalize to (predict) a new example?</a:t>
            </a:r>
            <a:endParaRPr kumimoji="0" lang="en-US" altLang="zh-TW" sz="2400">
              <a:solidFill>
                <a:schemeClr val="accent2"/>
              </a:solidFill>
              <a:latin typeface="Times New Roman" pitchFamily="18" charset="0"/>
              <a:cs typeface="Times New Roman" pitchFamily="18" charset="0"/>
              <a:sym typeface="Symbol" pitchFamily="18" charset="2"/>
            </a:endParaRPr>
          </a:p>
          <a:p>
            <a:pPr eaLnBrk="1" hangingPunct="1"/>
            <a:r>
              <a:rPr kumimoji="0" lang="en-US" altLang="zh-TW" sz="2400">
                <a:solidFill>
                  <a:schemeClr val="accent2"/>
                </a:solidFill>
                <a:latin typeface="Times New Roman" pitchFamily="18" charset="0"/>
                <a:cs typeface="Times New Roman" pitchFamily="18" charset="0"/>
                <a:sym typeface="Symbol" pitchFamily="18" charset="2"/>
              </a:rPr>
              <a:t>Goal: Find a classifier C(X) with high “generalization” ability.</a:t>
            </a:r>
          </a:p>
          <a:p>
            <a:pPr eaLnBrk="1" hangingPunct="1"/>
            <a:endParaRPr kumimoji="0" lang="en-US" altLang="zh-TW" sz="2200">
              <a:solidFill>
                <a:srgbClr val="FF0000"/>
              </a:solidFill>
              <a:latin typeface="Times New Roman" pitchFamily="18" charset="0"/>
              <a:cs typeface="Times New Roman" pitchFamily="18" charset="0"/>
              <a:sym typeface="Symbol" pitchFamily="18" charset="2"/>
            </a:endParaRPr>
          </a:p>
        </p:txBody>
      </p:sp>
      <p:sp>
        <p:nvSpPr>
          <p:cNvPr id="11267" name="Text Box 4"/>
          <p:cNvSpPr txBox="1">
            <a:spLocks noChangeArrowheads="1"/>
          </p:cNvSpPr>
          <p:nvPr/>
        </p:nvSpPr>
        <p:spPr bwMode="auto">
          <a:xfrm>
            <a:off x="3027363" y="242888"/>
            <a:ext cx="3276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1.1 Cross Validation</a:t>
            </a:r>
          </a:p>
        </p:txBody>
      </p:sp>
    </p:spTree>
    <p:extLst>
      <p:ext uri="{BB962C8B-B14F-4D97-AF65-F5344CB8AC3E}">
        <p14:creationId xmlns:p14="http://schemas.microsoft.com/office/powerpoint/2010/main" val="4154905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3027363" y="242888"/>
            <a:ext cx="3276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1.1 Cross Validation</a:t>
            </a:r>
          </a:p>
        </p:txBody>
      </p:sp>
      <p:sp>
        <p:nvSpPr>
          <p:cNvPr id="12291" name="Oval 5"/>
          <p:cNvSpPr>
            <a:spLocks noChangeArrowheads="1"/>
          </p:cNvSpPr>
          <p:nvPr/>
        </p:nvSpPr>
        <p:spPr bwMode="auto">
          <a:xfrm>
            <a:off x="3124200" y="1295400"/>
            <a:ext cx="2438400" cy="838200"/>
          </a:xfrm>
          <a:prstGeom prst="ellipse">
            <a:avLst/>
          </a:prstGeom>
          <a:solidFill>
            <a:schemeClr val="accent1"/>
          </a:solidFill>
          <a:ln w="9525">
            <a:solidFill>
              <a:schemeClr val="tx1"/>
            </a:solidFill>
            <a:round/>
            <a:headEnd/>
            <a:tailEnd/>
          </a:ln>
        </p:spPr>
        <p:txBody>
          <a:bodyPr wrap="none" anchor="ctr"/>
          <a:lstStyle/>
          <a:p>
            <a:pPr algn="ctr"/>
            <a:r>
              <a:rPr lang="en-US" altLang="zh-TW" sz="2400">
                <a:latin typeface="Times New Roman" pitchFamily="18" charset="0"/>
              </a:rPr>
              <a:t>Whole data</a:t>
            </a:r>
          </a:p>
        </p:txBody>
      </p:sp>
      <p:sp>
        <p:nvSpPr>
          <p:cNvPr id="30727" name="Oval 7"/>
          <p:cNvSpPr>
            <a:spLocks noChangeArrowheads="1"/>
          </p:cNvSpPr>
          <p:nvPr/>
        </p:nvSpPr>
        <p:spPr bwMode="auto">
          <a:xfrm>
            <a:off x="990600" y="2895600"/>
            <a:ext cx="2438400" cy="838200"/>
          </a:xfrm>
          <a:prstGeom prst="ellipse">
            <a:avLst/>
          </a:prstGeom>
          <a:solidFill>
            <a:schemeClr val="accent1"/>
          </a:solidFill>
          <a:ln w="9525">
            <a:solidFill>
              <a:schemeClr val="tx1"/>
            </a:solidFill>
            <a:round/>
            <a:headEnd/>
            <a:tailEnd/>
          </a:ln>
        </p:spPr>
        <p:txBody>
          <a:bodyPr wrap="none" anchor="ctr"/>
          <a:lstStyle/>
          <a:p>
            <a:pPr algn="ctr"/>
            <a:r>
              <a:rPr lang="en-US" altLang="zh-TW" sz="2400">
                <a:latin typeface="Times New Roman" pitchFamily="18" charset="0"/>
              </a:rPr>
              <a:t>Training data</a:t>
            </a:r>
          </a:p>
        </p:txBody>
      </p:sp>
      <p:sp>
        <p:nvSpPr>
          <p:cNvPr id="30728" name="Oval 8"/>
          <p:cNvSpPr>
            <a:spLocks noChangeArrowheads="1"/>
          </p:cNvSpPr>
          <p:nvPr/>
        </p:nvSpPr>
        <p:spPr bwMode="auto">
          <a:xfrm>
            <a:off x="5029200" y="2895600"/>
            <a:ext cx="2438400" cy="838200"/>
          </a:xfrm>
          <a:prstGeom prst="ellipse">
            <a:avLst/>
          </a:prstGeom>
          <a:solidFill>
            <a:schemeClr val="accent1"/>
          </a:solidFill>
          <a:ln w="9525">
            <a:solidFill>
              <a:schemeClr val="tx1"/>
            </a:solidFill>
            <a:round/>
            <a:headEnd/>
            <a:tailEnd/>
          </a:ln>
        </p:spPr>
        <p:txBody>
          <a:bodyPr wrap="none" anchor="ctr"/>
          <a:lstStyle/>
          <a:p>
            <a:pPr algn="ctr"/>
            <a:r>
              <a:rPr lang="en-US" altLang="zh-TW" sz="2400">
                <a:latin typeface="Times New Roman" pitchFamily="18" charset="0"/>
              </a:rPr>
              <a:t>Testing data</a:t>
            </a:r>
          </a:p>
        </p:txBody>
      </p:sp>
      <p:sp>
        <p:nvSpPr>
          <p:cNvPr id="30729" name="Text Box 9"/>
          <p:cNvSpPr txBox="1">
            <a:spLocks noChangeArrowheads="1"/>
          </p:cNvSpPr>
          <p:nvPr/>
        </p:nvSpPr>
        <p:spPr bwMode="auto">
          <a:xfrm>
            <a:off x="3602038" y="4419600"/>
            <a:ext cx="1350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solidFill>
                  <a:schemeClr val="accent2"/>
                </a:solidFill>
                <a:latin typeface="Times New Roman" pitchFamily="18" charset="0"/>
              </a:rPr>
              <a:t>Classifier</a:t>
            </a:r>
          </a:p>
        </p:txBody>
      </p:sp>
      <p:cxnSp>
        <p:nvCxnSpPr>
          <p:cNvPr id="30730" name="AutoShape 10"/>
          <p:cNvCxnSpPr>
            <a:cxnSpLocks noChangeShapeType="1"/>
            <a:stCxn id="12291" idx="3"/>
            <a:endCxn id="30727" idx="0"/>
          </p:cNvCxnSpPr>
          <p:nvPr/>
        </p:nvCxnSpPr>
        <p:spPr bwMode="auto">
          <a:xfrm flipH="1">
            <a:off x="2209800" y="2011363"/>
            <a:ext cx="1271588" cy="8842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31" name="AutoShape 11"/>
          <p:cNvCxnSpPr>
            <a:cxnSpLocks noChangeShapeType="1"/>
            <a:stCxn id="12291" idx="5"/>
            <a:endCxn id="30728" idx="0"/>
          </p:cNvCxnSpPr>
          <p:nvPr/>
        </p:nvCxnSpPr>
        <p:spPr bwMode="auto">
          <a:xfrm>
            <a:off x="5205413" y="2011363"/>
            <a:ext cx="1042987" cy="884237"/>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32" name="AutoShape 12"/>
          <p:cNvCxnSpPr>
            <a:cxnSpLocks noChangeShapeType="1"/>
            <a:stCxn id="30727" idx="4"/>
            <a:endCxn id="30729" idx="1"/>
          </p:cNvCxnSpPr>
          <p:nvPr/>
        </p:nvCxnSpPr>
        <p:spPr bwMode="auto">
          <a:xfrm rot="16200000" flipH="1">
            <a:off x="2448719" y="3494881"/>
            <a:ext cx="914400" cy="1392238"/>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733" name="Rectangle 13"/>
          <p:cNvSpPr>
            <a:spLocks noChangeArrowheads="1"/>
          </p:cNvSpPr>
          <p:nvPr/>
        </p:nvSpPr>
        <p:spPr bwMode="auto">
          <a:xfrm>
            <a:off x="6934200" y="4419600"/>
            <a:ext cx="1295400" cy="685800"/>
          </a:xfrm>
          <a:prstGeom prst="rect">
            <a:avLst/>
          </a:prstGeom>
          <a:solidFill>
            <a:schemeClr val="accent1"/>
          </a:solidFill>
          <a:ln w="9525">
            <a:solidFill>
              <a:schemeClr val="tx1"/>
            </a:solidFill>
            <a:miter lim="800000"/>
            <a:headEnd/>
            <a:tailEnd/>
          </a:ln>
        </p:spPr>
        <p:txBody>
          <a:bodyPr wrap="none" anchor="ctr"/>
          <a:lstStyle/>
          <a:p>
            <a:pPr algn="ctr"/>
            <a:r>
              <a:rPr lang="en-US" altLang="zh-TW" b="1">
                <a:latin typeface="Times New Roman" pitchFamily="18" charset="0"/>
              </a:rPr>
              <a:t>Calculate </a:t>
            </a:r>
          </a:p>
          <a:p>
            <a:pPr algn="ctr"/>
            <a:r>
              <a:rPr lang="en-US" altLang="zh-TW" b="1">
                <a:latin typeface="Times New Roman" pitchFamily="18" charset="0"/>
              </a:rPr>
              <a:t>error rate</a:t>
            </a:r>
          </a:p>
        </p:txBody>
      </p:sp>
      <p:cxnSp>
        <p:nvCxnSpPr>
          <p:cNvPr id="30735" name="AutoShape 15"/>
          <p:cNvCxnSpPr>
            <a:cxnSpLocks noChangeShapeType="1"/>
            <a:stCxn id="30728" idx="5"/>
            <a:endCxn id="30733" idx="0"/>
          </p:cNvCxnSpPr>
          <p:nvPr/>
        </p:nvCxnSpPr>
        <p:spPr bwMode="auto">
          <a:xfrm rot="16200000" flipH="1">
            <a:off x="6942138" y="3779838"/>
            <a:ext cx="808037" cy="471487"/>
          </a:xfrm>
          <a:prstGeom prst="curvedConnector3">
            <a:avLst>
              <a:gd name="adj1" fmla="val 4891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30737" name="AutoShape 17"/>
          <p:cNvCxnSpPr>
            <a:cxnSpLocks noChangeShapeType="1"/>
            <a:stCxn id="30729" idx="3"/>
            <a:endCxn id="30728" idx="4"/>
          </p:cNvCxnSpPr>
          <p:nvPr/>
        </p:nvCxnSpPr>
        <p:spPr bwMode="auto">
          <a:xfrm flipV="1">
            <a:off x="4953000" y="3733800"/>
            <a:ext cx="1295400" cy="91440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38799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07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3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30728" grpId="0" animBg="1"/>
      <p:bldP spid="30729" grpId="0"/>
      <p:bldP spid="3073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3027363" y="242888"/>
            <a:ext cx="32766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1.1 Cross Validation</a:t>
            </a:r>
          </a:p>
        </p:txBody>
      </p:sp>
      <p:sp>
        <p:nvSpPr>
          <p:cNvPr id="13315" name="Text Box 5"/>
          <p:cNvSpPr txBox="1">
            <a:spLocks noChangeArrowheads="1"/>
          </p:cNvSpPr>
          <p:nvPr/>
        </p:nvSpPr>
        <p:spPr bwMode="auto">
          <a:xfrm>
            <a:off x="990600" y="1295400"/>
            <a:ext cx="72390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682625" indent="-2254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400">
                <a:latin typeface="Times New Roman" pitchFamily="18" charset="0"/>
              </a:rPr>
              <a:t> </a:t>
            </a:r>
            <a:r>
              <a:rPr lang="en-US" altLang="zh-TW" sz="2400" b="1">
                <a:latin typeface="Times New Roman" pitchFamily="18" charset="0"/>
              </a:rPr>
              <a:t>Independent test set (if available)</a:t>
            </a:r>
          </a:p>
          <a:p>
            <a:pPr eaLnBrk="1" hangingPunct="1">
              <a:buFontTx/>
              <a:buChar char="•"/>
            </a:pPr>
            <a:endParaRPr lang="en-US" altLang="zh-TW" sz="2400" b="1">
              <a:latin typeface="Times New Roman" pitchFamily="18" charset="0"/>
            </a:endParaRPr>
          </a:p>
          <a:p>
            <a:pPr eaLnBrk="1" hangingPunct="1">
              <a:buFontTx/>
              <a:buChar char="•"/>
            </a:pPr>
            <a:r>
              <a:rPr lang="en-US" altLang="zh-TW" sz="2400" b="1">
                <a:latin typeface="Times New Roman" pitchFamily="18" charset="0"/>
              </a:rPr>
              <a:t> Cross Validation</a:t>
            </a:r>
          </a:p>
          <a:p>
            <a:pPr lvl="1" eaLnBrk="1" hangingPunct="1">
              <a:buFontTx/>
              <a:buChar char="•"/>
            </a:pPr>
            <a:r>
              <a:rPr lang="en-US" altLang="zh-TW" sz="2400" b="1">
                <a:latin typeface="Times New Roman" pitchFamily="18" charset="0"/>
              </a:rPr>
              <a:t> V-fold cross validation: </a:t>
            </a:r>
          </a:p>
          <a:p>
            <a:pPr lvl="1" eaLnBrk="1" hangingPunct="1"/>
            <a:r>
              <a:rPr lang="en-US" altLang="zh-TW"/>
              <a:t>    </a:t>
            </a:r>
            <a:r>
              <a:rPr lang="en-US" altLang="zh-TW" sz="2000">
                <a:latin typeface="Times New Roman" pitchFamily="18" charset="0"/>
              </a:rPr>
              <a:t>Cases in learning set randomly divided into V subsets of (nearly) equal size. Build classifiers by leaving one set out; compute test set error rates on the left out set and averaged.</a:t>
            </a:r>
          </a:p>
          <a:p>
            <a:pPr lvl="1" eaLnBrk="1" hangingPunct="1"/>
            <a:endParaRPr lang="en-US" altLang="zh-TW" sz="2000">
              <a:latin typeface="Times New Roman" pitchFamily="18" charset="0"/>
            </a:endParaRPr>
          </a:p>
          <a:p>
            <a:pPr lvl="1" eaLnBrk="1" hangingPunct="1"/>
            <a:r>
              <a:rPr lang="en-US" altLang="zh-TW" sz="2000">
                <a:latin typeface="Times New Roman" pitchFamily="18" charset="0"/>
              </a:rPr>
              <a:t>    10-fold cross validation is popular in the literature.</a:t>
            </a:r>
          </a:p>
          <a:p>
            <a:pPr lvl="1" eaLnBrk="1" hangingPunct="1"/>
            <a:endParaRPr lang="en-US" altLang="zh-TW" sz="2000" b="1">
              <a:latin typeface="Times New Roman" pitchFamily="18" charset="0"/>
            </a:endParaRPr>
          </a:p>
          <a:p>
            <a:pPr lvl="1" eaLnBrk="1" hangingPunct="1">
              <a:buFontTx/>
              <a:buChar char="•"/>
            </a:pPr>
            <a:r>
              <a:rPr lang="en-US" altLang="zh-TW" sz="2400" b="1">
                <a:latin typeface="Times New Roman" pitchFamily="18" charset="0"/>
              </a:rPr>
              <a:t> Leave-one-out cross validation</a:t>
            </a:r>
          </a:p>
          <a:p>
            <a:pPr lvl="1" eaLnBrk="1" hangingPunct="1"/>
            <a:r>
              <a:rPr lang="en-US" altLang="zh-TW" b="1">
                <a:latin typeface="Times New Roman" pitchFamily="18" charset="0"/>
              </a:rPr>
              <a:t>	</a:t>
            </a:r>
            <a:r>
              <a:rPr lang="en-US" altLang="zh-TW" sz="2000">
                <a:latin typeface="Times New Roman" pitchFamily="18" charset="0"/>
              </a:rPr>
              <a:t>Special case: V=n.</a:t>
            </a:r>
          </a:p>
        </p:txBody>
      </p:sp>
    </p:spTree>
    <p:extLst>
      <p:ext uri="{BB962C8B-B14F-4D97-AF65-F5344CB8AC3E}">
        <p14:creationId xmlns:p14="http://schemas.microsoft.com/office/powerpoint/2010/main" val="13713074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Oval 2"/>
          <p:cNvSpPr>
            <a:spLocks noChangeArrowheads="1"/>
          </p:cNvSpPr>
          <p:nvPr/>
        </p:nvSpPr>
        <p:spPr bwMode="auto">
          <a:xfrm>
            <a:off x="1066800" y="1295400"/>
            <a:ext cx="2743200" cy="2438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b="1">
                <a:solidFill>
                  <a:srgbClr val="002060"/>
                </a:solidFill>
                <a:latin typeface="Times New Roman" pitchFamily="18" charset="0"/>
              </a:rPr>
              <a:t>Statistics</a:t>
            </a:r>
          </a:p>
        </p:txBody>
      </p:sp>
      <p:sp>
        <p:nvSpPr>
          <p:cNvPr id="68611" name="Oval 3"/>
          <p:cNvSpPr>
            <a:spLocks noChangeArrowheads="1"/>
          </p:cNvSpPr>
          <p:nvPr/>
        </p:nvSpPr>
        <p:spPr bwMode="auto">
          <a:xfrm>
            <a:off x="5715000" y="1219200"/>
            <a:ext cx="2743200" cy="2438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400" b="1">
                <a:solidFill>
                  <a:srgbClr val="002060"/>
                </a:solidFill>
                <a:latin typeface="Times New Roman" pitchFamily="18" charset="0"/>
              </a:rPr>
              <a:t>Applied Math</a:t>
            </a:r>
          </a:p>
        </p:txBody>
      </p:sp>
      <p:sp>
        <p:nvSpPr>
          <p:cNvPr id="68612" name="Oval 4"/>
          <p:cNvSpPr>
            <a:spLocks noChangeArrowheads="1"/>
          </p:cNvSpPr>
          <p:nvPr/>
        </p:nvSpPr>
        <p:spPr bwMode="auto">
          <a:xfrm>
            <a:off x="3429000" y="3962400"/>
            <a:ext cx="2667000" cy="23622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US" altLang="zh-TW" sz="2200" b="1">
                <a:solidFill>
                  <a:srgbClr val="002060"/>
                </a:solidFill>
                <a:latin typeface="Times New Roman" pitchFamily="18" charset="0"/>
              </a:rPr>
              <a:t>Computer Science </a:t>
            </a:r>
          </a:p>
          <a:p>
            <a:pPr algn="ctr"/>
            <a:r>
              <a:rPr lang="en-US" altLang="zh-TW" sz="2200" b="1">
                <a:solidFill>
                  <a:srgbClr val="002060"/>
                </a:solidFill>
                <a:latin typeface="Times New Roman" pitchFamily="18" charset="0"/>
              </a:rPr>
              <a:t>&amp; Engineering</a:t>
            </a:r>
          </a:p>
        </p:txBody>
      </p:sp>
      <p:sp>
        <p:nvSpPr>
          <p:cNvPr id="68613" name="Oval 5"/>
          <p:cNvSpPr>
            <a:spLocks noChangeArrowheads="1"/>
          </p:cNvSpPr>
          <p:nvPr/>
        </p:nvSpPr>
        <p:spPr bwMode="auto">
          <a:xfrm>
            <a:off x="4343400" y="2949575"/>
            <a:ext cx="762000" cy="609600"/>
          </a:xfrm>
          <a:prstGeom prst="ellipse">
            <a:avLst/>
          </a:prstGeom>
          <a:solidFill>
            <a:schemeClr val="accent1"/>
          </a:solidFill>
          <a:ln w="9525">
            <a:solidFill>
              <a:schemeClr val="tx1"/>
            </a:solidFill>
            <a:round/>
            <a:headEnd/>
            <a:tailEnd/>
          </a:ln>
        </p:spPr>
        <p:txBody>
          <a:bodyPr wrap="none" anchor="ctr"/>
          <a:lstStyle/>
          <a:p>
            <a:endParaRPr lang="en-ZW">
              <a:solidFill>
                <a:srgbClr val="002060"/>
              </a:solidFill>
            </a:endParaRPr>
          </a:p>
        </p:txBody>
      </p:sp>
      <p:sp>
        <p:nvSpPr>
          <p:cNvPr id="68614" name="Line 6"/>
          <p:cNvSpPr>
            <a:spLocks noChangeShapeType="1"/>
          </p:cNvSpPr>
          <p:nvPr/>
        </p:nvSpPr>
        <p:spPr bwMode="auto">
          <a:xfrm flipH="1" flipV="1">
            <a:off x="4724400" y="3178175"/>
            <a:ext cx="2514600" cy="1752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2060"/>
              </a:solidFill>
            </a:endParaRPr>
          </a:p>
        </p:txBody>
      </p:sp>
      <p:sp>
        <p:nvSpPr>
          <p:cNvPr id="68615" name="Text Box 7"/>
          <p:cNvSpPr txBox="1">
            <a:spLocks noChangeArrowheads="1"/>
          </p:cNvSpPr>
          <p:nvPr/>
        </p:nvSpPr>
        <p:spPr bwMode="auto">
          <a:xfrm>
            <a:off x="6858000" y="4891088"/>
            <a:ext cx="205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b="1">
                <a:solidFill>
                  <a:srgbClr val="002060"/>
                </a:solidFill>
              </a:rPr>
              <a:t>Machine learning</a:t>
            </a:r>
          </a:p>
        </p:txBody>
      </p:sp>
      <p:sp>
        <p:nvSpPr>
          <p:cNvPr id="5128" name="Text Box 8"/>
          <p:cNvSpPr txBox="1">
            <a:spLocks noChangeArrowheads="1"/>
          </p:cNvSpPr>
          <p:nvPr/>
        </p:nvSpPr>
        <p:spPr bwMode="auto">
          <a:xfrm>
            <a:off x="1922463" y="242888"/>
            <a:ext cx="5589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0. Introduction to machine learning</a:t>
            </a:r>
          </a:p>
        </p:txBody>
      </p:sp>
      <p:sp>
        <p:nvSpPr>
          <p:cNvPr id="5129" name="TextBox 10"/>
          <p:cNvSpPr txBox="1">
            <a:spLocks noChangeArrowheads="1"/>
          </p:cNvSpPr>
          <p:nvPr/>
        </p:nvSpPr>
        <p:spPr bwMode="auto">
          <a:xfrm>
            <a:off x="1066800" y="757238"/>
            <a:ext cx="6981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ZW" sz="2400" b="1" dirty="0">
                <a:solidFill>
                  <a:srgbClr val="002060"/>
                </a:solidFill>
              </a:rPr>
              <a:t>A very interdisciplinary field with long history. </a:t>
            </a:r>
          </a:p>
        </p:txBody>
      </p:sp>
      <p:sp>
        <p:nvSpPr>
          <p:cNvPr id="2" name="Rectangle 1"/>
          <p:cNvSpPr/>
          <p:nvPr/>
        </p:nvSpPr>
        <p:spPr>
          <a:xfrm>
            <a:off x="1860550" y="6073914"/>
            <a:ext cx="5835650" cy="707886"/>
          </a:xfrm>
          <a:prstGeom prst="rect">
            <a:avLst/>
          </a:prstGeom>
        </p:spPr>
        <p:txBody>
          <a:bodyPr wrap="square">
            <a:spAutoFit/>
          </a:bodyPr>
          <a:lstStyle/>
          <a:p>
            <a:r>
              <a:rPr lang="en-US" sz="2000" b="1" dirty="0">
                <a:solidFill>
                  <a:schemeClr val="accent6">
                    <a:lumMod val="50000"/>
                  </a:schemeClr>
                </a:solidFill>
              </a:rPr>
              <a:t>CMU 10-701 - Machine </a:t>
            </a:r>
            <a:r>
              <a:rPr lang="en-US" sz="2000" b="1" dirty="0" smtClean="0">
                <a:solidFill>
                  <a:schemeClr val="accent6">
                    <a:lumMod val="50000"/>
                  </a:schemeClr>
                </a:solidFill>
              </a:rPr>
              <a:t>Learning</a:t>
            </a:r>
          </a:p>
          <a:p>
            <a:r>
              <a:rPr lang="en-US" sz="2000" b="1" dirty="0" smtClean="0">
                <a:solidFill>
                  <a:schemeClr val="accent6">
                    <a:lumMod val="50000"/>
                  </a:schemeClr>
                </a:solidFill>
              </a:rPr>
              <a:t>CMU </a:t>
            </a:r>
            <a:r>
              <a:rPr lang="en-US" sz="2000" b="1" dirty="0">
                <a:solidFill>
                  <a:schemeClr val="accent6">
                    <a:lumMod val="50000"/>
                  </a:schemeClr>
                </a:solidFill>
              </a:rPr>
              <a:t>10-702 - Statistical </a:t>
            </a:r>
            <a:r>
              <a:rPr lang="en-US" sz="2000" b="1" dirty="0" smtClean="0">
                <a:solidFill>
                  <a:schemeClr val="accent6">
                    <a:lumMod val="50000"/>
                  </a:schemeClr>
                </a:solidFill>
              </a:rPr>
              <a:t>Machine Learning</a:t>
            </a:r>
            <a:endParaRPr lang="en-US" sz="2000" b="1" dirty="0">
              <a:solidFill>
                <a:schemeClr val="accent6">
                  <a:lumMod val="50000"/>
                </a:schemeClr>
              </a:solidFill>
            </a:endParaRPr>
          </a:p>
        </p:txBody>
      </p:sp>
    </p:spTree>
    <p:extLst>
      <p:ext uri="{BB962C8B-B14F-4D97-AF65-F5344CB8AC3E}">
        <p14:creationId xmlns:p14="http://schemas.microsoft.com/office/powerpoint/2010/main" val="20399059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path" presetSubtype="0" accel="50000" decel="50000" fill="hold" grpId="0" nodeType="clickEffect">
                                  <p:stCondLst>
                                    <p:cond delay="0"/>
                                  </p:stCondLst>
                                  <p:childTnLst>
                                    <p:animMotion origin="layout" path="M -3.33333E-6 -2.77457E-6 L 0.1125 0.09989 " pathEditMode="relative" rAng="0" ptsTypes="AA">
                                      <p:cBhvr>
                                        <p:cTn id="6" dur="2000" fill="hold"/>
                                        <p:tgtEl>
                                          <p:spTgt spid="68610"/>
                                        </p:tgtEl>
                                        <p:attrNameLst>
                                          <p:attrName>ppt_x</p:attrName>
                                          <p:attrName>ppt_y</p:attrName>
                                        </p:attrNameLst>
                                      </p:cBhvr>
                                      <p:rCtr x="5625" y="4994"/>
                                    </p:animMotion>
                                  </p:childTnLst>
                                </p:cTn>
                              </p:par>
                              <p:par>
                                <p:cTn id="7" presetID="49" presetClass="path" presetSubtype="0" accel="50000" decel="50000" fill="hold" grpId="0" nodeType="withEffect">
                                  <p:stCondLst>
                                    <p:cond delay="0"/>
                                  </p:stCondLst>
                                  <p:childTnLst>
                                    <p:animMotion origin="layout" path="M 3.33333E-6 -1.90751E-6 L -0.10834 0.09434 " pathEditMode="relative" rAng="0" ptsTypes="AA">
                                      <p:cBhvr>
                                        <p:cTn id="8" dur="2000" fill="hold"/>
                                        <p:tgtEl>
                                          <p:spTgt spid="68611"/>
                                        </p:tgtEl>
                                        <p:attrNameLst>
                                          <p:attrName>ppt_x</p:attrName>
                                          <p:attrName>ppt_y</p:attrName>
                                        </p:attrNameLst>
                                      </p:cBhvr>
                                      <p:rCtr x="-5417" y="4717"/>
                                    </p:animMotion>
                                  </p:childTnLst>
                                </p:cTn>
                              </p:par>
                              <p:par>
                                <p:cTn id="9" presetID="49" presetClass="path" presetSubtype="0" accel="50000" decel="50000" fill="hold" grpId="0" nodeType="withEffect">
                                  <p:stCondLst>
                                    <p:cond delay="0"/>
                                  </p:stCondLst>
                                  <p:childTnLst>
                                    <p:animMotion origin="layout" path="M -3.33333E-6 -3.46821E-7 L -0.00416 -0.12208 " pathEditMode="relative" rAng="0" ptsTypes="AA">
                                      <p:cBhvr>
                                        <p:cTn id="10" dur="2000" fill="hold"/>
                                        <p:tgtEl>
                                          <p:spTgt spid="68612"/>
                                        </p:tgtEl>
                                        <p:attrNameLst>
                                          <p:attrName>ppt_x</p:attrName>
                                          <p:attrName>ppt_y</p:attrName>
                                        </p:attrNameLst>
                                      </p:cBhvr>
                                      <p:rCtr x="-208" y="-6104"/>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86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86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animBg="1"/>
      <p:bldP spid="68612" grpId="0" animBg="1"/>
      <p:bldP spid="68613" grpId="0" animBg="1"/>
      <p:bldP spid="68614" grpId="0" animBg="1"/>
      <p:bldP spid="68615" grpId="0"/>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5800"/>
            <a:ext cx="8382000"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3462338" y="242888"/>
            <a:ext cx="2416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1.2 Overfitting</a:t>
            </a:r>
          </a:p>
        </p:txBody>
      </p:sp>
    </p:spTree>
    <p:extLst>
      <p:ext uri="{BB962C8B-B14F-4D97-AF65-F5344CB8AC3E}">
        <p14:creationId xmlns:p14="http://schemas.microsoft.com/office/powerpoint/2010/main" val="4279113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1219200" y="838200"/>
            <a:ext cx="6477000"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Overfitting problems:</a:t>
            </a:r>
          </a:p>
          <a:p>
            <a:pPr eaLnBrk="1" hangingPunct="1"/>
            <a:endParaRPr kumimoji="0" lang="en-US" altLang="zh-TW">
              <a:latin typeface="Times New Roman" pitchFamily="18" charset="0"/>
              <a:cs typeface="Times New Roman" pitchFamily="18" charset="0"/>
            </a:endParaRPr>
          </a:p>
          <a:p>
            <a:pPr eaLnBrk="1" hangingPunct="1"/>
            <a:r>
              <a:rPr kumimoji="0" lang="en-US" altLang="zh-TW" sz="2400">
                <a:latin typeface="Times New Roman" pitchFamily="18" charset="0"/>
                <a:cs typeface="Times New Roman" pitchFamily="18" charset="0"/>
              </a:rPr>
              <a:t>The classification rule developed overfits to the training data and become not “</a:t>
            </a:r>
            <a:r>
              <a:rPr kumimoji="0" lang="en-US" altLang="zh-TW" sz="2400">
                <a:solidFill>
                  <a:srgbClr val="FF0000"/>
                </a:solidFill>
                <a:latin typeface="Times New Roman" pitchFamily="18" charset="0"/>
                <a:cs typeface="Times New Roman" pitchFamily="18" charset="0"/>
              </a:rPr>
              <a:t>generalizable”</a:t>
            </a:r>
            <a:r>
              <a:rPr kumimoji="0" lang="en-US" altLang="zh-TW" sz="2400">
                <a:latin typeface="Times New Roman" pitchFamily="18" charset="0"/>
                <a:cs typeface="Times New Roman" pitchFamily="18" charset="0"/>
              </a:rPr>
              <a:t> to the testing data.</a:t>
            </a:r>
          </a:p>
        </p:txBody>
      </p:sp>
      <p:sp>
        <p:nvSpPr>
          <p:cNvPr id="15363" name="Text Box 4"/>
          <p:cNvSpPr txBox="1">
            <a:spLocks noChangeArrowheads="1"/>
          </p:cNvSpPr>
          <p:nvPr/>
        </p:nvSpPr>
        <p:spPr bwMode="auto">
          <a:xfrm>
            <a:off x="1203325" y="2746375"/>
            <a:ext cx="634047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3838" indent="-223838"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e.g. </a:t>
            </a:r>
          </a:p>
          <a:p>
            <a:pPr eaLnBrk="1" hangingPunct="1">
              <a:buFontTx/>
              <a:buChar char="•"/>
            </a:pPr>
            <a:r>
              <a:rPr kumimoji="0" lang="en-US" altLang="zh-TW" sz="2400">
                <a:latin typeface="Times New Roman" pitchFamily="18" charset="0"/>
                <a:cs typeface="Times New Roman" pitchFamily="18" charset="0"/>
              </a:rPr>
              <a:t>In CART, we can always develop a tree that produces 0 classification error rate in training data. But applying this tree to the testing data will find large error rate (not generalizable)</a:t>
            </a:r>
          </a:p>
        </p:txBody>
      </p:sp>
      <p:sp>
        <p:nvSpPr>
          <p:cNvPr id="15364" name="Text Box 5"/>
          <p:cNvSpPr txBox="1">
            <a:spLocks noChangeArrowheads="1"/>
          </p:cNvSpPr>
          <p:nvPr/>
        </p:nvSpPr>
        <p:spPr bwMode="auto">
          <a:xfrm>
            <a:off x="1203325" y="5029200"/>
            <a:ext cx="65690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Things to be aware:</a:t>
            </a:r>
          </a:p>
          <a:p>
            <a:pPr eaLnBrk="1" hangingPunct="1">
              <a:buFontTx/>
              <a:buChar char="•"/>
            </a:pPr>
            <a:r>
              <a:rPr kumimoji="0" lang="en-US" altLang="zh-TW" sz="2400">
                <a:latin typeface="Times New Roman" pitchFamily="18" charset="0"/>
                <a:cs typeface="Times New Roman" pitchFamily="18" charset="0"/>
              </a:rPr>
              <a:t> Pruning the trees (CART)</a:t>
            </a:r>
          </a:p>
          <a:p>
            <a:pPr eaLnBrk="1" hangingPunct="1">
              <a:buFontTx/>
              <a:buChar char="•"/>
            </a:pPr>
            <a:r>
              <a:rPr kumimoji="0" lang="en-US" altLang="zh-TW" sz="2400">
                <a:latin typeface="Times New Roman" pitchFamily="18" charset="0"/>
                <a:cs typeface="Times New Roman" pitchFamily="18" charset="0"/>
              </a:rPr>
              <a:t> Feature space (CART and non-linear SVM)</a:t>
            </a:r>
          </a:p>
        </p:txBody>
      </p:sp>
      <p:sp>
        <p:nvSpPr>
          <p:cNvPr id="15365" name="Text Box 6"/>
          <p:cNvSpPr txBox="1">
            <a:spLocks noChangeArrowheads="1"/>
          </p:cNvSpPr>
          <p:nvPr/>
        </p:nvSpPr>
        <p:spPr bwMode="auto">
          <a:xfrm>
            <a:off x="3462338" y="242888"/>
            <a:ext cx="2416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a:solidFill>
                  <a:schemeClr val="accent2"/>
                </a:solidFill>
                <a:latin typeface="Times New Roman" pitchFamily="18" charset="0"/>
                <a:cs typeface="Times New Roman" pitchFamily="18" charset="0"/>
              </a:rPr>
              <a:t>1.2 </a:t>
            </a:r>
            <a:r>
              <a:rPr kumimoji="0" lang="en-US" altLang="zh-TW" sz="2800" b="1" dirty="0" err="1">
                <a:solidFill>
                  <a:schemeClr val="accent2"/>
                </a:solidFill>
                <a:latin typeface="Times New Roman" pitchFamily="18" charset="0"/>
                <a:cs typeface="Times New Roman" pitchFamily="18" charset="0"/>
              </a:rPr>
              <a:t>Overfitting</a:t>
            </a:r>
            <a:endParaRPr kumimoji="0" lang="en-US" altLang="zh-TW" sz="2800" b="1" dirty="0">
              <a:solidFill>
                <a:schemeClr val="accent2"/>
              </a:solidFill>
              <a:latin typeface="Times New Roman" pitchFamily="18" charset="0"/>
              <a:cs typeface="Times New Roman" pitchFamily="18" charset="0"/>
            </a:endParaRPr>
          </a:p>
        </p:txBody>
      </p:sp>
    </p:spTree>
    <p:extLst>
      <p:ext uri="{BB962C8B-B14F-4D97-AF65-F5344CB8AC3E}">
        <p14:creationId xmlns:p14="http://schemas.microsoft.com/office/powerpoint/2010/main" val="2838559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6"/>
          <p:cNvSpPr txBox="1">
            <a:spLocks noChangeArrowheads="1"/>
          </p:cNvSpPr>
          <p:nvPr/>
        </p:nvSpPr>
        <p:spPr bwMode="auto">
          <a:xfrm>
            <a:off x="3462338" y="242888"/>
            <a:ext cx="24161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a:solidFill>
                  <a:schemeClr val="accent2"/>
                </a:solidFill>
                <a:latin typeface="Times New Roman" pitchFamily="18" charset="0"/>
                <a:cs typeface="Times New Roman" pitchFamily="18" charset="0"/>
              </a:rPr>
              <a:t>1.2 </a:t>
            </a:r>
            <a:r>
              <a:rPr kumimoji="0" lang="en-US" altLang="zh-TW" sz="2800" b="1" dirty="0" err="1">
                <a:solidFill>
                  <a:schemeClr val="accent2"/>
                </a:solidFill>
                <a:latin typeface="Times New Roman" pitchFamily="18" charset="0"/>
                <a:cs typeface="Times New Roman" pitchFamily="18" charset="0"/>
              </a:rPr>
              <a:t>Overfitting</a:t>
            </a:r>
            <a:endParaRPr kumimoji="0" lang="en-US" altLang="zh-TW" sz="2800" b="1" dirty="0">
              <a:solidFill>
                <a:schemeClr val="accent2"/>
              </a:solidFill>
              <a:latin typeface="Times New Roman" pitchFamily="18" charset="0"/>
              <a:cs typeface="Times New Roman" pitchFamily="18" charset="0"/>
            </a:endParaRPr>
          </a:p>
        </p:txBody>
      </p:sp>
      <p:sp>
        <p:nvSpPr>
          <p:cNvPr id="3" name="TextBox 2"/>
          <p:cNvSpPr txBox="1"/>
          <p:nvPr/>
        </p:nvSpPr>
        <p:spPr>
          <a:xfrm>
            <a:off x="228600" y="1143000"/>
            <a:ext cx="8686800" cy="5447645"/>
          </a:xfrm>
          <a:prstGeom prst="rect">
            <a:avLst/>
          </a:prstGeom>
          <a:noFill/>
        </p:spPr>
        <p:txBody>
          <a:bodyPr wrap="square" rtlCol="0">
            <a:spAutoFit/>
          </a:bodyPr>
          <a:lstStyle/>
          <a:p>
            <a:r>
              <a:rPr lang="en-US" sz="2800" dirty="0" smtClean="0"/>
              <a:t>Analog of </a:t>
            </a:r>
            <a:r>
              <a:rPr lang="en-US" sz="2800" dirty="0" err="1" smtClean="0"/>
              <a:t>Overfitting</a:t>
            </a:r>
            <a:r>
              <a:rPr lang="en-US" sz="2800" dirty="0" smtClean="0"/>
              <a:t>  in linear regression</a:t>
            </a:r>
          </a:p>
          <a:p>
            <a:endParaRPr lang="en-US" sz="2800" dirty="0" smtClean="0"/>
          </a:p>
          <a:p>
            <a:r>
              <a:rPr lang="en-US" sz="2800" dirty="0" smtClean="0"/>
              <a:t>Consider linear regression with three covariates.</a:t>
            </a:r>
          </a:p>
          <a:p>
            <a:r>
              <a:rPr lang="en-US" sz="2800" dirty="0" smtClean="0"/>
              <a:t>There can be many linear models of different complexity.</a:t>
            </a:r>
          </a:p>
          <a:p>
            <a:endParaRPr lang="en-US" sz="2800" dirty="0" smtClean="0"/>
          </a:p>
          <a:p>
            <a:endParaRPr lang="en-US" dirty="0"/>
          </a:p>
          <a:p>
            <a:endParaRPr lang="en-US" dirty="0" smtClean="0"/>
          </a:p>
          <a:p>
            <a:endParaRPr lang="en-US" sz="3200" dirty="0" smtClean="0"/>
          </a:p>
          <a:p>
            <a:r>
              <a:rPr lang="en-US" sz="2800" dirty="0" smtClean="0"/>
              <a:t>Model selection:</a:t>
            </a:r>
          </a:p>
          <a:p>
            <a:r>
              <a:rPr lang="en-US" sz="2800" dirty="0" smtClean="0"/>
              <a:t>Usually done by (1) stepwise forward or backward selection (2) BIC, AIC (3) regularization by ridge regression, lasso or elastic net.</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4257486529"/>
              </p:ext>
            </p:extLst>
          </p:nvPr>
        </p:nvGraphicFramePr>
        <p:xfrm>
          <a:off x="831858" y="3352800"/>
          <a:ext cx="5976929" cy="1316037"/>
        </p:xfrm>
        <a:graphic>
          <a:graphicData uri="http://schemas.openxmlformats.org/presentationml/2006/ole">
            <mc:AlternateContent xmlns:mc="http://schemas.openxmlformats.org/markup-compatibility/2006">
              <mc:Choice xmlns:v="urn:schemas-microsoft-com:vml" Requires="v">
                <p:oleObj spid="_x0000_s3075" name="Equation" r:id="rId3" imgW="2882880" imgH="634680" progId="Equation.DSMT4">
                  <p:embed/>
                </p:oleObj>
              </mc:Choice>
              <mc:Fallback>
                <p:oleObj name="Equation" r:id="rId3" imgW="2882880" imgH="634680" progId="Equation.DSMT4">
                  <p:embed/>
                  <p:pic>
                    <p:nvPicPr>
                      <p:cNvPr id="0" name=""/>
                      <p:cNvPicPr/>
                      <p:nvPr/>
                    </p:nvPicPr>
                    <p:blipFill>
                      <a:blip r:embed="rId4"/>
                      <a:stretch>
                        <a:fillRect/>
                      </a:stretch>
                    </p:blipFill>
                    <p:spPr>
                      <a:xfrm>
                        <a:off x="831858" y="3352800"/>
                        <a:ext cx="5976929" cy="1316037"/>
                      </a:xfrm>
                      <a:prstGeom prst="rect">
                        <a:avLst/>
                      </a:prstGeom>
                    </p:spPr>
                  </p:pic>
                </p:oleObj>
              </mc:Fallback>
            </mc:AlternateContent>
          </a:graphicData>
        </a:graphic>
      </p:graphicFrame>
    </p:spTree>
    <p:extLst>
      <p:ext uri="{BB962C8B-B14F-4D97-AF65-F5344CB8AC3E}">
        <p14:creationId xmlns:p14="http://schemas.microsoft.com/office/powerpoint/2010/main" val="3433529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08050"/>
            <a:ext cx="7620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
        <p:nvSpPr>
          <p:cNvPr id="16388" name="Rectangle 4"/>
          <p:cNvSpPr>
            <a:spLocks noChangeArrowheads="1"/>
          </p:cNvSpPr>
          <p:nvPr/>
        </p:nvSpPr>
        <p:spPr bwMode="auto">
          <a:xfrm>
            <a:off x="685800" y="5029200"/>
            <a:ext cx="7848600" cy="137160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ZW"/>
          </a:p>
        </p:txBody>
      </p:sp>
    </p:spTree>
    <p:extLst>
      <p:ext uri="{BB962C8B-B14F-4D97-AF65-F5344CB8AC3E}">
        <p14:creationId xmlns:p14="http://schemas.microsoft.com/office/powerpoint/2010/main" val="36575762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ChangeArrowheads="1"/>
          </p:cNvSpPr>
          <p:nvPr/>
        </p:nvSpPr>
        <p:spPr bwMode="auto">
          <a:xfrm>
            <a:off x="609600" y="1066800"/>
            <a:ext cx="78486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90513" indent="-290513"/>
            <a:r>
              <a:rPr kumimoji="0" lang="en-US" altLang="zh-TW" sz="3200" b="1" dirty="0">
                <a:latin typeface="Times New Roman" pitchFamily="18" charset="0"/>
              </a:rPr>
              <a:t>Why gene selection?</a:t>
            </a:r>
          </a:p>
          <a:p>
            <a:pPr marL="290513" indent="-290513"/>
            <a:endParaRPr kumimoji="0" lang="en-US" altLang="zh-TW" sz="3200" b="1" dirty="0">
              <a:latin typeface="Times New Roman" pitchFamily="18" charset="0"/>
            </a:endParaRPr>
          </a:p>
          <a:p>
            <a:pPr marL="290513" indent="-290513">
              <a:buFontTx/>
              <a:buChar char="•"/>
            </a:pPr>
            <a:r>
              <a:rPr kumimoji="0" lang="en-US" altLang="zh-TW" sz="3200" dirty="0">
                <a:latin typeface="Times New Roman" pitchFamily="18" charset="0"/>
              </a:rPr>
              <a:t>Identify marker genes that characterize different tumor status. </a:t>
            </a:r>
          </a:p>
          <a:p>
            <a:pPr marL="290513" indent="-290513"/>
            <a:endParaRPr kumimoji="0" lang="en-US" altLang="zh-TW" sz="3200" dirty="0">
              <a:latin typeface="Times New Roman" pitchFamily="18" charset="0"/>
            </a:endParaRPr>
          </a:p>
          <a:p>
            <a:pPr marL="290513" indent="-290513">
              <a:buFontTx/>
              <a:buChar char="•"/>
            </a:pPr>
            <a:r>
              <a:rPr kumimoji="0" lang="en-US" altLang="zh-TW" sz="3200" dirty="0">
                <a:latin typeface="Times New Roman" pitchFamily="18" charset="0"/>
              </a:rPr>
              <a:t>Many genes are redundant and will introduce noise that lower performance.</a:t>
            </a:r>
          </a:p>
          <a:p>
            <a:pPr marL="290513" indent="-290513">
              <a:buFontTx/>
              <a:buChar char="•"/>
            </a:pPr>
            <a:endParaRPr kumimoji="0" lang="en-US" altLang="zh-TW" sz="3200" dirty="0">
              <a:latin typeface="Times New Roman" pitchFamily="18" charset="0"/>
            </a:endParaRPr>
          </a:p>
          <a:p>
            <a:pPr marL="290513" indent="-290513">
              <a:buFontTx/>
              <a:buChar char="•"/>
            </a:pPr>
            <a:r>
              <a:rPr kumimoji="0" lang="en-US" altLang="zh-TW" sz="3200" dirty="0">
                <a:latin typeface="Times New Roman" pitchFamily="18" charset="0"/>
              </a:rPr>
              <a:t>Can eventually lead to a diagnosis chip. (“breast cancer chip”, “liver cancer chip”)</a:t>
            </a:r>
          </a:p>
        </p:txBody>
      </p:sp>
      <p:sp>
        <p:nvSpPr>
          <p:cNvPr id="17411" name="Text Box 7"/>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3907575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58838"/>
            <a:ext cx="7620000" cy="531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7"/>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3186763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533400" y="1184274"/>
            <a:ext cx="82296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800" b="1" dirty="0">
                <a:latin typeface="Times New Roman" pitchFamily="18" charset="0"/>
              </a:rPr>
              <a:t>Methods fall into three categories:</a:t>
            </a:r>
          </a:p>
          <a:p>
            <a:pPr eaLnBrk="1" hangingPunct="1"/>
            <a:endParaRPr lang="en-US" altLang="zh-TW" sz="2800" b="1" dirty="0">
              <a:latin typeface="Times New Roman" pitchFamily="18" charset="0"/>
            </a:endParaRPr>
          </a:p>
          <a:p>
            <a:pPr eaLnBrk="1" hangingPunct="1">
              <a:buFontTx/>
              <a:buAutoNum type="arabicPeriod"/>
            </a:pPr>
            <a:r>
              <a:rPr lang="en-US" altLang="zh-TW" sz="2800" dirty="0">
                <a:latin typeface="Times New Roman" pitchFamily="18" charset="0"/>
              </a:rPr>
              <a:t> Filter methods</a:t>
            </a:r>
          </a:p>
          <a:p>
            <a:pPr eaLnBrk="1" hangingPunct="1">
              <a:buFontTx/>
              <a:buAutoNum type="arabicPeriod"/>
            </a:pPr>
            <a:endParaRPr lang="en-US" altLang="zh-TW" sz="2800" dirty="0">
              <a:latin typeface="Times New Roman" pitchFamily="18" charset="0"/>
            </a:endParaRPr>
          </a:p>
          <a:p>
            <a:pPr eaLnBrk="1" hangingPunct="1">
              <a:buFontTx/>
              <a:buAutoNum type="arabicPeriod"/>
            </a:pPr>
            <a:r>
              <a:rPr lang="en-US" altLang="zh-TW" sz="2800" dirty="0">
                <a:latin typeface="Times New Roman" pitchFamily="18" charset="0"/>
              </a:rPr>
              <a:t> Wrapper methods</a:t>
            </a:r>
          </a:p>
          <a:p>
            <a:pPr eaLnBrk="1" hangingPunct="1">
              <a:buFontTx/>
              <a:buAutoNum type="arabicPeriod"/>
            </a:pPr>
            <a:endParaRPr lang="en-US" altLang="zh-TW" sz="2800" dirty="0">
              <a:latin typeface="Times New Roman" pitchFamily="18" charset="0"/>
            </a:endParaRPr>
          </a:p>
          <a:p>
            <a:pPr eaLnBrk="1" hangingPunct="1">
              <a:buFontTx/>
              <a:buAutoNum type="arabicPeriod"/>
            </a:pPr>
            <a:r>
              <a:rPr lang="en-US" altLang="zh-TW" sz="2800" dirty="0">
                <a:latin typeface="Times New Roman" pitchFamily="18" charset="0"/>
              </a:rPr>
              <a:t> Embedded methods</a:t>
            </a:r>
          </a:p>
          <a:p>
            <a:pPr eaLnBrk="1" hangingPunct="1">
              <a:buFontTx/>
              <a:buAutoNum type="arabicPeriod"/>
            </a:pPr>
            <a:endParaRPr lang="en-US" altLang="zh-TW" sz="2800" dirty="0">
              <a:latin typeface="Times New Roman" pitchFamily="18" charset="0"/>
            </a:endParaRPr>
          </a:p>
          <a:p>
            <a:pPr eaLnBrk="1" hangingPunct="1"/>
            <a:r>
              <a:rPr lang="en-US" altLang="zh-TW" sz="2800" dirty="0">
                <a:latin typeface="Times New Roman" pitchFamily="18" charset="0"/>
              </a:rPr>
              <a:t>Filter methods are simplest and most frequently used in the literature.</a:t>
            </a:r>
          </a:p>
        </p:txBody>
      </p:sp>
      <p:sp>
        <p:nvSpPr>
          <p:cNvPr id="19459" name="Text Box 7"/>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2590935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2050" y="1314450"/>
            <a:ext cx="65341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6"/>
          <p:cNvSpPr txBox="1">
            <a:spLocks noChangeArrowheads="1"/>
          </p:cNvSpPr>
          <p:nvPr/>
        </p:nvSpPr>
        <p:spPr bwMode="auto">
          <a:xfrm>
            <a:off x="609600" y="2909888"/>
            <a:ext cx="79406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000">
                <a:latin typeface="Times New Roman" pitchFamily="18" charset="0"/>
              </a:rPr>
              <a:t>Features (genes) are scored according to the evidence of predictive power and then are ranked. Top </a:t>
            </a:r>
            <a:r>
              <a:rPr lang="en-US" altLang="zh-TW" sz="2000" i="1">
                <a:latin typeface="Times New Roman" pitchFamily="18" charset="0"/>
              </a:rPr>
              <a:t>s</a:t>
            </a:r>
            <a:r>
              <a:rPr lang="en-US" altLang="zh-TW" sz="2000">
                <a:latin typeface="Times New Roman" pitchFamily="18" charset="0"/>
              </a:rPr>
              <a:t> genes with high score are selected and used by the classifier.</a:t>
            </a:r>
          </a:p>
          <a:p>
            <a:pPr eaLnBrk="1" hangingPunct="1">
              <a:buFontTx/>
              <a:buChar char="•"/>
            </a:pPr>
            <a:endParaRPr lang="en-US" altLang="zh-TW" sz="2000">
              <a:latin typeface="Times New Roman" pitchFamily="18" charset="0"/>
            </a:endParaRPr>
          </a:p>
          <a:p>
            <a:pPr eaLnBrk="1" hangingPunct="1">
              <a:buFontTx/>
              <a:buChar char="•"/>
            </a:pPr>
            <a:r>
              <a:rPr lang="en-US" altLang="zh-TW" sz="2000">
                <a:latin typeface="Times New Roman" pitchFamily="18" charset="0"/>
              </a:rPr>
              <a:t>Scores: t-statistics, F-statistics, signal-noise ratio, …</a:t>
            </a:r>
          </a:p>
          <a:p>
            <a:pPr eaLnBrk="1" hangingPunct="1">
              <a:buFontTx/>
              <a:buChar char="•"/>
            </a:pPr>
            <a:endParaRPr lang="en-US" altLang="zh-TW" sz="2000">
              <a:latin typeface="Times New Roman" pitchFamily="18" charset="0"/>
            </a:endParaRPr>
          </a:p>
          <a:p>
            <a:pPr eaLnBrk="1" hangingPunct="1">
              <a:buFontTx/>
              <a:buChar char="•"/>
            </a:pPr>
            <a:r>
              <a:rPr lang="en-US" altLang="zh-TW" sz="2000">
                <a:latin typeface="Times New Roman" pitchFamily="18" charset="0"/>
              </a:rPr>
              <a:t>The # of features selected, </a:t>
            </a:r>
            <a:r>
              <a:rPr lang="en-US" altLang="zh-TW" sz="2000" i="1">
                <a:latin typeface="Times New Roman" pitchFamily="18" charset="0"/>
              </a:rPr>
              <a:t>s</a:t>
            </a:r>
            <a:r>
              <a:rPr lang="en-US" altLang="zh-TW" sz="2000">
                <a:latin typeface="Times New Roman" pitchFamily="18" charset="0"/>
              </a:rPr>
              <a:t>, is then determined by cross validation.</a:t>
            </a:r>
          </a:p>
        </p:txBody>
      </p:sp>
      <p:sp>
        <p:nvSpPr>
          <p:cNvPr id="20484" name="Text Box 7"/>
          <p:cNvSpPr txBox="1">
            <a:spLocks noChangeArrowheads="1"/>
          </p:cNvSpPr>
          <p:nvPr/>
        </p:nvSpPr>
        <p:spPr bwMode="auto">
          <a:xfrm>
            <a:off x="822325" y="5729288"/>
            <a:ext cx="4057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a:t>Advantage: Fast and easy to interpret.</a:t>
            </a:r>
          </a:p>
        </p:txBody>
      </p:sp>
      <p:sp>
        <p:nvSpPr>
          <p:cNvPr id="20485" name="Text Box 9"/>
          <p:cNvSpPr txBox="1">
            <a:spLocks noChangeArrowheads="1"/>
          </p:cNvSpPr>
          <p:nvPr/>
        </p:nvSpPr>
        <p:spPr bwMode="auto">
          <a:xfrm>
            <a:off x="914400" y="766763"/>
            <a:ext cx="207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Filter method:</a:t>
            </a:r>
          </a:p>
        </p:txBody>
      </p:sp>
      <p:sp>
        <p:nvSpPr>
          <p:cNvPr id="20486" name="Text Box 10"/>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31106363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6"/>
          <p:cNvSpPr txBox="1">
            <a:spLocks noChangeArrowheads="1"/>
          </p:cNvSpPr>
          <p:nvPr/>
        </p:nvSpPr>
        <p:spPr bwMode="auto">
          <a:xfrm>
            <a:off x="914400" y="766763"/>
            <a:ext cx="2070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Filter method:</a:t>
            </a:r>
          </a:p>
        </p:txBody>
      </p:sp>
      <p:sp>
        <p:nvSpPr>
          <p:cNvPr id="21507" name="Text Box 7"/>
          <p:cNvSpPr txBox="1">
            <a:spLocks noChangeArrowheads="1"/>
          </p:cNvSpPr>
          <p:nvPr/>
        </p:nvSpPr>
        <p:spPr bwMode="auto">
          <a:xfrm>
            <a:off x="1066800" y="1408113"/>
            <a:ext cx="67976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新細明體" pitchFamily="18" charset="-120"/>
              </a:defRPr>
            </a:lvl1pPr>
            <a:lvl2pPr marL="682625" indent="-225425"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Problems?</a:t>
            </a:r>
          </a:p>
          <a:p>
            <a:pPr eaLnBrk="1" hangingPunct="1"/>
            <a:endParaRPr lang="en-US" altLang="zh-TW" sz="2400">
              <a:latin typeface="Times New Roman" pitchFamily="18" charset="0"/>
            </a:endParaRPr>
          </a:p>
          <a:p>
            <a:pPr eaLnBrk="1" hangingPunct="1">
              <a:buFontTx/>
              <a:buChar char="•"/>
            </a:pPr>
            <a:r>
              <a:rPr lang="en-US" altLang="zh-TW" sz="2400">
                <a:latin typeface="Times New Roman" pitchFamily="18" charset="0"/>
              </a:rPr>
              <a:t>Genes are considered independently. </a:t>
            </a:r>
          </a:p>
          <a:p>
            <a:pPr lvl="1" eaLnBrk="1" hangingPunct="1">
              <a:buFontTx/>
              <a:buChar char="•"/>
            </a:pPr>
            <a:r>
              <a:rPr lang="en-US" altLang="zh-TW" sz="2400">
                <a:latin typeface="Times New Roman" pitchFamily="18" charset="0"/>
              </a:rPr>
              <a:t>Redundant genes may be included.</a:t>
            </a:r>
          </a:p>
          <a:p>
            <a:pPr lvl="1" eaLnBrk="1" hangingPunct="1">
              <a:buFontTx/>
              <a:buChar char="•"/>
            </a:pPr>
            <a:r>
              <a:rPr lang="en-US" altLang="zh-TW" sz="2400">
                <a:latin typeface="Times New Roman" pitchFamily="18" charset="0"/>
              </a:rPr>
              <a:t>Some genes jointly with strong discriminant power but individually are weak will be ignored.</a:t>
            </a:r>
          </a:p>
          <a:p>
            <a:pPr lvl="1"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The filtering procedure is independent to the classifying method.</a:t>
            </a:r>
          </a:p>
        </p:txBody>
      </p:sp>
      <p:sp>
        <p:nvSpPr>
          <p:cNvPr id="21508" name="Text Box 8"/>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15010472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28725"/>
            <a:ext cx="66103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7"/>
          <p:cNvSpPr txBox="1">
            <a:spLocks noChangeArrowheads="1"/>
          </p:cNvSpPr>
          <p:nvPr/>
        </p:nvSpPr>
        <p:spPr bwMode="auto">
          <a:xfrm>
            <a:off x="914400" y="766763"/>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Wrapper method:</a:t>
            </a:r>
          </a:p>
        </p:txBody>
      </p:sp>
      <p:sp>
        <p:nvSpPr>
          <p:cNvPr id="22532" name="Text Box 8"/>
          <p:cNvSpPr txBox="1">
            <a:spLocks noChangeArrowheads="1"/>
          </p:cNvSpPr>
          <p:nvPr/>
        </p:nvSpPr>
        <p:spPr bwMode="auto">
          <a:xfrm>
            <a:off x="609600" y="2932113"/>
            <a:ext cx="79248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481138" indent="-1481138"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Iterative search: many “feature subsets” are scored base on classification performance and the best is used.</a:t>
            </a:r>
          </a:p>
          <a:p>
            <a:pPr eaLnBrk="1" hangingPunct="1"/>
            <a:endParaRPr lang="en-US" altLang="zh-TW" sz="2400">
              <a:latin typeface="Times New Roman" pitchFamily="18" charset="0"/>
            </a:endParaRPr>
          </a:p>
          <a:p>
            <a:pPr eaLnBrk="1" hangingPunct="1"/>
            <a:r>
              <a:rPr lang="en-US" altLang="zh-TW" sz="2400">
                <a:latin typeface="Times New Roman" pitchFamily="18" charset="0"/>
              </a:rPr>
              <a:t>Subset selection: Forward selection, backward selection, their combinations.</a:t>
            </a:r>
          </a:p>
          <a:p>
            <a:pPr eaLnBrk="1" hangingPunct="1"/>
            <a:endParaRPr lang="en-US" altLang="zh-TW" sz="2400">
              <a:latin typeface="Times New Roman" pitchFamily="18" charset="0"/>
            </a:endParaRPr>
          </a:p>
          <a:p>
            <a:pPr eaLnBrk="1" hangingPunct="1"/>
            <a:r>
              <a:rPr lang="en-US" altLang="zh-TW" sz="2400">
                <a:latin typeface="Times New Roman" pitchFamily="18" charset="0"/>
              </a:rPr>
              <a:t>The problem is very similar to variable selection in regression.</a:t>
            </a:r>
          </a:p>
        </p:txBody>
      </p:sp>
      <p:sp>
        <p:nvSpPr>
          <p:cNvPr id="22533" name="Text Box 9"/>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1695307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828800" y="242888"/>
            <a:ext cx="5589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0. Introduction to machine learning</a:t>
            </a:r>
          </a:p>
        </p:txBody>
      </p:sp>
      <p:sp>
        <p:nvSpPr>
          <p:cNvPr id="6147" name="Text Box 3"/>
          <p:cNvSpPr txBox="1">
            <a:spLocks noChangeArrowheads="1"/>
          </p:cNvSpPr>
          <p:nvPr/>
        </p:nvSpPr>
        <p:spPr bwMode="auto">
          <a:xfrm>
            <a:off x="1279525" y="1143000"/>
            <a:ext cx="6569075"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kumimoji="1">
                <a:solidFill>
                  <a:schemeClr val="tx1"/>
                </a:solidFill>
                <a:latin typeface="Arial" charset="0"/>
                <a:ea typeface="新細明體" pitchFamily="18" charset="-120"/>
              </a:defRPr>
            </a:lvl1pPr>
            <a:lvl2pPr marL="623888" indent="-166688"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AutoNum type="arabicPeriod"/>
            </a:pPr>
            <a:r>
              <a:rPr lang="en-US" altLang="zh-TW" sz="2200" b="1">
                <a:latin typeface="Times New Roman" pitchFamily="18" charset="0"/>
              </a:rPr>
              <a:t>Classification (supervised machine learning):</a:t>
            </a:r>
          </a:p>
          <a:p>
            <a:pPr lvl="1" eaLnBrk="1" hangingPunct="1">
              <a:buFontTx/>
              <a:buChar char="•"/>
            </a:pPr>
            <a:r>
              <a:rPr lang="en-US" altLang="zh-TW" sz="2200">
                <a:latin typeface="Times New Roman" pitchFamily="18" charset="0"/>
              </a:rPr>
              <a:t>With the class label known, learn the features of the classes to predict a future observation. </a:t>
            </a:r>
          </a:p>
          <a:p>
            <a:pPr lvl="1" eaLnBrk="1" hangingPunct="1">
              <a:buFontTx/>
              <a:buChar char="•"/>
            </a:pPr>
            <a:r>
              <a:rPr lang="en-US" altLang="zh-TW" sz="2200">
                <a:latin typeface="Times New Roman" pitchFamily="18" charset="0"/>
              </a:rPr>
              <a:t>The learning performance can be evaluated by the prediction error rate.</a:t>
            </a:r>
          </a:p>
          <a:p>
            <a:pPr eaLnBrk="1" hangingPunct="1">
              <a:buFontTx/>
              <a:buAutoNum type="arabicPeriod"/>
            </a:pPr>
            <a:endParaRPr lang="en-US" altLang="zh-TW" sz="2200">
              <a:latin typeface="Times New Roman" pitchFamily="18" charset="0"/>
            </a:endParaRPr>
          </a:p>
          <a:p>
            <a:pPr eaLnBrk="1" hangingPunct="1">
              <a:buFontTx/>
              <a:buAutoNum type="arabicPeriod"/>
            </a:pPr>
            <a:endParaRPr lang="en-US" altLang="zh-TW" sz="2200">
              <a:latin typeface="Times New Roman" pitchFamily="18" charset="0"/>
            </a:endParaRPr>
          </a:p>
          <a:p>
            <a:pPr eaLnBrk="1" hangingPunct="1">
              <a:buFontTx/>
              <a:buAutoNum type="arabicPeriod"/>
            </a:pPr>
            <a:r>
              <a:rPr lang="en-US" altLang="zh-TW" sz="2200" b="1">
                <a:latin typeface="Times New Roman" pitchFamily="18" charset="0"/>
              </a:rPr>
              <a:t>Clustering (unsupervised machine learning)</a:t>
            </a:r>
          </a:p>
          <a:p>
            <a:pPr lvl="1" eaLnBrk="1" hangingPunct="1">
              <a:buFontTx/>
              <a:buChar char="•"/>
            </a:pPr>
            <a:r>
              <a:rPr lang="en-US" altLang="zh-TW" sz="2200">
                <a:latin typeface="Times New Roman" pitchFamily="18" charset="0"/>
              </a:rPr>
              <a:t>Without knowing the class label, cluster the data according to their similarity and learn the features.</a:t>
            </a:r>
          </a:p>
          <a:p>
            <a:pPr lvl="1" eaLnBrk="1" hangingPunct="1">
              <a:buFontTx/>
              <a:buChar char="•"/>
            </a:pPr>
            <a:r>
              <a:rPr lang="en-US" altLang="zh-TW" sz="2200">
                <a:latin typeface="Times New Roman" pitchFamily="18" charset="0"/>
              </a:rPr>
              <a:t>Normally the performance is difficult to evaluate and depends on the content of the problem.</a:t>
            </a:r>
          </a:p>
        </p:txBody>
      </p:sp>
    </p:spTree>
    <p:extLst>
      <p:ext uri="{BB962C8B-B14F-4D97-AF65-F5344CB8AC3E}">
        <p14:creationId xmlns:p14="http://schemas.microsoft.com/office/powerpoint/2010/main" val="6448383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990600" y="1514475"/>
            <a:ext cx="70866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Analog to variable selection in regression</a:t>
            </a:r>
          </a:p>
          <a:p>
            <a:pPr eaLnBrk="1" hangingPunct="1"/>
            <a:endParaRPr lang="en-US" altLang="zh-TW" sz="2400">
              <a:latin typeface="Times New Roman" pitchFamily="18" charset="0"/>
            </a:endParaRPr>
          </a:p>
          <a:p>
            <a:pPr eaLnBrk="1" hangingPunct="1">
              <a:buFontTx/>
              <a:buChar char="•"/>
            </a:pPr>
            <a:r>
              <a:rPr lang="en-US" altLang="zh-TW" sz="2400">
                <a:latin typeface="Times New Roman" pitchFamily="18" charset="0"/>
              </a:rPr>
              <a:t>Exhaustive searching is not impossible.</a:t>
            </a:r>
          </a:p>
          <a:p>
            <a:pPr eaLnBrk="1" hangingPunct="1">
              <a:buFontTx/>
              <a:buChar char="•"/>
            </a:pPr>
            <a:r>
              <a:rPr lang="en-US" altLang="zh-TW" sz="2400">
                <a:latin typeface="Times New Roman" pitchFamily="18" charset="0"/>
              </a:rPr>
              <a:t>Greedy algorithm are used instead.</a:t>
            </a:r>
          </a:p>
          <a:p>
            <a:pPr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Confounding problem can happen in both scenario. In regression, it is usually recommended not to include highly correlated covariates in analysis to avoid confounding. But it’s impossible to avoid confounding in feature selection of microarray classification. </a:t>
            </a:r>
          </a:p>
        </p:txBody>
      </p:sp>
      <p:sp>
        <p:nvSpPr>
          <p:cNvPr id="23555" name="Text Box 6"/>
          <p:cNvSpPr txBox="1">
            <a:spLocks noChangeArrowheads="1"/>
          </p:cNvSpPr>
          <p:nvPr/>
        </p:nvSpPr>
        <p:spPr bwMode="auto">
          <a:xfrm>
            <a:off x="914400" y="766763"/>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Wrapper method:</a:t>
            </a:r>
          </a:p>
        </p:txBody>
      </p:sp>
      <p:sp>
        <p:nvSpPr>
          <p:cNvPr id="23556" name="Text Box 7"/>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1098056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914400" y="766763"/>
            <a:ext cx="2546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Wrapper method:</a:t>
            </a:r>
          </a:p>
        </p:txBody>
      </p:sp>
      <p:sp>
        <p:nvSpPr>
          <p:cNvPr id="24579" name="Text Box 6"/>
          <p:cNvSpPr txBox="1">
            <a:spLocks noChangeArrowheads="1"/>
          </p:cNvSpPr>
          <p:nvPr/>
        </p:nvSpPr>
        <p:spPr bwMode="auto">
          <a:xfrm>
            <a:off x="1066800" y="1408113"/>
            <a:ext cx="67976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Problems?</a:t>
            </a:r>
          </a:p>
          <a:p>
            <a:pPr eaLnBrk="1" hangingPunct="1"/>
            <a:endParaRPr lang="en-US" altLang="zh-TW" sz="2400">
              <a:latin typeface="Times New Roman" pitchFamily="18" charset="0"/>
            </a:endParaRPr>
          </a:p>
          <a:p>
            <a:pPr eaLnBrk="1" hangingPunct="1">
              <a:buFontTx/>
              <a:buChar char="•"/>
            </a:pPr>
            <a:r>
              <a:rPr lang="en-US" altLang="zh-TW" sz="2400">
                <a:latin typeface="Times New Roman" pitchFamily="18" charset="0"/>
              </a:rPr>
              <a:t>Computationally expensive: for each feature subset considered, the classifier is built and evaluated.</a:t>
            </a:r>
          </a:p>
          <a:p>
            <a:pPr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Exhaustive searching is impossible. Greedy search only.</a:t>
            </a:r>
          </a:p>
          <a:p>
            <a:pPr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Easy to overfit.</a:t>
            </a:r>
          </a:p>
        </p:txBody>
      </p:sp>
      <p:sp>
        <p:nvSpPr>
          <p:cNvPr id="24580" name="Text Box 7"/>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27883555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801688" y="1371600"/>
            <a:ext cx="50657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Recursive Feature Elimination (RFE)</a:t>
            </a:r>
          </a:p>
        </p:txBody>
      </p:sp>
      <p:sp>
        <p:nvSpPr>
          <p:cNvPr id="25603" name="Text Box 3"/>
          <p:cNvSpPr txBox="1">
            <a:spLocks noChangeArrowheads="1"/>
          </p:cNvSpPr>
          <p:nvPr/>
        </p:nvSpPr>
        <p:spPr bwMode="auto">
          <a:xfrm>
            <a:off x="762000" y="1905000"/>
            <a:ext cx="7543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AutoNum type="arabicPeriod"/>
            </a:pPr>
            <a:r>
              <a:rPr kumimoji="0" lang="en-US" altLang="zh-TW" sz="2400">
                <a:latin typeface="Times New Roman" pitchFamily="18" charset="0"/>
                <a:cs typeface="Times New Roman" pitchFamily="18" charset="0"/>
              </a:rPr>
              <a:t>Train the classifier with SVM. (or LDA)</a:t>
            </a:r>
          </a:p>
          <a:p>
            <a:pPr eaLnBrk="1" hangingPunct="1">
              <a:buFontTx/>
              <a:buAutoNum type="arabicPeriod"/>
            </a:pPr>
            <a:endParaRPr kumimoji="0" lang="en-US" altLang="zh-TW">
              <a:latin typeface="Times New Roman" pitchFamily="18" charset="0"/>
              <a:cs typeface="Times New Roman" pitchFamily="18" charset="0"/>
            </a:endParaRPr>
          </a:p>
          <a:p>
            <a:pPr eaLnBrk="1" hangingPunct="1">
              <a:buFontTx/>
              <a:buAutoNum type="arabicPeriod"/>
            </a:pPr>
            <a:r>
              <a:rPr kumimoji="0" lang="en-US" altLang="zh-TW" sz="2400">
                <a:latin typeface="Times New Roman" pitchFamily="18" charset="0"/>
                <a:cs typeface="Times New Roman" pitchFamily="18" charset="0"/>
              </a:rPr>
              <a:t>Compute the ranking criterion for all features (w</a:t>
            </a:r>
            <a:r>
              <a:rPr kumimoji="0" lang="en-US" altLang="zh-TW" sz="2400" baseline="-25000">
                <a:latin typeface="Times New Roman" pitchFamily="18" charset="0"/>
                <a:cs typeface="Times New Roman" pitchFamily="18" charset="0"/>
              </a:rPr>
              <a:t>i</a:t>
            </a:r>
            <a:r>
              <a:rPr kumimoji="0" lang="en-US" altLang="zh-TW" sz="2400" baseline="30000">
                <a:latin typeface="Times New Roman" pitchFamily="18" charset="0"/>
                <a:cs typeface="Times New Roman" pitchFamily="18" charset="0"/>
              </a:rPr>
              <a:t>2</a:t>
            </a:r>
            <a:r>
              <a:rPr kumimoji="0" lang="en-US" altLang="zh-TW" sz="2400">
                <a:latin typeface="Times New Roman" pitchFamily="18" charset="0"/>
                <a:cs typeface="Times New Roman" pitchFamily="18" charset="0"/>
              </a:rPr>
              <a:t> in this case).</a:t>
            </a:r>
          </a:p>
          <a:p>
            <a:pPr eaLnBrk="1" hangingPunct="1">
              <a:buFontTx/>
              <a:buAutoNum type="arabicPeriod"/>
            </a:pPr>
            <a:endParaRPr kumimoji="0" lang="en-US" altLang="zh-TW">
              <a:latin typeface="Times New Roman" pitchFamily="18" charset="0"/>
              <a:cs typeface="Times New Roman" pitchFamily="18" charset="0"/>
            </a:endParaRPr>
          </a:p>
          <a:p>
            <a:pPr eaLnBrk="1" hangingPunct="1">
              <a:buFontTx/>
              <a:buAutoNum type="arabicPeriod"/>
            </a:pPr>
            <a:r>
              <a:rPr kumimoji="0" lang="en-US" altLang="zh-TW" sz="2400">
                <a:latin typeface="Times New Roman" pitchFamily="18" charset="0"/>
                <a:cs typeface="Times New Roman" pitchFamily="18" charset="0"/>
              </a:rPr>
              <a:t>Remove the feature with the smallest ranking criterion.</a:t>
            </a:r>
          </a:p>
          <a:p>
            <a:pPr eaLnBrk="1" hangingPunct="1">
              <a:buFontTx/>
              <a:buAutoNum type="arabicPeriod"/>
            </a:pPr>
            <a:endParaRPr kumimoji="0" lang="en-US" altLang="zh-TW">
              <a:latin typeface="Times New Roman" pitchFamily="18" charset="0"/>
              <a:cs typeface="Times New Roman" pitchFamily="18" charset="0"/>
            </a:endParaRPr>
          </a:p>
          <a:p>
            <a:pPr eaLnBrk="1" hangingPunct="1">
              <a:buFontTx/>
              <a:buAutoNum type="arabicPeriod"/>
            </a:pPr>
            <a:r>
              <a:rPr kumimoji="0" lang="en-US" altLang="zh-TW" sz="2400">
                <a:latin typeface="Times New Roman" pitchFamily="18" charset="0"/>
                <a:cs typeface="Times New Roman" pitchFamily="18" charset="0"/>
              </a:rPr>
              <a:t>Repeat step 1~3.</a:t>
            </a:r>
          </a:p>
          <a:p>
            <a:pPr eaLnBrk="1" hangingPunct="1">
              <a:buFontTx/>
              <a:buAutoNum type="arabicPeriod"/>
            </a:pPr>
            <a:endParaRPr kumimoji="0" lang="en-US" altLang="zh-TW" sz="2400">
              <a:latin typeface="Times New Roman" pitchFamily="18" charset="0"/>
              <a:cs typeface="Times New Roman" pitchFamily="18" charset="0"/>
            </a:endParaRPr>
          </a:p>
        </p:txBody>
      </p:sp>
      <p:sp>
        <p:nvSpPr>
          <p:cNvPr id="25604" name="Text Box 5"/>
          <p:cNvSpPr txBox="1">
            <a:spLocks noChangeArrowheads="1"/>
          </p:cNvSpPr>
          <p:nvPr/>
        </p:nvSpPr>
        <p:spPr bwMode="auto">
          <a:xfrm>
            <a:off x="914400" y="766763"/>
            <a:ext cx="6710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Wrapper method: (a backward selection example)</a:t>
            </a:r>
          </a:p>
        </p:txBody>
      </p:sp>
      <p:sp>
        <p:nvSpPr>
          <p:cNvPr id="25605" name="Text Box 6"/>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313382800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219200" y="838200"/>
            <a:ext cx="5065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b="1">
                <a:latin typeface="Times New Roman" pitchFamily="18" charset="0"/>
                <a:cs typeface="Times New Roman" pitchFamily="18" charset="0"/>
              </a:rPr>
              <a:t>Recursive Feature Elimination (RFE)</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1444625"/>
            <a:ext cx="60960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1905000" y="5638800"/>
            <a:ext cx="5003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000" b="1">
                <a:latin typeface="Times New Roman" pitchFamily="18" charset="0"/>
                <a:cs typeface="Times New Roman" pitchFamily="18" charset="0"/>
              </a:rPr>
              <a:t>Dashed lines: filter method by naïve ranking</a:t>
            </a:r>
          </a:p>
          <a:p>
            <a:pPr eaLnBrk="1" hangingPunct="1"/>
            <a:r>
              <a:rPr kumimoji="0" lang="en-US" altLang="zh-TW" sz="2000" b="1">
                <a:latin typeface="Times New Roman" pitchFamily="18" charset="0"/>
                <a:cs typeface="Times New Roman" pitchFamily="18" charset="0"/>
              </a:rPr>
              <a:t>Solid lines: RFE (a wrapper method)</a:t>
            </a:r>
          </a:p>
        </p:txBody>
      </p:sp>
      <p:sp>
        <p:nvSpPr>
          <p:cNvPr id="26629" name="Text Box 5"/>
          <p:cNvSpPr txBox="1">
            <a:spLocks noChangeArrowheads="1"/>
          </p:cNvSpPr>
          <p:nvPr/>
        </p:nvSpPr>
        <p:spPr bwMode="auto">
          <a:xfrm>
            <a:off x="6858000" y="6172200"/>
            <a:ext cx="1939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000">
                <a:latin typeface="Times New Roman" pitchFamily="18" charset="0"/>
                <a:cs typeface="Times New Roman" pitchFamily="18" charset="0"/>
              </a:rPr>
              <a:t>Guyon et al 2002</a:t>
            </a:r>
          </a:p>
        </p:txBody>
      </p:sp>
      <p:sp>
        <p:nvSpPr>
          <p:cNvPr id="26630" name="Text Box 6"/>
          <p:cNvSpPr txBox="1">
            <a:spLocks noChangeArrowheads="1"/>
          </p:cNvSpPr>
          <p:nvPr/>
        </p:nvSpPr>
        <p:spPr bwMode="auto">
          <a:xfrm>
            <a:off x="136525" y="2251075"/>
            <a:ext cx="3140075"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9388" indent="-179388"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kumimoji="0" lang="en-US" altLang="zh-TW" sz="1600" b="1">
                <a:latin typeface="Times New Roman" pitchFamily="18" charset="0"/>
                <a:cs typeface="Times New Roman" pitchFamily="18" charset="0"/>
              </a:rPr>
              <a:t>22 normal 40 Colon cancer tissues</a:t>
            </a:r>
          </a:p>
          <a:p>
            <a:pPr eaLnBrk="1" hangingPunct="1">
              <a:buFontTx/>
              <a:buChar char="•"/>
            </a:pPr>
            <a:endParaRPr kumimoji="0" lang="en-US" altLang="zh-TW" sz="1600" b="1">
              <a:latin typeface="Times New Roman" pitchFamily="18" charset="0"/>
              <a:cs typeface="Times New Roman" pitchFamily="18" charset="0"/>
            </a:endParaRPr>
          </a:p>
          <a:p>
            <a:pPr eaLnBrk="1" hangingPunct="1">
              <a:buFontTx/>
              <a:buChar char="•"/>
            </a:pPr>
            <a:r>
              <a:rPr kumimoji="0" lang="en-US" altLang="zh-TW" sz="1600" b="1">
                <a:latin typeface="Times New Roman" pitchFamily="18" charset="0"/>
                <a:cs typeface="Times New Roman" pitchFamily="18" charset="0"/>
              </a:rPr>
              <a:t>2000 genes after pre-processing</a:t>
            </a:r>
          </a:p>
          <a:p>
            <a:pPr eaLnBrk="1" hangingPunct="1">
              <a:buFontTx/>
              <a:buChar char="•"/>
            </a:pPr>
            <a:endParaRPr kumimoji="0" lang="en-US" altLang="zh-TW" sz="1600" b="1">
              <a:latin typeface="Times New Roman" pitchFamily="18" charset="0"/>
              <a:cs typeface="Times New Roman" pitchFamily="18" charset="0"/>
            </a:endParaRPr>
          </a:p>
          <a:p>
            <a:pPr eaLnBrk="1" hangingPunct="1">
              <a:buFontTx/>
              <a:buChar char="•"/>
            </a:pPr>
            <a:r>
              <a:rPr kumimoji="0" lang="en-US" altLang="zh-TW" sz="1600" b="1">
                <a:latin typeface="Times New Roman" pitchFamily="18" charset="0"/>
                <a:cs typeface="Times New Roman" pitchFamily="18" charset="0"/>
              </a:rPr>
              <a:t>Leave-one-out cross validation</a:t>
            </a:r>
          </a:p>
        </p:txBody>
      </p:sp>
      <p:sp>
        <p:nvSpPr>
          <p:cNvPr id="26631" name="Text Box 8"/>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333813146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914400" y="766763"/>
            <a:ext cx="2751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Embedded method:</a:t>
            </a:r>
          </a:p>
        </p:txBody>
      </p:sp>
      <p:sp>
        <p:nvSpPr>
          <p:cNvPr id="27651" name="Text Box 6"/>
          <p:cNvSpPr txBox="1">
            <a:spLocks noChangeArrowheads="1"/>
          </p:cNvSpPr>
          <p:nvPr/>
        </p:nvSpPr>
        <p:spPr bwMode="auto">
          <a:xfrm>
            <a:off x="1050925" y="1636713"/>
            <a:ext cx="6873875"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4625" indent="-17462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lang="en-US" altLang="zh-TW" sz="2400">
                <a:latin typeface="Times New Roman" pitchFamily="18" charset="0"/>
              </a:rPr>
              <a:t>Attempt to jointly or simultaneously train both a classifier and a feature subset.</a:t>
            </a:r>
          </a:p>
          <a:p>
            <a:pPr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Often optimize an objective function that jointly rewards accuracy of classification and penalizes use of more features.</a:t>
            </a:r>
          </a:p>
          <a:p>
            <a:pPr eaLnBrk="1" hangingPunct="1">
              <a:buFontTx/>
              <a:buChar char="•"/>
            </a:pPr>
            <a:endParaRPr lang="en-US" altLang="zh-TW" sz="2400">
              <a:latin typeface="Times New Roman" pitchFamily="18" charset="0"/>
            </a:endParaRPr>
          </a:p>
          <a:p>
            <a:pPr eaLnBrk="1" hangingPunct="1">
              <a:buFontTx/>
              <a:buChar char="•"/>
            </a:pPr>
            <a:r>
              <a:rPr lang="en-US" altLang="zh-TW" sz="2400">
                <a:latin typeface="Times New Roman" pitchFamily="18" charset="0"/>
              </a:rPr>
              <a:t>Intuitively appealing</a:t>
            </a:r>
          </a:p>
          <a:p>
            <a:pPr eaLnBrk="1" hangingPunct="1"/>
            <a:endParaRPr lang="en-US" altLang="zh-TW" sz="2400">
              <a:latin typeface="Times New Roman" pitchFamily="18" charset="0"/>
            </a:endParaRPr>
          </a:p>
          <a:p>
            <a:pPr eaLnBrk="1" hangingPunct="1"/>
            <a:r>
              <a:rPr lang="en-US" altLang="zh-TW" sz="2400">
                <a:latin typeface="Times New Roman" pitchFamily="18" charset="0"/>
              </a:rPr>
              <a:t>Examples: nearest shrunken centroids, CART and other tree-based algorithms. </a:t>
            </a:r>
          </a:p>
        </p:txBody>
      </p:sp>
      <p:sp>
        <p:nvSpPr>
          <p:cNvPr id="27652" name="Text Box 7"/>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Tree>
    <p:extLst>
      <p:ext uri="{BB962C8B-B14F-4D97-AF65-F5344CB8AC3E}">
        <p14:creationId xmlns:p14="http://schemas.microsoft.com/office/powerpoint/2010/main" val="37940707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5"/>
          <p:cNvSpPr txBox="1">
            <a:spLocks noChangeArrowheads="1"/>
          </p:cNvSpPr>
          <p:nvPr/>
        </p:nvSpPr>
        <p:spPr bwMode="auto">
          <a:xfrm>
            <a:off x="3302000" y="242888"/>
            <a:ext cx="27193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2. Gene selection</a:t>
            </a:r>
          </a:p>
        </p:txBody>
      </p:sp>
      <p:sp>
        <p:nvSpPr>
          <p:cNvPr id="28675" name="Rectangle 7"/>
          <p:cNvSpPr>
            <a:spLocks noChangeArrowheads="1"/>
          </p:cNvSpPr>
          <p:nvPr/>
        </p:nvSpPr>
        <p:spPr bwMode="auto">
          <a:xfrm>
            <a:off x="1066800" y="1185863"/>
            <a:ext cx="6858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74625" indent="-174625">
              <a:buFontTx/>
              <a:buChar char="•"/>
            </a:pPr>
            <a:r>
              <a:rPr lang="en-US" altLang="zh-TW" sz="2400">
                <a:latin typeface="Times New Roman" pitchFamily="18" charset="0"/>
              </a:rPr>
              <a:t>Common practice to do feature selection using the whole data, then CV only for model building and classification.</a:t>
            </a:r>
          </a:p>
          <a:p>
            <a:pPr marL="174625" indent="-174625">
              <a:buFontTx/>
              <a:buChar char="•"/>
            </a:pPr>
            <a:endParaRPr lang="en-US" altLang="zh-TW" sz="2400">
              <a:latin typeface="Times New Roman" pitchFamily="18" charset="0"/>
            </a:endParaRPr>
          </a:p>
          <a:p>
            <a:pPr marL="174625" indent="-174625">
              <a:buFontTx/>
              <a:buChar char="•"/>
            </a:pPr>
            <a:r>
              <a:rPr lang="en-US" altLang="zh-TW" sz="2400">
                <a:latin typeface="Times New Roman" pitchFamily="18" charset="0"/>
              </a:rPr>
              <a:t>However, usually features are unknown and the intended inference includes feature selection. Then, CV estimates as above tend to be downward biased.</a:t>
            </a:r>
          </a:p>
          <a:p>
            <a:pPr marL="174625" indent="-174625">
              <a:buFontTx/>
              <a:buChar char="•"/>
            </a:pPr>
            <a:endParaRPr lang="en-US" altLang="zh-TW" sz="2400">
              <a:latin typeface="Times New Roman" pitchFamily="18" charset="0"/>
            </a:endParaRPr>
          </a:p>
          <a:p>
            <a:pPr marL="174625" indent="-174625">
              <a:buFontTx/>
              <a:buChar char="•"/>
            </a:pPr>
            <a:r>
              <a:rPr lang="en-US" altLang="zh-TW" sz="2400">
                <a:latin typeface="Times New Roman" pitchFamily="18" charset="0"/>
              </a:rPr>
              <a:t>Features (variables) should be selected only from the training set used to build the model (and not the entire set)</a:t>
            </a:r>
          </a:p>
        </p:txBody>
      </p:sp>
    </p:spTree>
    <p:extLst>
      <p:ext uri="{BB962C8B-B14F-4D97-AF65-F5344CB8AC3E}">
        <p14:creationId xmlns:p14="http://schemas.microsoft.com/office/powerpoint/2010/main" val="5706647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143000"/>
            <a:ext cx="7048500" cy="4945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538413" y="242888"/>
            <a:ext cx="426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3. Performance assessment</a:t>
            </a:r>
          </a:p>
        </p:txBody>
      </p:sp>
    </p:spTree>
    <p:extLst>
      <p:ext uri="{BB962C8B-B14F-4D97-AF65-F5344CB8AC3E}">
        <p14:creationId xmlns:p14="http://schemas.microsoft.com/office/powerpoint/2010/main" val="150686767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298575"/>
            <a:ext cx="6934200"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3"/>
          <p:cNvSpPr txBox="1">
            <a:spLocks noChangeArrowheads="1"/>
          </p:cNvSpPr>
          <p:nvPr/>
        </p:nvSpPr>
        <p:spPr bwMode="auto">
          <a:xfrm>
            <a:off x="2538413" y="242888"/>
            <a:ext cx="426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3. Performance assessment</a:t>
            </a:r>
          </a:p>
        </p:txBody>
      </p:sp>
    </p:spTree>
    <p:extLst>
      <p:ext uri="{BB962C8B-B14F-4D97-AF65-F5344CB8AC3E}">
        <p14:creationId xmlns:p14="http://schemas.microsoft.com/office/powerpoint/2010/main" val="4953821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85800"/>
            <a:ext cx="73152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3"/>
          <p:cNvSpPr>
            <a:spLocks noChangeArrowheads="1"/>
          </p:cNvSpPr>
          <p:nvPr/>
        </p:nvSpPr>
        <p:spPr bwMode="auto">
          <a:xfrm>
            <a:off x="685800" y="5181600"/>
            <a:ext cx="7772400" cy="990600"/>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ZW"/>
          </a:p>
        </p:txBody>
      </p:sp>
      <p:sp>
        <p:nvSpPr>
          <p:cNvPr id="31748" name="Text Box 4"/>
          <p:cNvSpPr txBox="1">
            <a:spLocks noChangeArrowheads="1"/>
          </p:cNvSpPr>
          <p:nvPr/>
        </p:nvSpPr>
        <p:spPr bwMode="auto">
          <a:xfrm>
            <a:off x="2544763" y="242888"/>
            <a:ext cx="42608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3. Performance assessment</a:t>
            </a:r>
          </a:p>
        </p:txBody>
      </p:sp>
      <p:graphicFrame>
        <p:nvGraphicFramePr>
          <p:cNvPr id="2" name="Object 1"/>
          <p:cNvGraphicFramePr>
            <a:graphicFrameLocks noChangeAspect="1"/>
          </p:cNvGraphicFramePr>
          <p:nvPr>
            <p:extLst>
              <p:ext uri="{D42A27DB-BD31-4B8C-83A1-F6EECF244321}">
                <p14:modId xmlns:p14="http://schemas.microsoft.com/office/powerpoint/2010/main" val="2151662562"/>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4098" name="Equation" r:id="rId5" imgW="114120" imgH="164880" progId="Equation.DSMT4">
                  <p:embed/>
                </p:oleObj>
              </mc:Choice>
              <mc:Fallback>
                <p:oleObj name="Equation" r:id="rId5" imgW="114120" imgH="164880" progId="Equation.DSMT4">
                  <p:embed/>
                  <p:pic>
                    <p:nvPicPr>
                      <p:cNvPr id="0" name=""/>
                      <p:cNvPicPr/>
                      <p:nvPr/>
                    </p:nvPicPr>
                    <p:blipFill>
                      <a:blip r:embed="rId6"/>
                      <a:stretch>
                        <a:fillRect/>
                      </a:stretch>
                    </p:blipFill>
                    <p:spPr>
                      <a:xfrm>
                        <a:off x="4514850" y="3346450"/>
                        <a:ext cx="114300" cy="165100"/>
                      </a:xfrm>
                      <a:prstGeom prst="rect">
                        <a:avLst/>
                      </a:prstGeom>
                    </p:spPr>
                  </p:pic>
                </p:oleObj>
              </mc:Fallback>
            </mc:AlternateContent>
          </a:graphicData>
        </a:graphic>
      </p:graphicFrame>
      <p:sp>
        <p:nvSpPr>
          <p:cNvPr id="3" name="TextBox 2"/>
          <p:cNvSpPr txBox="1"/>
          <p:nvPr/>
        </p:nvSpPr>
        <p:spPr>
          <a:xfrm>
            <a:off x="838200" y="6248400"/>
            <a:ext cx="6787436" cy="523220"/>
          </a:xfrm>
          <a:prstGeom prst="rect">
            <a:avLst/>
          </a:prstGeom>
          <a:noFill/>
        </p:spPr>
        <p:txBody>
          <a:bodyPr wrap="none" rtlCol="0">
            <a:spAutoFit/>
          </a:bodyPr>
          <a:lstStyle/>
          <a:p>
            <a:r>
              <a:rPr lang="en-US" sz="2800" b="1" dirty="0" err="1" smtClean="0"/>
              <a:t>Youden</a:t>
            </a:r>
            <a:r>
              <a:rPr lang="en-US" sz="2800" b="1" dirty="0" smtClean="0"/>
              <a:t> index=sensitivity+specificity-1</a:t>
            </a:r>
            <a:endParaRPr lang="en-US" sz="2800" b="1" dirty="0"/>
          </a:p>
        </p:txBody>
      </p:sp>
    </p:spTree>
    <p:extLst>
      <p:ext uri="{BB962C8B-B14F-4D97-AF65-F5344CB8AC3E}">
        <p14:creationId xmlns:p14="http://schemas.microsoft.com/office/powerpoint/2010/main" val="2453600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838200"/>
            <a:ext cx="8077200" cy="537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p:cNvSpPr txBox="1">
            <a:spLocks noChangeArrowheads="1"/>
          </p:cNvSpPr>
          <p:nvPr/>
        </p:nvSpPr>
        <p:spPr bwMode="auto">
          <a:xfrm>
            <a:off x="3570288" y="242888"/>
            <a:ext cx="2190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4. Case study</a:t>
            </a:r>
          </a:p>
        </p:txBody>
      </p:sp>
      <p:sp>
        <p:nvSpPr>
          <p:cNvPr id="32772" name="Text Box 6"/>
          <p:cNvSpPr txBox="1">
            <a:spLocks noChangeArrowheads="1"/>
          </p:cNvSpPr>
          <p:nvPr/>
        </p:nvSpPr>
        <p:spPr bwMode="auto">
          <a:xfrm>
            <a:off x="5822950" y="6216650"/>
            <a:ext cx="2155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a:latin typeface="Times New Roman" pitchFamily="18" charset="0"/>
              </a:rPr>
              <a:t>From UCSF Fridlyand J</a:t>
            </a:r>
          </a:p>
        </p:txBody>
      </p:sp>
    </p:spTree>
    <p:extLst>
      <p:ext uri="{BB962C8B-B14F-4D97-AF65-F5344CB8AC3E}">
        <p14:creationId xmlns:p14="http://schemas.microsoft.com/office/powerpoint/2010/main" val="3062873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4582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1922463" y="242888"/>
            <a:ext cx="5589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0. Introduction to machine learning</a:t>
            </a:r>
          </a:p>
        </p:txBody>
      </p:sp>
    </p:spTree>
    <p:extLst>
      <p:ext uri="{BB962C8B-B14F-4D97-AF65-F5344CB8AC3E}">
        <p14:creationId xmlns:p14="http://schemas.microsoft.com/office/powerpoint/2010/main" val="33272331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305800" cy="568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6"/>
          <p:cNvSpPr txBox="1">
            <a:spLocks noChangeArrowheads="1"/>
          </p:cNvSpPr>
          <p:nvPr/>
        </p:nvSpPr>
        <p:spPr bwMode="auto">
          <a:xfrm>
            <a:off x="5546725" y="5715000"/>
            <a:ext cx="63500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b="1">
                <a:latin typeface="Times New Roman" pitchFamily="18" charset="0"/>
              </a:rPr>
              <a:t>KNN</a:t>
            </a:r>
          </a:p>
        </p:txBody>
      </p:sp>
      <p:sp>
        <p:nvSpPr>
          <p:cNvPr id="33796" name="Text Box 7"/>
          <p:cNvSpPr txBox="1">
            <a:spLocks noChangeArrowheads="1"/>
          </p:cNvSpPr>
          <p:nvPr/>
        </p:nvSpPr>
        <p:spPr bwMode="auto">
          <a:xfrm>
            <a:off x="6324600" y="5715000"/>
            <a:ext cx="757238"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b="1">
                <a:latin typeface="Times New Roman" pitchFamily="18" charset="0"/>
              </a:rPr>
              <a:t>DLDA</a:t>
            </a:r>
          </a:p>
        </p:txBody>
      </p:sp>
      <p:sp>
        <p:nvSpPr>
          <p:cNvPr id="33797" name="Text Box 8"/>
          <p:cNvSpPr txBox="1">
            <a:spLocks noChangeArrowheads="1"/>
          </p:cNvSpPr>
          <p:nvPr/>
        </p:nvSpPr>
        <p:spPr bwMode="auto">
          <a:xfrm>
            <a:off x="7159625" y="5715000"/>
            <a:ext cx="1146175"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b="1">
                <a:latin typeface="Times New Roman" pitchFamily="18" charset="0"/>
              </a:rPr>
              <a:t>Bag CART</a:t>
            </a:r>
          </a:p>
        </p:txBody>
      </p:sp>
      <p:sp>
        <p:nvSpPr>
          <p:cNvPr id="33798" name="Text Box 10"/>
          <p:cNvSpPr txBox="1">
            <a:spLocks noChangeArrowheads="1"/>
          </p:cNvSpPr>
          <p:nvPr/>
        </p:nvSpPr>
        <p:spPr bwMode="auto">
          <a:xfrm>
            <a:off x="3570288" y="242888"/>
            <a:ext cx="2190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4. Case study</a:t>
            </a:r>
          </a:p>
        </p:txBody>
      </p:sp>
      <p:sp>
        <p:nvSpPr>
          <p:cNvPr id="33799" name="Text Box 11"/>
          <p:cNvSpPr txBox="1">
            <a:spLocks noChangeArrowheads="1"/>
          </p:cNvSpPr>
          <p:nvPr/>
        </p:nvSpPr>
        <p:spPr bwMode="auto">
          <a:xfrm>
            <a:off x="1676400" y="2711450"/>
            <a:ext cx="735013"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b="1">
                <a:latin typeface="Times New Roman" pitchFamily="18" charset="0"/>
              </a:rPr>
              <a:t>FLDA</a:t>
            </a:r>
          </a:p>
        </p:txBody>
      </p:sp>
      <p:sp>
        <p:nvSpPr>
          <p:cNvPr id="33800" name="Text Box 12"/>
          <p:cNvSpPr txBox="1">
            <a:spLocks noChangeArrowheads="1"/>
          </p:cNvSpPr>
          <p:nvPr/>
        </p:nvSpPr>
        <p:spPr bwMode="auto">
          <a:xfrm>
            <a:off x="2514600" y="2711450"/>
            <a:ext cx="757238"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b="1">
                <a:latin typeface="Times New Roman" pitchFamily="18" charset="0"/>
              </a:rPr>
              <a:t>DLDA</a:t>
            </a:r>
          </a:p>
        </p:txBody>
      </p:sp>
      <p:sp>
        <p:nvSpPr>
          <p:cNvPr id="33801" name="Text Box 13"/>
          <p:cNvSpPr txBox="1">
            <a:spLocks noChangeArrowheads="1"/>
          </p:cNvSpPr>
          <p:nvPr/>
        </p:nvSpPr>
        <p:spPr bwMode="auto">
          <a:xfrm>
            <a:off x="3333750" y="2711450"/>
            <a:ext cx="781050" cy="336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1600" b="1">
                <a:latin typeface="Times New Roman" pitchFamily="18" charset="0"/>
              </a:rPr>
              <a:t>DQDA</a:t>
            </a:r>
          </a:p>
        </p:txBody>
      </p:sp>
    </p:spTree>
    <p:extLst>
      <p:ext uri="{BB962C8B-B14F-4D97-AF65-F5344CB8AC3E}">
        <p14:creationId xmlns:p14="http://schemas.microsoft.com/office/powerpoint/2010/main" val="7260382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838200"/>
            <a:ext cx="7848600"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6"/>
          <p:cNvSpPr txBox="1">
            <a:spLocks noChangeArrowheads="1"/>
          </p:cNvSpPr>
          <p:nvPr/>
        </p:nvSpPr>
        <p:spPr bwMode="auto">
          <a:xfrm>
            <a:off x="3570288" y="242888"/>
            <a:ext cx="2190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4. Case study</a:t>
            </a:r>
          </a:p>
        </p:txBody>
      </p:sp>
    </p:spTree>
    <p:extLst>
      <p:ext uri="{BB962C8B-B14F-4D97-AF65-F5344CB8AC3E}">
        <p14:creationId xmlns:p14="http://schemas.microsoft.com/office/powerpoint/2010/main" val="383563192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14400"/>
            <a:ext cx="7924800"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6"/>
          <p:cNvSpPr txBox="1">
            <a:spLocks noChangeArrowheads="1"/>
          </p:cNvSpPr>
          <p:nvPr/>
        </p:nvSpPr>
        <p:spPr bwMode="auto">
          <a:xfrm>
            <a:off x="3570288" y="242888"/>
            <a:ext cx="2190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4. Case study</a:t>
            </a:r>
          </a:p>
        </p:txBody>
      </p:sp>
    </p:spTree>
    <p:extLst>
      <p:ext uri="{BB962C8B-B14F-4D97-AF65-F5344CB8AC3E}">
        <p14:creationId xmlns:p14="http://schemas.microsoft.com/office/powerpoint/2010/main" val="407474364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00113"/>
            <a:ext cx="78486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6"/>
          <p:cNvSpPr txBox="1">
            <a:spLocks noChangeArrowheads="1"/>
          </p:cNvSpPr>
          <p:nvPr/>
        </p:nvSpPr>
        <p:spPr bwMode="auto">
          <a:xfrm>
            <a:off x="3570288" y="242888"/>
            <a:ext cx="21907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4. Case study</a:t>
            </a:r>
          </a:p>
        </p:txBody>
      </p:sp>
    </p:spTree>
    <p:extLst>
      <p:ext uri="{BB962C8B-B14F-4D97-AF65-F5344CB8AC3E}">
        <p14:creationId xmlns:p14="http://schemas.microsoft.com/office/powerpoint/2010/main" val="497913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2689225" y="242888"/>
            <a:ext cx="3976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smtClean="0">
                <a:solidFill>
                  <a:schemeClr val="accent2"/>
                </a:solidFill>
                <a:latin typeface="Times New Roman" pitchFamily="18" charset="0"/>
                <a:cs typeface="Times New Roman" pitchFamily="18" charset="0"/>
              </a:rPr>
              <a:t>5. </a:t>
            </a:r>
            <a:r>
              <a:rPr kumimoji="0" lang="en-US" altLang="zh-TW" sz="2800" b="1" dirty="0">
                <a:solidFill>
                  <a:schemeClr val="accent2"/>
                </a:solidFill>
                <a:latin typeface="Times New Roman" pitchFamily="18" charset="0"/>
                <a:cs typeface="Times New Roman" pitchFamily="18" charset="0"/>
              </a:rPr>
              <a:t>Sample size estimation</a:t>
            </a:r>
          </a:p>
        </p:txBody>
      </p:sp>
      <p:pic>
        <p:nvPicPr>
          <p:cNvPr id="47107"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057400"/>
            <a:ext cx="6248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6"/>
          <p:cNvSpPr txBox="1">
            <a:spLocks noChangeArrowheads="1"/>
          </p:cNvSpPr>
          <p:nvPr/>
        </p:nvSpPr>
        <p:spPr bwMode="auto">
          <a:xfrm>
            <a:off x="1584325" y="1179513"/>
            <a:ext cx="6111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Intuitively the larger sample size, the better accuracy (smaller error rate).</a:t>
            </a:r>
          </a:p>
        </p:txBody>
      </p:sp>
    </p:spTree>
    <p:extLst>
      <p:ext uri="{BB962C8B-B14F-4D97-AF65-F5344CB8AC3E}">
        <p14:creationId xmlns:p14="http://schemas.microsoft.com/office/powerpoint/2010/main" val="103374533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1143000" y="2057400"/>
            <a:ext cx="7086600"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zh-TW" sz="2800" b="1">
                <a:latin typeface="Times New Roman" pitchFamily="18" charset="0"/>
              </a:rPr>
              <a:t>Estimating Dataset Size Requirements for</a:t>
            </a:r>
          </a:p>
          <a:p>
            <a:pPr algn="ctr"/>
            <a:r>
              <a:rPr lang="en-US" altLang="zh-TW" sz="2800" b="1">
                <a:latin typeface="Times New Roman" pitchFamily="18" charset="0"/>
              </a:rPr>
              <a:t>Classifying DNA Microarray Data</a:t>
            </a:r>
          </a:p>
          <a:p>
            <a:pPr algn="ctr"/>
            <a:endParaRPr lang="en-US" altLang="zh-TW" sz="2800" b="1">
              <a:latin typeface="Times New Roman" pitchFamily="18" charset="0"/>
            </a:endParaRPr>
          </a:p>
          <a:p>
            <a:pPr algn="ctr"/>
            <a:endParaRPr lang="en-US" altLang="zh-TW" sz="2400">
              <a:latin typeface="Times New Roman" pitchFamily="18" charset="0"/>
            </a:endParaRPr>
          </a:p>
          <a:p>
            <a:pPr algn="ctr"/>
            <a:r>
              <a:rPr lang="en-US" altLang="zh-TW" sz="1600">
                <a:latin typeface="Times New Roman" pitchFamily="18" charset="0"/>
              </a:rPr>
              <a:t>SAYAN MUKHERJEE, PABLO TAMAYO,SIMON ROGERS, RYAN RIFKIN, ANNA ENGLE, COLIN CAMPBELL, TODD R. GOLUB, and JILL P. MESIROV.</a:t>
            </a:r>
          </a:p>
          <a:p>
            <a:pPr algn="ctr"/>
            <a:endParaRPr lang="en-US" altLang="zh-TW" sz="1600">
              <a:latin typeface="Times New Roman" pitchFamily="18" charset="0"/>
            </a:endParaRPr>
          </a:p>
          <a:p>
            <a:pPr algn="ctr"/>
            <a:r>
              <a:rPr lang="en-US" altLang="zh-TW" sz="1600">
                <a:latin typeface="Times New Roman" pitchFamily="18" charset="0"/>
              </a:rPr>
              <a:t>JOURNAL OF COMPUTATIONAL BIOLOGY</a:t>
            </a:r>
          </a:p>
          <a:p>
            <a:pPr algn="ctr"/>
            <a:r>
              <a:rPr lang="en-US" altLang="zh-TW" sz="1600">
                <a:latin typeface="Times New Roman" pitchFamily="18" charset="0"/>
              </a:rPr>
              <a:t>Volume 10, Number 2, 2003 P119-142</a:t>
            </a:r>
          </a:p>
          <a:p>
            <a:pPr algn="ctr"/>
            <a:endParaRPr lang="en-US" altLang="zh-TW" sz="1600">
              <a:latin typeface="Times New Roman" pitchFamily="18" charset="0"/>
            </a:endParaRPr>
          </a:p>
        </p:txBody>
      </p:sp>
      <p:sp>
        <p:nvSpPr>
          <p:cNvPr id="48131" name="Text Box 5"/>
          <p:cNvSpPr txBox="1">
            <a:spLocks noChangeArrowheads="1"/>
          </p:cNvSpPr>
          <p:nvPr/>
        </p:nvSpPr>
        <p:spPr bwMode="auto">
          <a:xfrm>
            <a:off x="2689225" y="242888"/>
            <a:ext cx="3976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smtClean="0">
                <a:solidFill>
                  <a:schemeClr val="accent2"/>
                </a:solidFill>
                <a:latin typeface="Times New Roman" pitchFamily="18" charset="0"/>
                <a:cs typeface="Times New Roman" pitchFamily="18" charset="0"/>
              </a:rPr>
              <a:t>5. </a:t>
            </a:r>
            <a:r>
              <a:rPr kumimoji="0" lang="en-US" altLang="zh-TW" sz="2800" b="1" dirty="0">
                <a:solidFill>
                  <a:schemeClr val="accent2"/>
                </a:solidFill>
                <a:latin typeface="Times New Roman" pitchFamily="18" charset="0"/>
                <a:cs typeface="Times New Roman" pitchFamily="18" charset="0"/>
              </a:rPr>
              <a:t>Sample size estimation</a:t>
            </a:r>
          </a:p>
        </p:txBody>
      </p:sp>
    </p:spTree>
    <p:extLst>
      <p:ext uri="{BB962C8B-B14F-4D97-AF65-F5344CB8AC3E}">
        <p14:creationId xmlns:p14="http://schemas.microsoft.com/office/powerpoint/2010/main" val="31441259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2689225" y="242888"/>
            <a:ext cx="3976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smtClean="0">
                <a:solidFill>
                  <a:schemeClr val="accent2"/>
                </a:solidFill>
                <a:latin typeface="Times New Roman" pitchFamily="18" charset="0"/>
                <a:cs typeface="Times New Roman" pitchFamily="18" charset="0"/>
              </a:rPr>
              <a:t>5. </a:t>
            </a:r>
            <a:r>
              <a:rPr kumimoji="0" lang="en-US" altLang="zh-TW" sz="2800" b="1" dirty="0">
                <a:solidFill>
                  <a:schemeClr val="accent2"/>
                </a:solidFill>
                <a:latin typeface="Times New Roman" pitchFamily="18" charset="0"/>
                <a:cs typeface="Times New Roman" pitchFamily="18" charset="0"/>
              </a:rPr>
              <a:t>Sample size estimation</a:t>
            </a:r>
          </a:p>
        </p:txBody>
      </p:sp>
      <p:pic>
        <p:nvPicPr>
          <p:cNvPr id="491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075" y="2301875"/>
            <a:ext cx="25908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6"/>
          <p:cNvSpPr txBox="1">
            <a:spLocks noChangeArrowheads="1"/>
          </p:cNvSpPr>
          <p:nvPr/>
        </p:nvSpPr>
        <p:spPr bwMode="auto">
          <a:xfrm>
            <a:off x="1447800" y="1603375"/>
            <a:ext cx="6264275"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a:latin typeface="Times New Roman" pitchFamily="18" charset="0"/>
              </a:rPr>
              <a:t>Various theorems have suggested an inverse-power-law:</a:t>
            </a:r>
          </a:p>
          <a:p>
            <a:pPr eaLnBrk="1" hangingPunct="1"/>
            <a:endParaRPr lang="en-US" altLang="zh-TW" sz="2400">
              <a:latin typeface="Times New Roman" pitchFamily="18" charset="0"/>
            </a:endParaRPr>
          </a:p>
          <a:p>
            <a:pPr eaLnBrk="1" hangingPunct="1"/>
            <a:endParaRPr lang="en-US" altLang="zh-TW" sz="2400">
              <a:latin typeface="Times New Roman" pitchFamily="18" charset="0"/>
            </a:endParaRPr>
          </a:p>
          <a:p>
            <a:pPr eaLnBrk="1" hangingPunct="1"/>
            <a:r>
              <a:rPr lang="en-US" altLang="zh-TW" sz="2400" i="1">
                <a:latin typeface="Times New Roman" pitchFamily="18" charset="0"/>
              </a:rPr>
              <a:t>e(n)</a:t>
            </a:r>
            <a:r>
              <a:rPr lang="en-US" altLang="zh-TW" sz="2400">
                <a:latin typeface="Times New Roman" pitchFamily="18" charset="0"/>
              </a:rPr>
              <a:t>: error rate when sample size=</a:t>
            </a:r>
            <a:r>
              <a:rPr lang="en-US" altLang="zh-TW" sz="2400" i="1">
                <a:latin typeface="Times New Roman" pitchFamily="18" charset="0"/>
              </a:rPr>
              <a:t>n</a:t>
            </a:r>
            <a:r>
              <a:rPr lang="en-US" altLang="zh-TW" sz="2400">
                <a:latin typeface="Times New Roman" pitchFamily="18" charset="0"/>
              </a:rPr>
              <a:t>.</a:t>
            </a:r>
          </a:p>
          <a:p>
            <a:pPr eaLnBrk="1" hangingPunct="1"/>
            <a:r>
              <a:rPr lang="en-US" altLang="zh-TW" sz="2400">
                <a:latin typeface="Times New Roman" pitchFamily="18" charset="0"/>
              </a:rPr>
              <a:t>b: Bayes error, the minimum error achievable.</a:t>
            </a:r>
          </a:p>
        </p:txBody>
      </p:sp>
    </p:spTree>
    <p:extLst>
      <p:ext uri="{BB962C8B-B14F-4D97-AF65-F5344CB8AC3E}">
        <p14:creationId xmlns:p14="http://schemas.microsoft.com/office/powerpoint/2010/main" val="92009493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762000"/>
            <a:ext cx="57023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5"/>
          <p:cNvSpPr txBox="1">
            <a:spLocks noChangeArrowheads="1"/>
          </p:cNvSpPr>
          <p:nvPr/>
        </p:nvSpPr>
        <p:spPr bwMode="auto">
          <a:xfrm>
            <a:off x="2689225" y="242888"/>
            <a:ext cx="3976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smtClean="0">
                <a:solidFill>
                  <a:schemeClr val="accent2"/>
                </a:solidFill>
                <a:latin typeface="Times New Roman" pitchFamily="18" charset="0"/>
                <a:cs typeface="Times New Roman" pitchFamily="18" charset="0"/>
              </a:rPr>
              <a:t>5. </a:t>
            </a:r>
            <a:r>
              <a:rPr kumimoji="0" lang="en-US" altLang="zh-TW" sz="2800" b="1" dirty="0">
                <a:solidFill>
                  <a:schemeClr val="accent2"/>
                </a:solidFill>
                <a:latin typeface="Times New Roman" pitchFamily="18" charset="0"/>
                <a:cs typeface="Times New Roman" pitchFamily="18" charset="0"/>
              </a:rPr>
              <a:t>Sample size estimation</a:t>
            </a:r>
          </a:p>
        </p:txBody>
      </p:sp>
      <p:sp>
        <p:nvSpPr>
          <p:cNvPr id="50180" name="Line 6"/>
          <p:cNvSpPr>
            <a:spLocks noChangeShapeType="1"/>
          </p:cNvSpPr>
          <p:nvPr/>
        </p:nvSpPr>
        <p:spPr bwMode="auto">
          <a:xfrm>
            <a:off x="2057400" y="3505200"/>
            <a:ext cx="9144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1" name="Text Box 7"/>
          <p:cNvSpPr txBox="1">
            <a:spLocks noChangeArrowheads="1"/>
          </p:cNvSpPr>
          <p:nvPr/>
        </p:nvSpPr>
        <p:spPr bwMode="auto">
          <a:xfrm>
            <a:off x="762000" y="3124200"/>
            <a:ext cx="1460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lang="en-US" altLang="zh-TW" b="1">
                <a:solidFill>
                  <a:srgbClr val="FF0000"/>
                </a:solidFill>
                <a:latin typeface="Times New Roman" pitchFamily="18" charset="0"/>
              </a:rPr>
              <a:t>random </a:t>
            </a:r>
          </a:p>
          <a:p>
            <a:pPr algn="ctr" eaLnBrk="1" hangingPunct="1"/>
            <a:r>
              <a:rPr lang="en-US" altLang="zh-TW" b="1">
                <a:solidFill>
                  <a:srgbClr val="FF0000"/>
                </a:solidFill>
                <a:latin typeface="Times New Roman" pitchFamily="18" charset="0"/>
              </a:rPr>
              <a:t>permutation </a:t>
            </a:r>
          </a:p>
          <a:p>
            <a:pPr algn="ctr" eaLnBrk="1" hangingPunct="1"/>
            <a:r>
              <a:rPr lang="en-US" altLang="zh-TW" b="1">
                <a:solidFill>
                  <a:srgbClr val="FF0000"/>
                </a:solidFill>
                <a:latin typeface="Times New Roman" pitchFamily="18" charset="0"/>
              </a:rPr>
              <a:t>test</a:t>
            </a:r>
          </a:p>
        </p:txBody>
      </p:sp>
    </p:spTree>
    <p:extLst>
      <p:ext uri="{BB962C8B-B14F-4D97-AF65-F5344CB8AC3E}">
        <p14:creationId xmlns:p14="http://schemas.microsoft.com/office/powerpoint/2010/main" val="68003410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4"/>
          <p:cNvSpPr txBox="1">
            <a:spLocks noChangeArrowheads="1"/>
          </p:cNvSpPr>
          <p:nvPr/>
        </p:nvSpPr>
        <p:spPr bwMode="auto">
          <a:xfrm>
            <a:off x="2689225" y="242888"/>
            <a:ext cx="39766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smtClean="0">
                <a:solidFill>
                  <a:schemeClr val="accent2"/>
                </a:solidFill>
                <a:latin typeface="Times New Roman" pitchFamily="18" charset="0"/>
                <a:cs typeface="Times New Roman" pitchFamily="18" charset="0"/>
              </a:rPr>
              <a:t>5. </a:t>
            </a:r>
            <a:r>
              <a:rPr kumimoji="0" lang="en-US" altLang="zh-TW" sz="2800" b="1" dirty="0">
                <a:solidFill>
                  <a:schemeClr val="accent2"/>
                </a:solidFill>
                <a:latin typeface="Times New Roman" pitchFamily="18" charset="0"/>
                <a:cs typeface="Times New Roman" pitchFamily="18" charset="0"/>
              </a:rPr>
              <a:t>Sample size estimation</a:t>
            </a:r>
          </a:p>
        </p:txBody>
      </p:sp>
      <p:graphicFrame>
        <p:nvGraphicFramePr>
          <p:cNvPr id="1026" name="Object 8"/>
          <p:cNvGraphicFramePr>
            <a:graphicFrameLocks noChangeAspect="1"/>
          </p:cNvGraphicFramePr>
          <p:nvPr/>
        </p:nvGraphicFramePr>
        <p:xfrm>
          <a:off x="0" y="685800"/>
          <a:ext cx="8839200" cy="5735638"/>
        </p:xfrm>
        <a:graphic>
          <a:graphicData uri="http://schemas.openxmlformats.org/presentationml/2006/ole">
            <mc:AlternateContent xmlns:mc="http://schemas.openxmlformats.org/markup-compatibility/2006">
              <mc:Choice xmlns:v="urn:schemas-microsoft-com:vml" Requires="v">
                <p:oleObj spid="_x0000_s2053" name="PhotoImpact" r:id="rId4" imgW="10771429" imgH="6990476" progId="PI3.Image">
                  <p:embed/>
                </p:oleObj>
              </mc:Choice>
              <mc:Fallback>
                <p:oleObj name="PhotoImpact" r:id="rId4" imgW="10771429" imgH="6990476" progId="PI3.Imag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8839200" cy="573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311351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3"/>
          <p:cNvSpPr txBox="1">
            <a:spLocks noChangeArrowheads="1"/>
          </p:cNvSpPr>
          <p:nvPr/>
        </p:nvSpPr>
        <p:spPr bwMode="auto">
          <a:xfrm>
            <a:off x="1143000" y="1039813"/>
            <a:ext cx="649287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Arial" charset="0"/>
                <a:ea typeface="新細明體" pitchFamily="18" charset="-120"/>
              </a:defRPr>
            </a:lvl1pPr>
            <a:lvl2pPr marL="57150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Common mistakes:</a:t>
            </a:r>
          </a:p>
          <a:p>
            <a:pPr eaLnBrk="1" hangingPunct="1">
              <a:buFontTx/>
              <a:buAutoNum type="arabicPeriod"/>
            </a:pPr>
            <a:r>
              <a:rPr kumimoji="0" lang="en-US" altLang="zh-TW" sz="2400">
                <a:latin typeface="Times New Roman" pitchFamily="18" charset="0"/>
                <a:cs typeface="Times New Roman" pitchFamily="18" charset="0"/>
              </a:rPr>
              <a:t>Perform t-statistics to select a set of genes distinguishing two classes. Restrict on this set of genes and do cross validation using a selected classification method to evaluate the classification error.</a:t>
            </a:r>
          </a:p>
          <a:p>
            <a:pPr lvl="1" eaLnBrk="1" hangingPunct="1"/>
            <a:endParaRPr kumimoji="0" lang="en-US" altLang="zh-TW" b="1">
              <a:solidFill>
                <a:schemeClr val="accent2"/>
              </a:solidFill>
              <a:latin typeface="Times New Roman" pitchFamily="18" charset="0"/>
              <a:cs typeface="Times New Roman" pitchFamily="18" charset="0"/>
            </a:endParaRPr>
          </a:p>
          <a:p>
            <a:pPr lvl="1" eaLnBrk="1" hangingPunct="1"/>
            <a:r>
              <a:rPr kumimoji="0" lang="en-US" altLang="zh-TW" b="1">
                <a:solidFill>
                  <a:schemeClr val="accent2"/>
                </a:solidFill>
                <a:latin typeface="Times New Roman" pitchFamily="18" charset="0"/>
                <a:cs typeface="Times New Roman" pitchFamily="18" charset="0"/>
              </a:rPr>
              <a:t>The gene selection should not apply to the whole data if we want to evaluate the “true” classification error. The selection of genes already used information in testing data. The resulting error rate is down-ward biased.</a:t>
            </a:r>
            <a:endParaRPr kumimoji="0" lang="en-US" altLang="zh-TW" sz="2400">
              <a:latin typeface="Times New Roman" pitchFamily="18" charset="0"/>
              <a:cs typeface="Times New Roman" pitchFamily="18" charset="0"/>
            </a:endParaRPr>
          </a:p>
        </p:txBody>
      </p:sp>
      <p:sp>
        <p:nvSpPr>
          <p:cNvPr id="51203" name="Text Box 4"/>
          <p:cNvSpPr txBox="1">
            <a:spLocks noChangeArrowheads="1"/>
          </p:cNvSpPr>
          <p:nvPr/>
        </p:nvSpPr>
        <p:spPr bwMode="auto">
          <a:xfrm>
            <a:off x="2989384" y="242888"/>
            <a:ext cx="3389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smtClean="0">
                <a:solidFill>
                  <a:schemeClr val="accent2"/>
                </a:solidFill>
                <a:latin typeface="Times New Roman" pitchFamily="18" charset="0"/>
                <a:cs typeface="Times New Roman" pitchFamily="18" charset="0"/>
              </a:rPr>
              <a:t>6. </a:t>
            </a:r>
            <a:r>
              <a:rPr kumimoji="0" lang="en-US" altLang="zh-TW" sz="2800" b="1" dirty="0">
                <a:solidFill>
                  <a:schemeClr val="accent2"/>
                </a:solidFill>
                <a:latin typeface="Times New Roman" pitchFamily="18" charset="0"/>
                <a:cs typeface="Times New Roman" pitchFamily="18" charset="0"/>
              </a:rPr>
              <a:t>Common mistakes</a:t>
            </a:r>
          </a:p>
        </p:txBody>
      </p:sp>
    </p:spTree>
    <p:extLst>
      <p:ext uri="{BB962C8B-B14F-4D97-AF65-F5344CB8AC3E}">
        <p14:creationId xmlns:p14="http://schemas.microsoft.com/office/powerpoint/2010/main" val="287818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8382000" cy="628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1922463" y="242888"/>
            <a:ext cx="55895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0. Introduction to machine learning</a:t>
            </a:r>
          </a:p>
        </p:txBody>
      </p:sp>
    </p:spTree>
    <p:extLst>
      <p:ext uri="{BB962C8B-B14F-4D97-AF65-F5344CB8AC3E}">
        <p14:creationId xmlns:p14="http://schemas.microsoft.com/office/powerpoint/2010/main" val="31144867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1143000" y="1039813"/>
            <a:ext cx="6492875" cy="365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kumimoji="1">
                <a:solidFill>
                  <a:schemeClr val="tx1"/>
                </a:solidFill>
                <a:latin typeface="Arial" charset="0"/>
                <a:ea typeface="新細明體" pitchFamily="18" charset="-120"/>
              </a:defRPr>
            </a:lvl1pPr>
            <a:lvl2pPr marL="684213"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Common mistakes (cont’d):</a:t>
            </a:r>
          </a:p>
          <a:p>
            <a:pPr eaLnBrk="1" hangingPunct="1">
              <a:buFontTx/>
              <a:buAutoNum type="arabicPeriod" startAt="2"/>
            </a:pPr>
            <a:r>
              <a:rPr kumimoji="0" lang="en-US" altLang="zh-TW" sz="2400">
                <a:latin typeface="Times New Roman" pitchFamily="18" charset="0"/>
                <a:cs typeface="Times New Roman" pitchFamily="18" charset="0"/>
              </a:rPr>
              <a:t>Suppose a rare (1%) subclass of cancer is to be predicted. We take 50 rare cancer samples and 50 common cancer samples and find 0/50 errors in rare cancer and 10/50 for common cancer. =&gt; conclude 10% error rate!  </a:t>
            </a:r>
          </a:p>
          <a:p>
            <a:pPr lvl="1" eaLnBrk="1" hangingPunct="1"/>
            <a:endParaRPr kumimoji="0" lang="en-US" altLang="zh-TW" b="1">
              <a:solidFill>
                <a:schemeClr val="accent2"/>
              </a:solidFill>
              <a:latin typeface="Times New Roman" pitchFamily="18" charset="0"/>
              <a:cs typeface="Times New Roman" pitchFamily="18" charset="0"/>
            </a:endParaRPr>
          </a:p>
          <a:p>
            <a:pPr lvl="1" eaLnBrk="1" hangingPunct="1"/>
            <a:r>
              <a:rPr kumimoji="0" lang="en-US" altLang="zh-TW" b="1">
                <a:solidFill>
                  <a:schemeClr val="accent2"/>
                </a:solidFill>
                <a:latin typeface="Times New Roman" pitchFamily="18" charset="0"/>
                <a:cs typeface="Times New Roman" pitchFamily="18" charset="0"/>
              </a:rPr>
              <a:t>The assessment of classification error rate should take population proportions into account. The overall error rate in this example is actually ~20%. In this case, it’s  better to specify specificity and sensitivity separately.</a:t>
            </a:r>
            <a:endParaRPr kumimoji="0" lang="en-US" altLang="zh-TW" sz="2400">
              <a:latin typeface="Times New Roman" pitchFamily="18" charset="0"/>
              <a:cs typeface="Times New Roman" pitchFamily="18" charset="0"/>
            </a:endParaRPr>
          </a:p>
        </p:txBody>
      </p:sp>
      <p:sp>
        <p:nvSpPr>
          <p:cNvPr id="52227" name="Text Box 4"/>
          <p:cNvSpPr txBox="1">
            <a:spLocks noChangeArrowheads="1"/>
          </p:cNvSpPr>
          <p:nvPr/>
        </p:nvSpPr>
        <p:spPr bwMode="auto">
          <a:xfrm>
            <a:off x="2989384" y="242888"/>
            <a:ext cx="33890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smtClean="0">
                <a:solidFill>
                  <a:schemeClr val="accent2"/>
                </a:solidFill>
                <a:latin typeface="Times New Roman" pitchFamily="18" charset="0"/>
                <a:cs typeface="Times New Roman" pitchFamily="18" charset="0"/>
              </a:rPr>
              <a:t>6. </a:t>
            </a:r>
            <a:r>
              <a:rPr kumimoji="0" lang="en-US" altLang="zh-TW" sz="2800" b="1" dirty="0">
                <a:solidFill>
                  <a:schemeClr val="accent2"/>
                </a:solidFill>
                <a:latin typeface="Times New Roman" pitchFamily="18" charset="0"/>
                <a:cs typeface="Times New Roman" pitchFamily="18" charset="0"/>
              </a:rPr>
              <a:t>Common mistakes</a:t>
            </a:r>
          </a:p>
        </p:txBody>
      </p:sp>
    </p:spTree>
    <p:extLst>
      <p:ext uri="{BB962C8B-B14F-4D97-AF65-F5344CB8AC3E}">
        <p14:creationId xmlns:p14="http://schemas.microsoft.com/office/powerpoint/2010/main" val="28566547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974725" y="990600"/>
            <a:ext cx="717867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2575" indent="-282575"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buFontTx/>
              <a:buChar char="•"/>
            </a:pPr>
            <a:r>
              <a:rPr kumimoji="0" lang="en-US" altLang="zh-TW" sz="2400">
                <a:latin typeface="Times New Roman" pitchFamily="18" charset="0"/>
                <a:cs typeface="Times New Roman" pitchFamily="18" charset="0"/>
              </a:rPr>
              <a:t>Classification is probably the analysis most relevant to clinical application.</a:t>
            </a:r>
          </a:p>
          <a:p>
            <a:pPr eaLnBrk="1" hangingPunct="1">
              <a:buFontTx/>
              <a:buChar char="•"/>
            </a:pPr>
            <a:endParaRPr kumimoji="0" lang="en-US" altLang="zh-TW" sz="2400">
              <a:latin typeface="Times New Roman" pitchFamily="18" charset="0"/>
              <a:cs typeface="Times New Roman" pitchFamily="18" charset="0"/>
            </a:endParaRPr>
          </a:p>
          <a:p>
            <a:pPr eaLnBrk="1" hangingPunct="1">
              <a:buFontTx/>
              <a:buChar char="•"/>
            </a:pPr>
            <a:r>
              <a:rPr kumimoji="0" lang="en-US" altLang="zh-TW" sz="2400">
                <a:latin typeface="Times New Roman" pitchFamily="18" charset="0"/>
                <a:cs typeface="Times New Roman" pitchFamily="18" charset="0"/>
              </a:rPr>
              <a:t>Performance is usually evaluated by cross validation and overfitting should be carefully avoided.</a:t>
            </a:r>
          </a:p>
          <a:p>
            <a:pPr eaLnBrk="1" hangingPunct="1">
              <a:buFontTx/>
              <a:buChar char="•"/>
            </a:pPr>
            <a:endParaRPr kumimoji="0" lang="en-US" altLang="zh-TW" sz="2400">
              <a:latin typeface="Times New Roman" pitchFamily="18" charset="0"/>
              <a:cs typeface="Times New Roman" pitchFamily="18" charset="0"/>
            </a:endParaRPr>
          </a:p>
          <a:p>
            <a:pPr eaLnBrk="1" hangingPunct="1">
              <a:buFontTx/>
              <a:buChar char="•"/>
            </a:pPr>
            <a:r>
              <a:rPr kumimoji="0" lang="en-US" altLang="zh-TW" sz="2400">
                <a:latin typeface="Times New Roman" pitchFamily="18" charset="0"/>
                <a:cs typeface="Times New Roman" pitchFamily="18" charset="0"/>
              </a:rPr>
              <a:t>Gene selection should be carefully performed.</a:t>
            </a:r>
          </a:p>
          <a:p>
            <a:pPr eaLnBrk="1" hangingPunct="1">
              <a:buFontTx/>
              <a:buChar char="•"/>
            </a:pPr>
            <a:endParaRPr kumimoji="0" lang="en-US" altLang="zh-TW" sz="2400">
              <a:latin typeface="Times New Roman" pitchFamily="18" charset="0"/>
              <a:cs typeface="Times New Roman" pitchFamily="18" charset="0"/>
            </a:endParaRPr>
          </a:p>
          <a:p>
            <a:pPr eaLnBrk="1" hangingPunct="1">
              <a:buFontTx/>
              <a:buChar char="•"/>
            </a:pPr>
            <a:r>
              <a:rPr kumimoji="0" lang="en-US" altLang="zh-TW" sz="2400">
                <a:latin typeface="Times New Roman" pitchFamily="18" charset="0"/>
                <a:cs typeface="Times New Roman" pitchFamily="18" charset="0"/>
              </a:rPr>
              <a:t>Interpretability and performance should be considered when choosing among different methods.</a:t>
            </a:r>
          </a:p>
          <a:p>
            <a:pPr eaLnBrk="1" hangingPunct="1">
              <a:buFontTx/>
              <a:buChar char="•"/>
            </a:pPr>
            <a:endParaRPr kumimoji="0" lang="en-US" altLang="zh-TW" sz="2400">
              <a:latin typeface="Times New Roman" pitchFamily="18" charset="0"/>
              <a:cs typeface="Times New Roman" pitchFamily="18" charset="0"/>
            </a:endParaRPr>
          </a:p>
          <a:p>
            <a:pPr eaLnBrk="1" hangingPunct="1">
              <a:buFontTx/>
              <a:buChar char="•"/>
            </a:pPr>
            <a:r>
              <a:rPr kumimoji="0" lang="en-US" altLang="zh-TW" sz="2400">
                <a:latin typeface="Times New Roman" pitchFamily="18" charset="0"/>
                <a:cs typeface="Times New Roman" pitchFamily="18" charset="0"/>
              </a:rPr>
              <a:t>Resulting classification error rate should be carefully interpreted.</a:t>
            </a:r>
          </a:p>
        </p:txBody>
      </p:sp>
      <p:sp>
        <p:nvSpPr>
          <p:cNvPr id="53251" name="Text Box 4"/>
          <p:cNvSpPr txBox="1">
            <a:spLocks noChangeArrowheads="1"/>
          </p:cNvSpPr>
          <p:nvPr/>
        </p:nvSpPr>
        <p:spPr bwMode="auto">
          <a:xfrm>
            <a:off x="3475038" y="242888"/>
            <a:ext cx="223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dirty="0">
                <a:solidFill>
                  <a:schemeClr val="accent2"/>
                </a:solidFill>
                <a:latin typeface="Times New Roman" pitchFamily="18" charset="0"/>
                <a:cs typeface="Times New Roman" pitchFamily="18" charset="0"/>
              </a:rPr>
              <a:t>7. Conclusion</a:t>
            </a:r>
          </a:p>
        </p:txBody>
      </p:sp>
    </p:spTree>
    <p:extLst>
      <p:ext uri="{BB962C8B-B14F-4D97-AF65-F5344CB8AC3E}">
        <p14:creationId xmlns:p14="http://schemas.microsoft.com/office/powerpoint/2010/main" val="31490801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4"/>
          <p:cNvSpPr txBox="1">
            <a:spLocks noChangeArrowheads="1"/>
          </p:cNvSpPr>
          <p:nvPr/>
        </p:nvSpPr>
        <p:spPr bwMode="auto">
          <a:xfrm>
            <a:off x="685800" y="847725"/>
            <a:ext cx="77724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lang="en-US" altLang="zh-TW" sz="2400" b="1">
                <a:solidFill>
                  <a:schemeClr val="accent2"/>
                </a:solidFill>
                <a:latin typeface="Times New Roman" pitchFamily="18" charset="0"/>
              </a:rPr>
              <a:t>Linear and quadratic discriminant analysis:</a:t>
            </a:r>
          </a:p>
          <a:p>
            <a:pPr eaLnBrk="1" hangingPunct="1"/>
            <a:r>
              <a:rPr lang="en-US" altLang="zh-TW" sz="2400" b="1">
                <a:latin typeface="Times New Roman" pitchFamily="18" charset="0"/>
              </a:rPr>
              <a:t>“lda” and “qda” in “MASS” package</a:t>
            </a:r>
          </a:p>
          <a:p>
            <a:pPr eaLnBrk="1" hangingPunct="1"/>
            <a:endParaRPr lang="en-US" altLang="zh-TW" sz="2400" b="1">
              <a:latin typeface="Times New Roman" pitchFamily="18" charset="0"/>
            </a:endParaRPr>
          </a:p>
          <a:p>
            <a:pPr eaLnBrk="1" hangingPunct="1"/>
            <a:r>
              <a:rPr lang="en-US" altLang="zh-TW" sz="2400" b="1">
                <a:solidFill>
                  <a:schemeClr val="accent2"/>
                </a:solidFill>
                <a:latin typeface="Times New Roman" pitchFamily="18" charset="0"/>
              </a:rPr>
              <a:t>DLDA and DQDA</a:t>
            </a:r>
            <a:r>
              <a:rPr lang="en-US" altLang="zh-TW" sz="2400" b="1">
                <a:latin typeface="Times New Roman" pitchFamily="18" charset="0"/>
              </a:rPr>
              <a:t>: “stat.diag.da” in “sma” package </a:t>
            </a:r>
          </a:p>
          <a:p>
            <a:pPr eaLnBrk="1" hangingPunct="1"/>
            <a:endParaRPr lang="en-US" altLang="zh-TW" sz="2400" b="1">
              <a:latin typeface="Times New Roman" pitchFamily="18" charset="0"/>
            </a:endParaRPr>
          </a:p>
          <a:p>
            <a:pPr eaLnBrk="1" hangingPunct="1"/>
            <a:r>
              <a:rPr lang="en-US" altLang="zh-TW" sz="2400" b="1">
                <a:solidFill>
                  <a:schemeClr val="accent2"/>
                </a:solidFill>
                <a:latin typeface="Times New Roman" pitchFamily="18" charset="0"/>
              </a:rPr>
              <a:t>KNN classification</a:t>
            </a:r>
            <a:r>
              <a:rPr lang="en-US" altLang="zh-TW" sz="2400" b="1">
                <a:latin typeface="Times New Roman" pitchFamily="18" charset="0"/>
              </a:rPr>
              <a:t>: “knn” in “class”package</a:t>
            </a:r>
          </a:p>
          <a:p>
            <a:pPr eaLnBrk="1" hangingPunct="1"/>
            <a:endParaRPr lang="en-US" altLang="zh-TW" sz="2400" b="1">
              <a:latin typeface="Times New Roman" pitchFamily="18" charset="0"/>
            </a:endParaRPr>
          </a:p>
          <a:p>
            <a:pPr eaLnBrk="1" hangingPunct="1"/>
            <a:r>
              <a:rPr lang="en-US" altLang="zh-TW" sz="2400" b="1">
                <a:solidFill>
                  <a:schemeClr val="accent2"/>
                </a:solidFill>
                <a:latin typeface="Times New Roman" pitchFamily="18" charset="0"/>
              </a:rPr>
              <a:t>CART:</a:t>
            </a:r>
            <a:r>
              <a:rPr lang="en-US" altLang="zh-TW" sz="2400" b="1">
                <a:latin typeface="Times New Roman" pitchFamily="18" charset="0"/>
              </a:rPr>
              <a:t> “rpart” package</a:t>
            </a:r>
          </a:p>
          <a:p>
            <a:pPr eaLnBrk="1" hangingPunct="1"/>
            <a:endParaRPr lang="en-US" altLang="zh-TW" sz="2400" b="1">
              <a:latin typeface="Times New Roman" pitchFamily="18" charset="0"/>
            </a:endParaRPr>
          </a:p>
          <a:p>
            <a:pPr eaLnBrk="1" hangingPunct="1"/>
            <a:r>
              <a:rPr lang="en-US" altLang="zh-TW" sz="2400" b="1">
                <a:latin typeface="Times New Roman" pitchFamily="18" charset="0"/>
              </a:rPr>
              <a:t>Bagging: “Ipred” package</a:t>
            </a:r>
          </a:p>
          <a:p>
            <a:pPr eaLnBrk="1" hangingPunct="1"/>
            <a:endParaRPr lang="en-US" altLang="zh-TW" sz="2400" b="1">
              <a:latin typeface="Times New Roman" pitchFamily="18" charset="0"/>
            </a:endParaRPr>
          </a:p>
          <a:p>
            <a:pPr eaLnBrk="1" hangingPunct="1"/>
            <a:r>
              <a:rPr lang="en-US" altLang="zh-TW" sz="2400" b="1">
                <a:latin typeface="Times New Roman" pitchFamily="18" charset="0"/>
              </a:rPr>
              <a:t>Random forest: “randomForest” package</a:t>
            </a:r>
          </a:p>
          <a:p>
            <a:pPr eaLnBrk="1" hangingPunct="1"/>
            <a:endParaRPr lang="en-US" altLang="zh-TW" sz="2400" b="1">
              <a:latin typeface="Times New Roman" pitchFamily="18" charset="0"/>
            </a:endParaRPr>
          </a:p>
          <a:p>
            <a:pPr eaLnBrk="1" hangingPunct="1"/>
            <a:r>
              <a:rPr lang="en-US" altLang="zh-TW" sz="2400" b="1">
                <a:solidFill>
                  <a:schemeClr val="accent2"/>
                </a:solidFill>
                <a:latin typeface="Times New Roman" pitchFamily="18" charset="0"/>
              </a:rPr>
              <a:t>Support Vector machines</a:t>
            </a:r>
            <a:r>
              <a:rPr lang="en-US" altLang="zh-TW" sz="2400" b="1">
                <a:latin typeface="Times New Roman" pitchFamily="18" charset="0"/>
              </a:rPr>
              <a:t>: “svm” in “e1071” package</a:t>
            </a:r>
          </a:p>
          <a:p>
            <a:pPr eaLnBrk="1" hangingPunct="1"/>
            <a:endParaRPr lang="en-US" altLang="zh-TW" sz="2400" b="1">
              <a:latin typeface="Times New Roman" pitchFamily="18" charset="0"/>
            </a:endParaRPr>
          </a:p>
          <a:p>
            <a:pPr eaLnBrk="1" hangingPunct="1"/>
            <a:r>
              <a:rPr lang="en-US" altLang="zh-TW" sz="2400" b="1">
                <a:solidFill>
                  <a:schemeClr val="accent2"/>
                </a:solidFill>
                <a:latin typeface="Times New Roman" pitchFamily="18" charset="0"/>
              </a:rPr>
              <a:t>Nearest shrunken centroids</a:t>
            </a:r>
            <a:r>
              <a:rPr lang="en-US" altLang="zh-TW" sz="2400" b="1">
                <a:latin typeface="Times New Roman" pitchFamily="18" charset="0"/>
              </a:rPr>
              <a:t>: “pamr” in “pamr” package</a:t>
            </a:r>
          </a:p>
        </p:txBody>
      </p:sp>
      <p:sp>
        <p:nvSpPr>
          <p:cNvPr id="54275" name="Text Box 5"/>
          <p:cNvSpPr txBox="1">
            <a:spLocks noChangeArrowheads="1"/>
          </p:cNvSpPr>
          <p:nvPr/>
        </p:nvSpPr>
        <p:spPr bwMode="auto">
          <a:xfrm>
            <a:off x="976313" y="242888"/>
            <a:ext cx="72675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Classification methods available in R packages</a:t>
            </a:r>
          </a:p>
        </p:txBody>
      </p:sp>
    </p:spTree>
    <p:extLst>
      <p:ext uri="{BB962C8B-B14F-4D97-AF65-F5344CB8AC3E}">
        <p14:creationId xmlns:p14="http://schemas.microsoft.com/office/powerpoint/2010/main" val="926737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908050"/>
            <a:ext cx="7620000"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860550" y="242888"/>
            <a:ext cx="55895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0. Introduction to machine learning</a:t>
            </a:r>
          </a:p>
        </p:txBody>
      </p:sp>
    </p:spTree>
    <p:extLst>
      <p:ext uri="{BB962C8B-B14F-4D97-AF65-F5344CB8AC3E}">
        <p14:creationId xmlns:p14="http://schemas.microsoft.com/office/powerpoint/2010/main" val="197522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533400" y="1219200"/>
            <a:ext cx="8229600" cy="480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4538" indent="-744538"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eaLnBrk="1" hangingPunct="1"/>
            <a:r>
              <a:rPr kumimoji="0" lang="en-US" altLang="zh-TW" sz="2400">
                <a:latin typeface="Times New Roman" pitchFamily="18" charset="0"/>
                <a:cs typeface="Times New Roman" pitchFamily="18" charset="0"/>
              </a:rPr>
              <a:t>Data: Objects {X</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 Y</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}(i=1,…,n) i.i.d. from joint distribution {X, Y}. Each object X</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rPr>
              <a:t> is associated with a class label Y</a:t>
            </a:r>
            <a:r>
              <a:rPr kumimoji="0" lang="en-US" altLang="zh-TW" sz="2400" baseline="-25000">
                <a:latin typeface="Times New Roman" pitchFamily="18" charset="0"/>
                <a:cs typeface="Times New Roman" pitchFamily="18" charset="0"/>
              </a:rPr>
              <a:t>i</a:t>
            </a:r>
            <a:r>
              <a:rPr kumimoji="0" lang="en-US" altLang="zh-TW" sz="2400">
                <a:latin typeface="Times New Roman" pitchFamily="18" charset="0"/>
                <a:cs typeface="Times New Roman" pitchFamily="18" charset="0"/>
                <a:sym typeface="Symbol" pitchFamily="18" charset="2"/>
              </a:rPr>
              <a:t>{1,…,K}.</a:t>
            </a:r>
          </a:p>
          <a:p>
            <a:pPr eaLnBrk="1" hangingPunct="1"/>
            <a:endParaRPr kumimoji="0" lang="en-US" altLang="zh-TW" sz="2400">
              <a:latin typeface="Times New Roman" pitchFamily="18" charset="0"/>
              <a:cs typeface="Times New Roman" pitchFamily="18" charset="0"/>
              <a:sym typeface="Symbol" pitchFamily="18" charset="2"/>
            </a:endParaRPr>
          </a:p>
          <a:p>
            <a:pPr eaLnBrk="1" hangingPunct="1"/>
            <a:r>
              <a:rPr kumimoji="0" lang="en-US" altLang="zh-TW" sz="2400">
                <a:latin typeface="Times New Roman" pitchFamily="18" charset="0"/>
                <a:cs typeface="Times New Roman" pitchFamily="18" charset="0"/>
                <a:sym typeface="Symbol" pitchFamily="18" charset="2"/>
              </a:rPr>
              <a:t>Method: Develop a classification rule C(X) that predicts the class label Y well. ( </a:t>
            </a:r>
            <a:r>
              <a:rPr kumimoji="0" lang="en-US" altLang="zh-TW" sz="2400">
                <a:solidFill>
                  <a:schemeClr val="accent2"/>
                </a:solidFill>
                <a:latin typeface="Times New Roman" pitchFamily="18" charset="0"/>
                <a:cs typeface="Times New Roman" pitchFamily="18" charset="0"/>
                <a:sym typeface="Symbol" pitchFamily="18" charset="2"/>
              </a:rPr>
              <a:t>error rate: #{i: Y</a:t>
            </a:r>
            <a:r>
              <a:rPr kumimoji="0" lang="en-US" altLang="zh-TW" sz="2400" baseline="-25000">
                <a:solidFill>
                  <a:schemeClr val="accent2"/>
                </a:solidFill>
                <a:latin typeface="Times New Roman" pitchFamily="18" charset="0"/>
                <a:cs typeface="Times New Roman" pitchFamily="18" charset="0"/>
                <a:sym typeface="Symbol" pitchFamily="18" charset="2"/>
              </a:rPr>
              <a:t>i</a:t>
            </a:r>
            <a:r>
              <a:rPr kumimoji="0" lang="en-US" altLang="zh-TW" sz="2400">
                <a:solidFill>
                  <a:schemeClr val="accent2"/>
                </a:solidFill>
                <a:latin typeface="Times New Roman" pitchFamily="18" charset="0"/>
                <a:cs typeface="Times New Roman" pitchFamily="18" charset="0"/>
                <a:sym typeface="Symbol" pitchFamily="18" charset="2"/>
              </a:rPr>
              <a:t>C(X</a:t>
            </a:r>
            <a:r>
              <a:rPr kumimoji="0" lang="en-US" altLang="zh-TW" baseline="-25000">
                <a:solidFill>
                  <a:schemeClr val="accent2"/>
                </a:solidFill>
                <a:latin typeface="Times New Roman" pitchFamily="18" charset="0"/>
                <a:sym typeface="Symbol" pitchFamily="18" charset="2"/>
              </a:rPr>
              <a:t>i</a:t>
            </a:r>
            <a:r>
              <a:rPr kumimoji="0" lang="en-US" altLang="zh-TW" sz="2400">
                <a:solidFill>
                  <a:schemeClr val="accent2"/>
                </a:solidFill>
                <a:latin typeface="Times New Roman" pitchFamily="18" charset="0"/>
                <a:cs typeface="Times New Roman" pitchFamily="18" charset="0"/>
                <a:sym typeface="Symbol" pitchFamily="18" charset="2"/>
              </a:rPr>
              <a:t>)}</a:t>
            </a:r>
            <a:r>
              <a:rPr kumimoji="0" lang="en-US" altLang="zh-TW" sz="2400">
                <a:latin typeface="Times New Roman" pitchFamily="18" charset="0"/>
                <a:cs typeface="Times New Roman" pitchFamily="18" charset="0"/>
                <a:sym typeface="Symbol" pitchFamily="18" charset="2"/>
              </a:rPr>
              <a:t> )</a:t>
            </a:r>
          </a:p>
          <a:p>
            <a:pPr eaLnBrk="1" hangingPunct="1"/>
            <a:endParaRPr kumimoji="0" lang="en-US" altLang="zh-TW" sz="2400">
              <a:latin typeface="Times New Roman" pitchFamily="18" charset="0"/>
              <a:cs typeface="Times New Roman" pitchFamily="18" charset="0"/>
              <a:sym typeface="Symbol" pitchFamily="18" charset="2"/>
            </a:endParaRPr>
          </a:p>
          <a:p>
            <a:pPr eaLnBrk="1" hangingPunct="1"/>
            <a:endParaRPr kumimoji="0" lang="en-US" altLang="zh-TW" sz="2400" i="1">
              <a:latin typeface="Times New Roman" pitchFamily="18" charset="0"/>
              <a:cs typeface="Times New Roman" pitchFamily="18" charset="0"/>
              <a:sym typeface="Symbol" pitchFamily="18" charset="2"/>
            </a:endParaRPr>
          </a:p>
          <a:p>
            <a:pPr eaLnBrk="1" hangingPunct="1"/>
            <a:r>
              <a:rPr kumimoji="0" lang="en-US" altLang="zh-TW" sz="2400" i="1">
                <a:latin typeface="Times New Roman" pitchFamily="18" charset="0"/>
                <a:cs typeface="Times New Roman" pitchFamily="18" charset="0"/>
                <a:sym typeface="Symbol" pitchFamily="18" charset="2"/>
              </a:rPr>
              <a:t>How is the classifier learned from the training data generalize to (predict) a new example.</a:t>
            </a:r>
            <a:endParaRPr kumimoji="0" lang="en-US" altLang="zh-TW" sz="2400">
              <a:solidFill>
                <a:schemeClr val="accent2"/>
              </a:solidFill>
              <a:latin typeface="Times New Roman" pitchFamily="18" charset="0"/>
              <a:cs typeface="Times New Roman" pitchFamily="18" charset="0"/>
              <a:sym typeface="Symbol" pitchFamily="18" charset="2"/>
            </a:endParaRPr>
          </a:p>
          <a:p>
            <a:pPr eaLnBrk="1" hangingPunct="1"/>
            <a:r>
              <a:rPr kumimoji="0" lang="en-US" altLang="zh-TW" sz="2400">
                <a:solidFill>
                  <a:schemeClr val="accent2"/>
                </a:solidFill>
                <a:latin typeface="Times New Roman" pitchFamily="18" charset="0"/>
                <a:cs typeface="Times New Roman" pitchFamily="18" charset="0"/>
                <a:sym typeface="Symbol" pitchFamily="18" charset="2"/>
              </a:rPr>
              <a:t>Goal: Find a classifier C(X) with high generalization ability.</a:t>
            </a:r>
          </a:p>
          <a:p>
            <a:pPr eaLnBrk="1" hangingPunct="1"/>
            <a:endParaRPr kumimoji="0" lang="en-US" altLang="zh-TW" sz="2400">
              <a:solidFill>
                <a:schemeClr val="accent2"/>
              </a:solidFill>
              <a:latin typeface="Times New Roman" pitchFamily="18" charset="0"/>
              <a:cs typeface="Times New Roman" pitchFamily="18" charset="0"/>
              <a:sym typeface="Symbol" pitchFamily="18" charset="2"/>
            </a:endParaRPr>
          </a:p>
          <a:p>
            <a:pPr algn="ctr" eaLnBrk="1" hangingPunct="1"/>
            <a:r>
              <a:rPr kumimoji="0" lang="en-US" altLang="zh-TW" sz="2200">
                <a:solidFill>
                  <a:srgbClr val="FF0000"/>
                </a:solidFill>
                <a:latin typeface="Times New Roman" pitchFamily="18" charset="0"/>
                <a:cs typeface="Times New Roman" pitchFamily="18" charset="0"/>
                <a:sym typeface="Symbol" pitchFamily="18" charset="2"/>
              </a:rPr>
              <a:t>In the following discussion, only consider binary classification (K=2).</a:t>
            </a:r>
          </a:p>
        </p:txBody>
      </p:sp>
      <p:sp>
        <p:nvSpPr>
          <p:cNvPr id="10243" name="Text Box 3"/>
          <p:cNvSpPr txBox="1">
            <a:spLocks noChangeArrowheads="1"/>
          </p:cNvSpPr>
          <p:nvPr/>
        </p:nvSpPr>
        <p:spPr bwMode="auto">
          <a:xfrm>
            <a:off x="2133600" y="242888"/>
            <a:ext cx="49069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r>
              <a:rPr kumimoji="0" lang="en-US" altLang="zh-TW" sz="2800" b="1">
                <a:solidFill>
                  <a:schemeClr val="accent2"/>
                </a:solidFill>
                <a:latin typeface="Times New Roman" pitchFamily="18" charset="0"/>
                <a:cs typeface="Times New Roman" pitchFamily="18" charset="0"/>
              </a:rPr>
              <a:t>1. Introduction to classification</a:t>
            </a:r>
          </a:p>
        </p:txBody>
      </p:sp>
    </p:spTree>
    <p:extLst>
      <p:ext uri="{BB962C8B-B14F-4D97-AF65-F5344CB8AC3E}">
        <p14:creationId xmlns:p14="http://schemas.microsoft.com/office/powerpoint/2010/main" val="8975859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84</TotalTime>
  <Words>3223</Words>
  <Application>Microsoft Office PowerPoint</Application>
  <PresentationFormat>On-screen Show (4:3)</PresentationFormat>
  <Paragraphs>433</Paragraphs>
  <Slides>72</Slides>
  <Notes>67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Verve</vt:lpstr>
      <vt:lpstr>PhotoImpact</vt:lpstr>
      <vt:lpstr>MathType 6.0 Equation</vt:lpstr>
      <vt:lpstr>Supervised machine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clinical examples and commercialized products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Supervised machine learning</dc:title>
  <dc:creator>Tseng</dc:creator>
  <cp:lastModifiedBy>George Tseng</cp:lastModifiedBy>
  <cp:revision>9</cp:revision>
  <dcterms:created xsi:type="dcterms:W3CDTF">2006-08-16T00:00:00Z</dcterms:created>
  <dcterms:modified xsi:type="dcterms:W3CDTF">2012-01-25T14:01:19Z</dcterms:modified>
</cp:coreProperties>
</file>