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1" r:id="rId2"/>
    <p:sldId id="262" r:id="rId3"/>
    <p:sldId id="315" r:id="rId4"/>
    <p:sldId id="317" r:id="rId5"/>
    <p:sldId id="326" r:id="rId6"/>
    <p:sldId id="316" r:id="rId7"/>
    <p:sldId id="318" r:id="rId8"/>
    <p:sldId id="314" r:id="rId9"/>
    <p:sldId id="282" r:id="rId10"/>
    <p:sldId id="283" r:id="rId11"/>
    <p:sldId id="285" r:id="rId12"/>
    <p:sldId id="264" r:id="rId13"/>
    <p:sldId id="284" r:id="rId14"/>
    <p:sldId id="286" r:id="rId15"/>
    <p:sldId id="320" r:id="rId16"/>
    <p:sldId id="323" r:id="rId17"/>
    <p:sldId id="321" r:id="rId18"/>
    <p:sldId id="322" r:id="rId19"/>
    <p:sldId id="324" r:id="rId20"/>
    <p:sldId id="311" r:id="rId21"/>
    <p:sldId id="312" r:id="rId22"/>
    <p:sldId id="265" r:id="rId23"/>
    <p:sldId id="266" r:id="rId24"/>
    <p:sldId id="287" r:id="rId25"/>
    <p:sldId id="288" r:id="rId26"/>
    <p:sldId id="289" r:id="rId27"/>
    <p:sldId id="290" r:id="rId28"/>
    <p:sldId id="293" r:id="rId29"/>
    <p:sldId id="302" r:id="rId30"/>
    <p:sldId id="303" r:id="rId31"/>
    <p:sldId id="304" r:id="rId32"/>
    <p:sldId id="305" r:id="rId33"/>
    <p:sldId id="306" r:id="rId34"/>
    <p:sldId id="307" r:id="rId35"/>
    <p:sldId id="310" r:id="rId36"/>
    <p:sldId id="325" r:id="rId37"/>
    <p:sldId id="297" r:id="rId38"/>
    <p:sldId id="298" r:id="rId39"/>
    <p:sldId id="299" r:id="rId40"/>
    <p:sldId id="300" r:id="rId41"/>
    <p:sldId id="301" r:id="rId42"/>
    <p:sldId id="332" r:id="rId43"/>
    <p:sldId id="327" r:id="rId44"/>
    <p:sldId id="328" r:id="rId45"/>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50.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9.wmf"/><Relationship Id="rId5" Type="http://schemas.openxmlformats.org/officeDocument/2006/relationships/image" Target="../media/image30.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jpe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W"/>
          </a:p>
        </p:txBody>
      </p:sp>
      <p:sp>
        <p:nvSpPr>
          <p:cNvPr id="3" name="Date Placeholder 2"/>
          <p:cNvSpPr>
            <a:spLocks noGrp="1"/>
          </p:cNvSpPr>
          <p:nvPr>
            <p:ph type="dt"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68BFFC2-C835-47CE-BEE4-205051113261}" type="datetimeFigureOut">
              <a:rPr lang="en-US"/>
              <a:pPr>
                <a:defRPr/>
              </a:pPr>
              <a:t>1/24/2012</a:t>
            </a:fld>
            <a:endParaRPr lang="en-ZW"/>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ZW"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W"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W"/>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EF82BCE-8F10-4A79-BB06-4D5AF75C8C67}" type="slidenum">
              <a:rPr lang="en-ZW"/>
              <a:pPr>
                <a:defRPr/>
              </a:pPr>
              <a:t>‹#›</a:t>
            </a:fld>
            <a:endParaRPr lang="en-ZW"/>
          </a:p>
        </p:txBody>
      </p:sp>
    </p:spTree>
    <p:extLst>
      <p:ext uri="{BB962C8B-B14F-4D97-AF65-F5344CB8AC3E}">
        <p14:creationId xmlns:p14="http://schemas.microsoft.com/office/powerpoint/2010/main" val="2104509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mn-lt"/>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mn-lt"/>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mn-lt"/>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mn-lt"/>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CCB6874-B4F4-4255-B308-4359AE035351}" type="slidenum">
              <a:rPr lang="en-ZW" smtClean="0"/>
              <a:pPr eaLnBrk="1" hangingPunct="1"/>
              <a:t>1</a:t>
            </a:fld>
            <a:endParaRPr lang="en-Z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2936732-99AD-4444-82A8-FC1EDC8CB0BC}" type="slidenum">
              <a:rPr lang="en-ZW" smtClean="0"/>
              <a:pPr eaLnBrk="1" hangingPunct="1"/>
              <a:t>10</a:t>
            </a:fld>
            <a:endParaRPr lang="en-Z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885C2F1-5288-4A66-B7C6-DDE9DEA04570}" type="slidenum">
              <a:rPr lang="en-ZW" smtClean="0"/>
              <a:pPr eaLnBrk="1" hangingPunct="1"/>
              <a:t>11</a:t>
            </a:fld>
            <a:endParaRPr lang="en-Z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72496E8-8720-408F-842E-984B7A93B66D}" type="slidenum">
              <a:rPr lang="en-ZW" smtClean="0"/>
              <a:pPr eaLnBrk="1" hangingPunct="1"/>
              <a:t>12</a:t>
            </a:fld>
            <a:endParaRPr lang="en-Z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D17A5A3-87CB-4392-9490-06B737589AB5}" type="slidenum">
              <a:rPr lang="en-ZW" smtClean="0"/>
              <a:pPr eaLnBrk="1" hangingPunct="1"/>
              <a:t>13</a:t>
            </a:fld>
            <a:endParaRPr lang="en-Z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195C335-47C5-4A36-9595-DAE066E1D398}" type="slidenum">
              <a:rPr lang="en-ZW" smtClean="0"/>
              <a:pPr eaLnBrk="1" hangingPunct="1"/>
              <a:t>14</a:t>
            </a:fld>
            <a:endParaRPr lang="en-Z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BF6741F-06CC-4F11-98AD-10DADA385219}" type="slidenum">
              <a:rPr lang="en-ZW" smtClean="0"/>
              <a:pPr eaLnBrk="1" hangingPunct="1"/>
              <a:t>15</a:t>
            </a:fld>
            <a:endParaRPr lang="en-Z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583CED4-AC97-4A18-90E1-19E354EE0F98}" type="slidenum">
              <a:rPr lang="en-ZW" smtClean="0"/>
              <a:pPr eaLnBrk="1" hangingPunct="1"/>
              <a:t>16</a:t>
            </a:fld>
            <a:endParaRPr lang="en-Z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184B70F-855C-4F80-AA4C-D7578DEB0A7A}" type="slidenum">
              <a:rPr lang="en-ZW" smtClean="0"/>
              <a:pPr eaLnBrk="1" hangingPunct="1"/>
              <a:t>17</a:t>
            </a:fld>
            <a:endParaRPr lang="en-Z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35C4256-D880-4EF2-B3BB-165658DE9AD0}" type="slidenum">
              <a:rPr lang="en-ZW" smtClean="0"/>
              <a:pPr eaLnBrk="1" hangingPunct="1"/>
              <a:t>18</a:t>
            </a:fld>
            <a:endParaRPr lang="en-Z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0FAB9F5-6A9E-409F-BE80-5575DC71A5E3}" type="slidenum">
              <a:rPr lang="en-ZW" smtClean="0"/>
              <a:pPr eaLnBrk="1" hangingPunct="1"/>
              <a:t>19</a:t>
            </a:fld>
            <a:endParaRPr lang="en-Z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3B23F89-A383-4180-B057-E48552EDCF83}" type="slidenum">
              <a:rPr lang="en-ZW" smtClean="0"/>
              <a:pPr eaLnBrk="1" hangingPunct="1"/>
              <a:t>2</a:t>
            </a:fld>
            <a:endParaRPr lang="en-Z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3838EF8-9CC9-404E-A2B1-5FCC45D386A8}" type="slidenum">
              <a:rPr lang="en-ZW" smtClean="0"/>
              <a:pPr eaLnBrk="1" hangingPunct="1"/>
              <a:t>20</a:t>
            </a:fld>
            <a:endParaRPr lang="en-Z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172FEE3-A82B-4202-A897-A4D332B4F779}" type="slidenum">
              <a:rPr lang="en-ZW" smtClean="0"/>
              <a:pPr eaLnBrk="1" hangingPunct="1"/>
              <a:t>21</a:t>
            </a:fld>
            <a:endParaRPr lang="en-Z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72519F1-E938-4EDB-B1BA-3E629ACDBB68}" type="slidenum">
              <a:rPr lang="en-ZW" smtClean="0"/>
              <a:pPr eaLnBrk="1" hangingPunct="1"/>
              <a:t>22</a:t>
            </a:fld>
            <a:endParaRPr lang="en-Z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87E8D23-80C3-4A5E-8B5D-16B1487DA150}" type="slidenum">
              <a:rPr lang="en-ZW" smtClean="0"/>
              <a:pPr eaLnBrk="1" hangingPunct="1"/>
              <a:t>23</a:t>
            </a:fld>
            <a:endParaRPr lang="en-Z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6638AB0-1AED-4C6D-BA50-01F3C8D95472}" type="slidenum">
              <a:rPr lang="en-ZW" smtClean="0"/>
              <a:pPr eaLnBrk="1" hangingPunct="1"/>
              <a:t>24</a:t>
            </a:fld>
            <a:endParaRPr lang="en-Z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F8A3EF1-0DBB-4CBD-AEE8-70518260AEEE}" type="slidenum">
              <a:rPr lang="en-ZW" smtClean="0"/>
              <a:pPr eaLnBrk="1" hangingPunct="1"/>
              <a:t>26</a:t>
            </a:fld>
            <a:endParaRPr lang="en-Z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C0EB931-3D8D-4323-9A99-FA35BDF50A75}" type="slidenum">
              <a:rPr lang="en-ZW" smtClean="0"/>
              <a:pPr eaLnBrk="1" hangingPunct="1"/>
              <a:t>28</a:t>
            </a:fld>
            <a:endParaRPr lang="en-Z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AD24F8C-8D73-4B29-84D7-4FC2884C4A37}" type="slidenum">
              <a:rPr lang="en-ZW" smtClean="0"/>
              <a:pPr eaLnBrk="1" hangingPunct="1"/>
              <a:t>29</a:t>
            </a:fld>
            <a:endParaRPr lang="en-Z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60A456B-5AC2-410A-9F1C-58B343EBD00E}" type="slidenum">
              <a:rPr lang="en-ZW" smtClean="0"/>
              <a:pPr eaLnBrk="1" hangingPunct="1"/>
              <a:t>30</a:t>
            </a:fld>
            <a:endParaRPr lang="en-Z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86E0AC5-81EE-4E0C-BCD3-489443609C9A}" type="slidenum">
              <a:rPr lang="en-ZW" smtClean="0"/>
              <a:pPr eaLnBrk="1" hangingPunct="1"/>
              <a:t>31</a:t>
            </a:fld>
            <a:endParaRPr lang="en-Z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88A07CC-F8DD-4FD7-9217-D36F75966188}" type="slidenum">
              <a:rPr lang="en-ZW" smtClean="0"/>
              <a:pPr eaLnBrk="1" hangingPunct="1"/>
              <a:t>3</a:t>
            </a:fld>
            <a:endParaRPr lang="en-Z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68F1F31-6C24-43D9-9115-392C4A241E8A}" type="slidenum">
              <a:rPr lang="en-ZW" smtClean="0"/>
              <a:pPr eaLnBrk="1" hangingPunct="1"/>
              <a:t>32</a:t>
            </a:fld>
            <a:endParaRPr lang="en-Z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2A16EDE-B64C-4890-9A71-290808BFA17E}" type="slidenum">
              <a:rPr lang="en-ZW" smtClean="0"/>
              <a:pPr eaLnBrk="1" hangingPunct="1"/>
              <a:t>33</a:t>
            </a:fld>
            <a:endParaRPr lang="en-ZW"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3D690F6-58CA-4D9E-B738-858AE17912B5}" type="slidenum">
              <a:rPr lang="en-ZW" smtClean="0"/>
              <a:pPr eaLnBrk="1" hangingPunct="1"/>
              <a:t>34</a:t>
            </a:fld>
            <a:endParaRPr lang="en-Z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55FDBCC-2115-48C1-A79E-9425752D4872}" type="slidenum">
              <a:rPr lang="en-ZW" smtClean="0"/>
              <a:pPr eaLnBrk="1" hangingPunct="1"/>
              <a:t>35</a:t>
            </a:fld>
            <a:endParaRPr lang="en-Z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CF29DE2-6D63-4DBC-AB4D-0F606FC353B8}" type="slidenum">
              <a:rPr lang="en-ZW" smtClean="0"/>
              <a:pPr eaLnBrk="1" hangingPunct="1"/>
              <a:t>36</a:t>
            </a:fld>
            <a:endParaRPr lang="en-ZW"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02F1417-F918-48C0-91DA-7E720932CC44}" type="slidenum">
              <a:rPr lang="en-ZW" smtClean="0"/>
              <a:pPr eaLnBrk="1" hangingPunct="1"/>
              <a:t>37</a:t>
            </a:fld>
            <a:endParaRPr lang="en-Z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9D6C3DD-3B70-4845-945A-AE17071B5AB7}" type="slidenum">
              <a:rPr lang="en-ZW" smtClean="0"/>
              <a:pPr eaLnBrk="1" hangingPunct="1"/>
              <a:t>38</a:t>
            </a:fld>
            <a:endParaRPr lang="en-Z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FDE0A40-2977-4628-999B-498BE64434D1}" type="slidenum">
              <a:rPr lang="en-ZW" smtClean="0"/>
              <a:pPr eaLnBrk="1" hangingPunct="1"/>
              <a:t>39</a:t>
            </a:fld>
            <a:endParaRPr lang="en-Z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7DE435F-7440-4ED7-9577-02B68A9F4DD0}" type="slidenum">
              <a:rPr lang="en-ZW" smtClean="0"/>
              <a:pPr eaLnBrk="1" hangingPunct="1"/>
              <a:t>40</a:t>
            </a:fld>
            <a:endParaRPr lang="en-Z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DA5E992-C413-4813-B679-420AFB450EC7}" type="slidenum">
              <a:rPr lang="en-ZW" smtClean="0"/>
              <a:pPr eaLnBrk="1" hangingPunct="1"/>
              <a:t>41</a:t>
            </a:fld>
            <a:endParaRPr lang="en-Z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A7DD3C3-863B-4905-B3D2-D7A04C9661C9}" type="slidenum">
              <a:rPr lang="en-ZW" smtClean="0"/>
              <a:pPr eaLnBrk="1" hangingPunct="1"/>
              <a:t>4</a:t>
            </a:fld>
            <a:endParaRPr lang="en-Z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DE70EFC-E77A-4A30-B9B6-4CE08505F3BD}" type="slidenum">
              <a:rPr lang="en-ZW" smtClean="0"/>
              <a:pPr eaLnBrk="1" hangingPunct="1"/>
              <a:t>43</a:t>
            </a:fld>
            <a:endParaRPr lang="en-Z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C13FAA0-6BA5-445D-8DCC-D20B98F611CC}" type="slidenum">
              <a:rPr lang="en-ZW" smtClean="0"/>
              <a:pPr eaLnBrk="1" hangingPunct="1"/>
              <a:t>44</a:t>
            </a:fld>
            <a:endParaRPr lang="en-Z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407E21B-DDEC-4E35-968C-06218F258C83}" type="slidenum">
              <a:rPr lang="en-ZW" smtClean="0"/>
              <a:pPr eaLnBrk="1" hangingPunct="1"/>
              <a:t>5</a:t>
            </a:fld>
            <a:endParaRPr lang="en-Z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4E6D6D8-4FC8-4C24-9862-CD6224799FCE}" type="slidenum">
              <a:rPr lang="en-ZW" smtClean="0"/>
              <a:pPr eaLnBrk="1" hangingPunct="1"/>
              <a:t>6</a:t>
            </a:fld>
            <a:endParaRPr lang="en-Z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EC50E2E-47D0-4A60-8200-8C24B3F09B84}" type="slidenum">
              <a:rPr lang="en-ZW" smtClean="0"/>
              <a:pPr eaLnBrk="1" hangingPunct="1"/>
              <a:t>7</a:t>
            </a:fld>
            <a:endParaRPr lang="en-Z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BC8A160-25AF-45A4-93F5-3F786E0DC51E}" type="slidenum">
              <a:rPr lang="en-ZW" smtClean="0"/>
              <a:pPr eaLnBrk="1" hangingPunct="1"/>
              <a:t>8</a:t>
            </a:fld>
            <a:endParaRPr lang="en-Z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W"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72D2D20-E825-45F0-9C52-34512668FF2E}" type="slidenum">
              <a:rPr lang="en-ZW" smtClean="0"/>
              <a:pPr eaLnBrk="1" hangingPunct="1"/>
              <a:t>9</a:t>
            </a:fld>
            <a:endParaRPr lang="en-Z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W"/>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559E29E-8BFD-4630-9C65-4D1F95319536}" type="slidenum">
              <a:rPr lang="en-US" altLang="zh-TW"/>
              <a:pPr>
                <a:defRPr/>
              </a:pPr>
              <a:t>‹#›</a:t>
            </a:fld>
            <a:endParaRPr lang="en-US" altLang="zh-TW"/>
          </a:p>
        </p:txBody>
      </p:sp>
    </p:spTree>
    <p:extLst>
      <p:ext uri="{BB962C8B-B14F-4D97-AF65-F5344CB8AC3E}">
        <p14:creationId xmlns:p14="http://schemas.microsoft.com/office/powerpoint/2010/main" val="352329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6EC70D-85C4-4D7D-9F7B-95C21F647038}" type="slidenum">
              <a:rPr lang="en-US" altLang="zh-TW"/>
              <a:pPr>
                <a:defRPr/>
              </a:pPr>
              <a:t>‹#›</a:t>
            </a:fld>
            <a:endParaRPr lang="en-US" altLang="zh-TW"/>
          </a:p>
        </p:txBody>
      </p:sp>
    </p:spTree>
    <p:extLst>
      <p:ext uri="{BB962C8B-B14F-4D97-AF65-F5344CB8AC3E}">
        <p14:creationId xmlns:p14="http://schemas.microsoft.com/office/powerpoint/2010/main" val="145202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B7C5FA7-7341-413B-8791-A809713B73F9}" type="slidenum">
              <a:rPr lang="en-US" altLang="zh-TW"/>
              <a:pPr>
                <a:defRPr/>
              </a:pPr>
              <a:t>‹#›</a:t>
            </a:fld>
            <a:endParaRPr lang="en-US" altLang="zh-TW"/>
          </a:p>
        </p:txBody>
      </p:sp>
    </p:spTree>
    <p:extLst>
      <p:ext uri="{BB962C8B-B14F-4D97-AF65-F5344CB8AC3E}">
        <p14:creationId xmlns:p14="http://schemas.microsoft.com/office/powerpoint/2010/main" val="203150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W"/>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F5EAABF-B633-4BA6-8C01-01AD239F1100}" type="slidenum">
              <a:rPr lang="en-US" altLang="zh-TW"/>
              <a:pPr>
                <a:defRPr/>
              </a:pPr>
              <a:t>‹#›</a:t>
            </a:fld>
            <a:endParaRPr lang="en-US" altLang="zh-TW"/>
          </a:p>
        </p:txBody>
      </p:sp>
    </p:spTree>
    <p:extLst>
      <p:ext uri="{BB962C8B-B14F-4D97-AF65-F5344CB8AC3E}">
        <p14:creationId xmlns:p14="http://schemas.microsoft.com/office/powerpoint/2010/main" val="283690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C430C57-B222-402A-8A43-32D696F8CD1A}" type="slidenum">
              <a:rPr lang="en-US" altLang="zh-TW"/>
              <a:pPr>
                <a:defRPr/>
              </a:pPr>
              <a:t>‹#›</a:t>
            </a:fld>
            <a:endParaRPr lang="en-US" altLang="zh-TW"/>
          </a:p>
        </p:txBody>
      </p:sp>
    </p:spTree>
    <p:extLst>
      <p:ext uri="{BB962C8B-B14F-4D97-AF65-F5344CB8AC3E}">
        <p14:creationId xmlns:p14="http://schemas.microsoft.com/office/powerpoint/2010/main" val="111370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EE95CD-A759-41C7-8F2E-B0289C9506A8}" type="slidenum">
              <a:rPr lang="en-US" altLang="zh-TW"/>
              <a:pPr>
                <a:defRPr/>
              </a:pPr>
              <a:t>‹#›</a:t>
            </a:fld>
            <a:endParaRPr lang="en-US" altLang="zh-TW"/>
          </a:p>
        </p:txBody>
      </p:sp>
    </p:spTree>
    <p:extLst>
      <p:ext uri="{BB962C8B-B14F-4D97-AF65-F5344CB8AC3E}">
        <p14:creationId xmlns:p14="http://schemas.microsoft.com/office/powerpoint/2010/main" val="165406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C140C17-7984-4713-B9A5-73749FADB1A1}" type="slidenum">
              <a:rPr lang="en-US" altLang="zh-TW"/>
              <a:pPr>
                <a:defRPr/>
              </a:pPr>
              <a:t>‹#›</a:t>
            </a:fld>
            <a:endParaRPr lang="en-US" altLang="zh-TW"/>
          </a:p>
        </p:txBody>
      </p:sp>
    </p:spTree>
    <p:extLst>
      <p:ext uri="{BB962C8B-B14F-4D97-AF65-F5344CB8AC3E}">
        <p14:creationId xmlns:p14="http://schemas.microsoft.com/office/powerpoint/2010/main" val="170954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127AF5C-C86C-493B-98A0-3B98422A732D}" type="slidenum">
              <a:rPr lang="en-US" altLang="zh-TW"/>
              <a:pPr>
                <a:defRPr/>
              </a:pPr>
              <a:t>‹#›</a:t>
            </a:fld>
            <a:endParaRPr lang="en-US" altLang="zh-TW"/>
          </a:p>
        </p:txBody>
      </p:sp>
    </p:spTree>
    <p:extLst>
      <p:ext uri="{BB962C8B-B14F-4D97-AF65-F5344CB8AC3E}">
        <p14:creationId xmlns:p14="http://schemas.microsoft.com/office/powerpoint/2010/main" val="302743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8407FAE-E2DF-41A6-A4D4-D9327E78870B}" type="slidenum">
              <a:rPr lang="en-US" altLang="zh-TW"/>
              <a:pPr>
                <a:defRPr/>
              </a:pPr>
              <a:t>‹#›</a:t>
            </a:fld>
            <a:endParaRPr lang="en-US" altLang="zh-TW"/>
          </a:p>
        </p:txBody>
      </p:sp>
    </p:spTree>
    <p:extLst>
      <p:ext uri="{BB962C8B-B14F-4D97-AF65-F5344CB8AC3E}">
        <p14:creationId xmlns:p14="http://schemas.microsoft.com/office/powerpoint/2010/main" val="252249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DCE1858-0B3F-4C02-9307-A244829BA2BF}" type="slidenum">
              <a:rPr lang="en-US" altLang="zh-TW"/>
              <a:pPr>
                <a:defRPr/>
              </a:pPr>
              <a:t>‹#›</a:t>
            </a:fld>
            <a:endParaRPr lang="en-US" altLang="zh-TW"/>
          </a:p>
        </p:txBody>
      </p:sp>
    </p:spTree>
    <p:extLst>
      <p:ext uri="{BB962C8B-B14F-4D97-AF65-F5344CB8AC3E}">
        <p14:creationId xmlns:p14="http://schemas.microsoft.com/office/powerpoint/2010/main" val="39397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5736C52-7AFA-4B6C-AA19-9D39F8F2ACA4}" type="slidenum">
              <a:rPr lang="en-US" altLang="zh-TW"/>
              <a:pPr>
                <a:defRPr/>
              </a:pPr>
              <a:t>‹#›</a:t>
            </a:fld>
            <a:endParaRPr lang="en-US" altLang="zh-TW"/>
          </a:p>
        </p:txBody>
      </p:sp>
    </p:spTree>
    <p:extLst>
      <p:ext uri="{BB962C8B-B14F-4D97-AF65-F5344CB8AC3E}">
        <p14:creationId xmlns:p14="http://schemas.microsoft.com/office/powerpoint/2010/main" val="283661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8F32045-ACCB-4789-ABAE-D1653701EC8D}" type="slidenum">
              <a:rPr lang="en-US" altLang="zh-TW"/>
              <a:pPr>
                <a:defRPr/>
              </a:pPr>
              <a:t>‹#›</a:t>
            </a:fld>
            <a:endParaRPr lang="en-US" altLang="zh-TW"/>
          </a:p>
        </p:txBody>
      </p:sp>
    </p:spTree>
    <p:extLst>
      <p:ext uri="{BB962C8B-B14F-4D97-AF65-F5344CB8AC3E}">
        <p14:creationId xmlns:p14="http://schemas.microsoft.com/office/powerpoint/2010/main" val="128170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W"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802A3AF-E905-4216-81AF-54E6849D1068}" type="slidenum">
              <a:rPr lang="en-US" altLang="zh-TW"/>
              <a:pPr>
                <a:defRPr/>
              </a:pPr>
              <a:t>‹#›</a:t>
            </a:fld>
            <a:endParaRPr lang="en-US" altLang="zh-TW"/>
          </a:p>
        </p:txBody>
      </p:sp>
    </p:spTree>
    <p:extLst>
      <p:ext uri="{BB962C8B-B14F-4D97-AF65-F5344CB8AC3E}">
        <p14:creationId xmlns:p14="http://schemas.microsoft.com/office/powerpoint/2010/main" val="282629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pPr>
              <a:defRPr/>
            </a:pPr>
            <a:fld id="{E2D164B8-69C3-4BA7-A756-B854496EF83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2.jpeg"/><Relationship Id="rId3" Type="http://schemas.openxmlformats.org/officeDocument/2006/relationships/notesSlide" Target="../notesSlides/notesSlide23.xml"/><Relationship Id="rId7" Type="http://schemas.openxmlformats.org/officeDocument/2006/relationships/image" Target="../media/image27.wmf"/><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26.wmf"/><Relationship Id="rId15" Type="http://schemas.openxmlformats.org/officeDocument/2006/relationships/image" Target="../media/image30.wmf"/><Relationship Id="rId10" Type="http://schemas.openxmlformats.org/officeDocument/2006/relationships/image" Target="../media/image28.wmf"/><Relationship Id="rId4" Type="http://schemas.openxmlformats.org/officeDocument/2006/relationships/oleObject" Target="../embeddings/oleObject10.bin"/><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oleObject" Target="../embeddings/oleObject19.bin"/><Relationship Id="rId3" Type="http://schemas.openxmlformats.org/officeDocument/2006/relationships/notesSlide" Target="../notesSlides/notesSlide24.xml"/><Relationship Id="rId7" Type="http://schemas.openxmlformats.org/officeDocument/2006/relationships/image" Target="../media/image34.wmf"/><Relationship Id="rId12" Type="http://schemas.openxmlformats.org/officeDocument/2006/relationships/image" Target="../media/image36.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oleObject" Target="../embeddings/oleObject15.bin"/><Relationship Id="rId9" Type="http://schemas.openxmlformats.org/officeDocument/2006/relationships/oleObject" Target="../embeddings/oleObject17.bin"/><Relationship Id="rId1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8.jpeg"/><Relationship Id="rId5" Type="http://schemas.openxmlformats.org/officeDocument/2006/relationships/image" Target="../media/image39.w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41.w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6.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3.wmf"/><Relationship Id="rId11" Type="http://schemas.openxmlformats.org/officeDocument/2006/relationships/image" Target="../media/image38.jpeg"/><Relationship Id="rId5" Type="http://schemas.openxmlformats.org/officeDocument/2006/relationships/oleObject" Target="../embeddings/oleObject24.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6.bin"/><Relationship Id="rId14" Type="http://schemas.openxmlformats.org/officeDocument/2006/relationships/image" Target="../media/image47.jpe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2.bin"/><Relationship Id="rId18"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image" Target="../media/image43.wmf"/><Relationship Id="rId12" Type="http://schemas.openxmlformats.org/officeDocument/2006/relationships/image" Target="../media/image47.jpeg"/><Relationship Id="rId17"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49.wmf"/><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48.wmf"/><Relationship Id="rId5" Type="http://schemas.openxmlformats.org/officeDocument/2006/relationships/image" Target="../media/image42.wmf"/><Relationship Id="rId15" Type="http://schemas.openxmlformats.org/officeDocument/2006/relationships/oleObject" Target="../embeddings/oleObject33.bin"/><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4.wmf"/><Relationship Id="rId14"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57.png"/><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8.wmf"/><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657600" y="242888"/>
            <a:ext cx="1350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800" b="1">
                <a:solidFill>
                  <a:schemeClr val="accent2"/>
                </a:solidFill>
                <a:latin typeface="Times New Roman" pitchFamily="18" charset="0"/>
                <a:cs typeface="Times New Roman" pitchFamily="18" charset="0"/>
              </a:rPr>
              <a:t>Agenda</a:t>
            </a:r>
          </a:p>
        </p:txBody>
      </p:sp>
      <p:sp>
        <p:nvSpPr>
          <p:cNvPr id="14339" name="Text Box 5"/>
          <p:cNvSpPr txBox="1">
            <a:spLocks noChangeArrowheads="1"/>
          </p:cNvSpPr>
          <p:nvPr/>
        </p:nvSpPr>
        <p:spPr bwMode="auto">
          <a:xfrm>
            <a:off x="609600" y="533400"/>
            <a:ext cx="77724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charset="0"/>
                <a:ea typeface="新細明體" pitchFamily="18" charset="-120"/>
              </a:defRPr>
            </a:lvl1pPr>
            <a:lvl2pPr marL="914400" indent="-45720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kumimoji="0" lang="en-US" altLang="zh-TW" sz="2000" b="1">
              <a:latin typeface="Times New Roman" pitchFamily="18" charset="0"/>
              <a:cs typeface="Times New Roman" pitchFamily="18" charset="0"/>
            </a:endParaRPr>
          </a:p>
          <a:p>
            <a:pPr eaLnBrk="1" hangingPunct="1">
              <a:buFontTx/>
              <a:buAutoNum type="arabicPeriod"/>
            </a:pPr>
            <a:r>
              <a:rPr kumimoji="0" lang="en-US" altLang="zh-TW" sz="2200" b="1">
                <a:cs typeface="Times New Roman" pitchFamily="18" charset="0"/>
              </a:rPr>
              <a:t>Bayes rule</a:t>
            </a:r>
            <a:endParaRPr kumimoji="0" lang="en-US" altLang="zh-TW" sz="2200">
              <a:cs typeface="Times New Roman" pitchFamily="18" charset="0"/>
            </a:endParaRPr>
          </a:p>
          <a:p>
            <a:pPr eaLnBrk="1" hangingPunct="1">
              <a:buFontTx/>
              <a:buAutoNum type="arabicPeriod"/>
            </a:pPr>
            <a:r>
              <a:rPr kumimoji="0" lang="en-US" altLang="zh-TW" sz="2200" b="1">
                <a:cs typeface="Times New Roman" pitchFamily="18" charset="0"/>
              </a:rPr>
              <a:t>Popular classification methods</a:t>
            </a:r>
          </a:p>
          <a:p>
            <a:pPr lvl="1" eaLnBrk="1" hangingPunct="1">
              <a:buFontTx/>
              <a:buAutoNum type="arabicPeriod"/>
            </a:pPr>
            <a:r>
              <a:rPr kumimoji="0" lang="en-US" altLang="zh-TW" sz="2200" b="1"/>
              <a:t>Logistic regression </a:t>
            </a:r>
          </a:p>
          <a:p>
            <a:pPr lvl="1" eaLnBrk="1" hangingPunct="1">
              <a:buFontTx/>
              <a:buAutoNum type="arabicPeriod"/>
            </a:pPr>
            <a:r>
              <a:rPr kumimoji="0" lang="en-US" altLang="zh-TW" sz="2200" b="1"/>
              <a:t>Linear discriminant analysis (LDA)/QDA and Fisher criteria</a:t>
            </a:r>
          </a:p>
          <a:p>
            <a:pPr lvl="1" eaLnBrk="1" hangingPunct="1">
              <a:buFontTx/>
              <a:buAutoNum type="arabicPeriod"/>
            </a:pPr>
            <a:r>
              <a:rPr kumimoji="0" lang="en-US" altLang="zh-TW" sz="2200" b="1"/>
              <a:t>K-nearest neighbor (KNN)</a:t>
            </a:r>
          </a:p>
          <a:p>
            <a:pPr lvl="1" eaLnBrk="1" hangingPunct="1">
              <a:buFontTx/>
              <a:buAutoNum type="arabicPeriod"/>
            </a:pPr>
            <a:r>
              <a:rPr kumimoji="0" lang="en-US" altLang="zh-TW" sz="2200" b="1"/>
              <a:t>Classification and regression tree (CART)</a:t>
            </a:r>
          </a:p>
          <a:p>
            <a:pPr lvl="1" eaLnBrk="1" hangingPunct="1">
              <a:buFontTx/>
              <a:buAutoNum type="arabicPeriod"/>
            </a:pPr>
            <a:r>
              <a:rPr kumimoji="0" lang="en-US" altLang="zh-TW" sz="2200" b="1"/>
              <a:t>Bagging</a:t>
            </a:r>
          </a:p>
          <a:p>
            <a:pPr lvl="1" eaLnBrk="1" hangingPunct="1">
              <a:buFontTx/>
              <a:buAutoNum type="arabicPeriod"/>
            </a:pPr>
            <a:r>
              <a:rPr kumimoji="0" lang="en-US" altLang="zh-TW" sz="2200" b="1"/>
              <a:t>Boosting</a:t>
            </a:r>
          </a:p>
          <a:p>
            <a:pPr lvl="1" eaLnBrk="1" hangingPunct="1">
              <a:buFontTx/>
              <a:buAutoNum type="arabicPeriod"/>
            </a:pPr>
            <a:r>
              <a:rPr kumimoji="0" lang="en-US" altLang="zh-TW" sz="2200" b="1"/>
              <a:t>Random Forest</a:t>
            </a:r>
          </a:p>
          <a:p>
            <a:pPr lvl="1" eaLnBrk="1" hangingPunct="1">
              <a:buFontTx/>
              <a:buAutoNum type="arabicPeriod"/>
            </a:pPr>
            <a:r>
              <a:rPr kumimoji="0" lang="en-US" altLang="zh-TW" sz="2200" b="1"/>
              <a:t>Support vector machines (SVM)</a:t>
            </a:r>
          </a:p>
          <a:p>
            <a:pPr lvl="1" eaLnBrk="1" hangingPunct="1">
              <a:buFontTx/>
              <a:buAutoNum type="arabicPeriod"/>
            </a:pPr>
            <a:r>
              <a:rPr kumimoji="0" lang="en-US" altLang="zh-TW" sz="2200" b="1"/>
              <a:t>Artificial neural network (ANN)</a:t>
            </a:r>
          </a:p>
          <a:p>
            <a:pPr lvl="1" eaLnBrk="1" hangingPunct="1">
              <a:buFontTx/>
              <a:buAutoNum type="arabicPeriod"/>
            </a:pPr>
            <a:r>
              <a:rPr kumimoji="0" lang="en-US" altLang="zh-TW" sz="2200" b="1"/>
              <a:t>Nearest shrunken centroids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3810000"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2.3 KNN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46150"/>
            <a:ext cx="8001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3702050" y="242888"/>
            <a:ext cx="172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2.4 CART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762000" y="803275"/>
            <a:ext cx="584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Classification and Regression Tree (CART)</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86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1219200" y="5334000"/>
            <a:ext cx="6438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AutoNum type="arabicPeriod"/>
            </a:pPr>
            <a:r>
              <a:rPr kumimoji="0" lang="en-US" altLang="zh-TW" sz="2400">
                <a:latin typeface="Times New Roman" pitchFamily="18" charset="0"/>
                <a:cs typeface="Times New Roman" pitchFamily="18" charset="0"/>
              </a:rPr>
              <a:t>Splitting rule: impurity function to decide splits</a:t>
            </a:r>
          </a:p>
          <a:p>
            <a:pPr eaLnBrk="1" hangingPunct="1">
              <a:buFontTx/>
              <a:buAutoNum type="arabicPeriod"/>
            </a:pPr>
            <a:r>
              <a:rPr kumimoji="0" lang="en-US" altLang="zh-TW" sz="2400">
                <a:latin typeface="Times New Roman" pitchFamily="18" charset="0"/>
                <a:cs typeface="Times New Roman" pitchFamily="18" charset="0"/>
              </a:rPr>
              <a:t>Stopping rule: when to stop splitting/prunning</a:t>
            </a:r>
          </a:p>
          <a:p>
            <a:pPr eaLnBrk="1" hangingPunct="1">
              <a:buFontTx/>
              <a:buAutoNum type="arabicPeriod"/>
            </a:pPr>
            <a:r>
              <a:rPr kumimoji="0" lang="en-US" altLang="zh-TW" sz="2400">
                <a:latin typeface="Times New Roman" pitchFamily="18" charset="0"/>
                <a:cs typeface="Times New Roman" pitchFamily="18" charset="0"/>
              </a:rPr>
              <a:t>Bagging, Boosting, Random Forest?</a:t>
            </a:r>
          </a:p>
        </p:txBody>
      </p:sp>
      <p:sp>
        <p:nvSpPr>
          <p:cNvPr id="21509" name="Text Box 7"/>
          <p:cNvSpPr txBox="1">
            <a:spLocks noChangeArrowheads="1"/>
          </p:cNvSpPr>
          <p:nvPr/>
        </p:nvSpPr>
        <p:spPr bwMode="auto">
          <a:xfrm>
            <a:off x="3702050" y="242888"/>
            <a:ext cx="172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2.4 CART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702050" y="242888"/>
            <a:ext cx="172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2.4 CART</a:t>
            </a:r>
          </a:p>
        </p:txBody>
      </p:sp>
      <p:sp>
        <p:nvSpPr>
          <p:cNvPr id="5125" name="Text Box 5"/>
          <p:cNvSpPr txBox="1">
            <a:spLocks noChangeArrowheads="1"/>
          </p:cNvSpPr>
          <p:nvPr/>
        </p:nvSpPr>
        <p:spPr bwMode="auto">
          <a:xfrm>
            <a:off x="1279525" y="1108075"/>
            <a:ext cx="71564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Splitting rule:</a:t>
            </a:r>
          </a:p>
          <a:p>
            <a:pPr eaLnBrk="1" hangingPunct="1"/>
            <a:endParaRPr lang="en-US" altLang="zh-TW" sz="2400" b="1">
              <a:solidFill>
                <a:schemeClr val="accent2"/>
              </a:solidFill>
              <a:latin typeface="Times New Roman" pitchFamily="18" charset="0"/>
            </a:endParaRPr>
          </a:p>
          <a:p>
            <a:pPr eaLnBrk="1" hangingPunct="1"/>
            <a:r>
              <a:rPr lang="en-US" altLang="zh-TW" sz="2400">
                <a:latin typeface="Times New Roman" pitchFamily="18" charset="0"/>
              </a:rPr>
              <a:t>Choose the split that maximizes the decrease in impurity.</a:t>
            </a:r>
          </a:p>
          <a:p>
            <a:pPr eaLnBrk="1" hangingPunct="1"/>
            <a:endParaRPr lang="en-US" altLang="zh-TW" sz="2400">
              <a:latin typeface="Times New Roman" pitchFamily="18" charset="0"/>
            </a:endParaRPr>
          </a:p>
          <a:p>
            <a:pPr eaLnBrk="1" hangingPunct="1"/>
            <a:r>
              <a:rPr lang="en-US" altLang="zh-TW" sz="2400">
                <a:latin typeface="Times New Roman" pitchFamily="18" charset="0"/>
              </a:rPr>
              <a:t>Impurity:</a:t>
            </a:r>
          </a:p>
          <a:p>
            <a:pPr eaLnBrk="1" hangingPunct="1"/>
            <a:endParaRPr lang="en-US" altLang="zh-TW" sz="2400">
              <a:latin typeface="Times New Roman" pitchFamily="18" charset="0"/>
            </a:endParaRPr>
          </a:p>
          <a:p>
            <a:pPr eaLnBrk="1" hangingPunct="1">
              <a:buFontTx/>
              <a:buAutoNum type="arabicPeriod"/>
            </a:pPr>
            <a:r>
              <a:rPr lang="en-US" altLang="zh-TW" sz="2400">
                <a:latin typeface="Times New Roman" pitchFamily="18" charset="0"/>
              </a:rPr>
              <a:t>Gini Index</a:t>
            </a:r>
          </a:p>
          <a:p>
            <a:pPr eaLnBrk="1" hangingPunct="1">
              <a:buFontTx/>
              <a:buAutoNum type="arabicPeriod"/>
            </a:pPr>
            <a:endParaRPr lang="en-US" altLang="zh-TW" sz="2400">
              <a:latin typeface="Times New Roman" pitchFamily="18" charset="0"/>
            </a:endParaRPr>
          </a:p>
          <a:p>
            <a:pPr eaLnBrk="1" hangingPunct="1">
              <a:buFontTx/>
              <a:buAutoNum type="arabicPeriod"/>
            </a:pPr>
            <a:endParaRPr lang="en-US" altLang="zh-TW" sz="2400">
              <a:latin typeface="Times New Roman" pitchFamily="18" charset="0"/>
            </a:endParaRPr>
          </a:p>
          <a:p>
            <a:pPr eaLnBrk="1" hangingPunct="1">
              <a:buFontTx/>
              <a:buAutoNum type="arabicPeriod"/>
            </a:pPr>
            <a:r>
              <a:rPr lang="en-US" altLang="zh-TW" sz="2400">
                <a:latin typeface="Times New Roman" pitchFamily="18" charset="0"/>
              </a:rPr>
              <a:t>Entropy</a:t>
            </a:r>
          </a:p>
        </p:txBody>
      </p:sp>
      <p:graphicFrame>
        <p:nvGraphicFramePr>
          <p:cNvPr id="5122" name="Object 6"/>
          <p:cNvGraphicFramePr>
            <a:graphicFrameLocks noChangeAspect="1"/>
          </p:cNvGraphicFramePr>
          <p:nvPr/>
        </p:nvGraphicFramePr>
        <p:xfrm>
          <a:off x="2905125" y="3819525"/>
          <a:ext cx="3259138" cy="676275"/>
        </p:xfrm>
        <a:graphic>
          <a:graphicData uri="http://schemas.openxmlformats.org/presentationml/2006/ole">
            <mc:AlternateContent xmlns:mc="http://schemas.openxmlformats.org/markup-compatibility/2006">
              <mc:Choice xmlns:v="urn:schemas-microsoft-com:vml" Requires="v">
                <p:oleObj spid="_x0000_s5126" name="Equation" r:id="rId4" imgW="1650960" imgH="342720" progId="Equation.3">
                  <p:embed/>
                </p:oleObj>
              </mc:Choice>
              <mc:Fallback>
                <p:oleObj name="Equation" r:id="rId4" imgW="1650960" imgH="34272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3819525"/>
                        <a:ext cx="3259138"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7"/>
          <p:cNvGraphicFramePr>
            <a:graphicFrameLocks noChangeAspect="1"/>
          </p:cNvGraphicFramePr>
          <p:nvPr/>
        </p:nvGraphicFramePr>
        <p:xfrm>
          <a:off x="3154363" y="5029200"/>
          <a:ext cx="2789237" cy="723900"/>
        </p:xfrm>
        <a:graphic>
          <a:graphicData uri="http://schemas.openxmlformats.org/presentationml/2006/ole">
            <mc:AlternateContent xmlns:mc="http://schemas.openxmlformats.org/markup-compatibility/2006">
              <mc:Choice xmlns:v="urn:schemas-microsoft-com:vml" Requires="v">
                <p:oleObj spid="_x0000_s5127" name="Equation" r:id="rId6" imgW="1320480" imgH="342720" progId="Equation.3">
                  <p:embed/>
                </p:oleObj>
              </mc:Choice>
              <mc:Fallback>
                <p:oleObj name="Equation" r:id="rId6" imgW="1320480" imgH="34272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4363" y="5029200"/>
                        <a:ext cx="2789237"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702050" y="242888"/>
            <a:ext cx="172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2.4 CART</a:t>
            </a:r>
          </a:p>
        </p:txBody>
      </p:sp>
      <p:sp>
        <p:nvSpPr>
          <p:cNvPr id="22531" name="Text Box 5"/>
          <p:cNvSpPr txBox="1">
            <a:spLocks noChangeArrowheads="1"/>
          </p:cNvSpPr>
          <p:nvPr/>
        </p:nvSpPr>
        <p:spPr bwMode="auto">
          <a:xfrm>
            <a:off x="990600" y="1209675"/>
            <a:ext cx="71786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Split stopping rule:</a:t>
            </a:r>
          </a:p>
          <a:p>
            <a:pPr eaLnBrk="1" hangingPunct="1"/>
            <a:r>
              <a:rPr lang="en-US" altLang="zh-TW" sz="2400">
                <a:latin typeface="Times New Roman" pitchFamily="18" charset="0"/>
              </a:rPr>
              <a:t>A large tree is grown and procedures are implemented to prune the tree up-ward.</a:t>
            </a:r>
          </a:p>
          <a:p>
            <a:pPr eaLnBrk="1" hangingPunct="1"/>
            <a:endParaRPr lang="en-US" altLang="zh-TW" sz="2400" b="1">
              <a:solidFill>
                <a:schemeClr val="accent2"/>
              </a:solidFill>
              <a:latin typeface="Times New Roman" pitchFamily="18" charset="0"/>
            </a:endParaRPr>
          </a:p>
          <a:p>
            <a:pPr eaLnBrk="1" hangingPunct="1"/>
            <a:endParaRPr lang="en-US" altLang="zh-TW" sz="2400" b="1">
              <a:solidFill>
                <a:schemeClr val="accent2"/>
              </a:solidFill>
              <a:latin typeface="Times New Roman" pitchFamily="18" charset="0"/>
            </a:endParaRPr>
          </a:p>
          <a:p>
            <a:pPr eaLnBrk="1" hangingPunct="1"/>
            <a:r>
              <a:rPr lang="en-US" altLang="zh-TW" sz="2400" b="1">
                <a:solidFill>
                  <a:schemeClr val="accent2"/>
                </a:solidFill>
                <a:latin typeface="Times New Roman" pitchFamily="18" charset="0"/>
              </a:rPr>
              <a:t>Class assignment:</a:t>
            </a:r>
          </a:p>
          <a:p>
            <a:pPr eaLnBrk="1" hangingPunct="1"/>
            <a:r>
              <a:rPr lang="en-US" altLang="zh-TW" sz="2400">
                <a:latin typeface="Times New Roman" pitchFamily="18" charset="0"/>
              </a:rPr>
              <a:t>Normally simply assign the majority class in the node unless a strong prior of the class probability is available.</a:t>
            </a:r>
          </a:p>
          <a:p>
            <a:pPr eaLnBrk="1" hangingPunct="1"/>
            <a:endParaRPr lang="en-US" altLang="zh-TW" sz="2400">
              <a:latin typeface="Times New Roman" pitchFamily="18" charset="0"/>
            </a:endParaRPr>
          </a:p>
          <a:p>
            <a:pPr eaLnBrk="1" hangingPunct="1"/>
            <a:r>
              <a:rPr lang="en-US" altLang="zh-TW" sz="2400" b="1">
                <a:latin typeface="Times New Roman" pitchFamily="18" charset="0"/>
              </a:rPr>
              <a:t>Problem: Prediction model from CART is very unstable. Slight perturbation on data can produce very different CART tree and prediction. This calls for some modern resampling majority voting methods in 2.5-2.7.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0425"/>
            <a:ext cx="79248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2212975" y="242888"/>
            <a:ext cx="472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2.5-2.7 Aggregating classifiers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1143000"/>
            <a:ext cx="8229600" cy="4983163"/>
          </a:xfrm>
        </p:spPr>
        <p:txBody>
          <a:bodyPr/>
          <a:lstStyle/>
          <a:p>
            <a:pPr marL="609600" indent="-609600" eaLnBrk="1" hangingPunct="1">
              <a:buFontTx/>
              <a:buAutoNum type="arabicPeriod"/>
            </a:pPr>
            <a:r>
              <a:rPr lang="en-US" smtClean="0"/>
              <a:t>For each resampling, get a bootstrap sample. </a:t>
            </a:r>
          </a:p>
          <a:p>
            <a:pPr marL="609600" indent="-609600" eaLnBrk="1" hangingPunct="1">
              <a:buFontTx/>
              <a:buAutoNum type="arabicPeriod"/>
            </a:pPr>
            <a:r>
              <a:rPr lang="en-US" smtClean="0"/>
              <a:t>Construct tree on each bootstrap sample as usual.</a:t>
            </a:r>
          </a:p>
          <a:p>
            <a:pPr marL="609600" indent="-609600" eaLnBrk="1" hangingPunct="1">
              <a:buFontTx/>
              <a:buAutoNum type="arabicPeriod"/>
            </a:pPr>
            <a:r>
              <a:rPr lang="en-US" smtClean="0"/>
              <a:t>Perform 1-2 for 500 times. Aggregate the 500 trees by making majority votes to decide the prediction.</a:t>
            </a:r>
          </a:p>
        </p:txBody>
      </p:sp>
      <p:sp>
        <p:nvSpPr>
          <p:cNvPr id="24579" name="Text Box 3"/>
          <p:cNvSpPr txBox="1">
            <a:spLocks noChangeArrowheads="1"/>
          </p:cNvSpPr>
          <p:nvPr/>
        </p:nvSpPr>
        <p:spPr bwMode="auto">
          <a:xfrm>
            <a:off x="3584575" y="242888"/>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2.5 Bagging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66788"/>
            <a:ext cx="815340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3584575" y="242888"/>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2.5 Bagging</a:t>
            </a:r>
          </a:p>
        </p:txBody>
      </p:sp>
      <p:sp>
        <p:nvSpPr>
          <p:cNvPr id="76804" name="Line 4"/>
          <p:cNvSpPr>
            <a:spLocks noChangeShapeType="1"/>
          </p:cNvSpPr>
          <p:nvPr/>
        </p:nvSpPr>
        <p:spPr bwMode="auto">
          <a:xfrm flipH="1">
            <a:off x="3124200" y="1524000"/>
            <a:ext cx="121920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5" name="Text Box 5"/>
          <p:cNvSpPr txBox="1">
            <a:spLocks noChangeArrowheads="1"/>
          </p:cNvSpPr>
          <p:nvPr/>
        </p:nvSpPr>
        <p:spPr bwMode="auto">
          <a:xfrm>
            <a:off x="4191000" y="1143000"/>
            <a:ext cx="2479675" cy="406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sz="2000" b="1">
                <a:solidFill>
                  <a:schemeClr val="accent2"/>
                </a:solidFill>
              </a:rPr>
              <a:t>Bootstrap 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546475" y="242888"/>
            <a:ext cx="2041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2.6 Boosting</a:t>
            </a:r>
          </a:p>
        </p:txBody>
      </p:sp>
      <p:sp>
        <p:nvSpPr>
          <p:cNvPr id="26627" name="Rectangle 5"/>
          <p:cNvSpPr>
            <a:spLocks noGrp="1" noChangeArrowheads="1"/>
          </p:cNvSpPr>
          <p:nvPr>
            <p:ph type="body" idx="1"/>
          </p:nvPr>
        </p:nvSpPr>
        <p:spPr>
          <a:xfrm>
            <a:off x="457200" y="1143000"/>
            <a:ext cx="8229600" cy="4983163"/>
          </a:xfrm>
          <a:noFill/>
        </p:spPr>
        <p:txBody>
          <a:bodyPr/>
          <a:lstStyle/>
          <a:p>
            <a:pPr marL="609600" indent="-609600" eaLnBrk="1" hangingPunct="1"/>
            <a:r>
              <a:rPr lang="en-US" sz="2800" smtClean="0"/>
              <a:t>Unlike Bagging, the resamplings are not independent in Boosting.</a:t>
            </a:r>
          </a:p>
          <a:p>
            <a:pPr marL="609600" indent="-609600" eaLnBrk="1" hangingPunct="1"/>
            <a:r>
              <a:rPr lang="en-US" sz="2800" smtClean="0"/>
              <a:t>The idea is that if some cases are misclassified in previous resampling, they will have higher weight (probability) to be included in the new resampling. i.e. The new resampling will gradually become more focused on those difficult cases.</a:t>
            </a:r>
          </a:p>
          <a:p>
            <a:pPr marL="609600" indent="-609600" eaLnBrk="1" hangingPunct="1"/>
            <a:r>
              <a:rPr lang="en-US" sz="2800" smtClean="0"/>
              <a:t>There’re many variations of Boosting proposed in the 90’s. “AdaBoost” is one of the most popular.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030538" y="242888"/>
            <a:ext cx="307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2.7 Random Forest</a:t>
            </a:r>
          </a:p>
        </p:txBody>
      </p:sp>
      <p:sp>
        <p:nvSpPr>
          <p:cNvPr id="27651" name="Rectangle 5"/>
          <p:cNvSpPr>
            <a:spLocks noGrp="1" noChangeArrowheads="1"/>
          </p:cNvSpPr>
          <p:nvPr>
            <p:ph type="body" idx="1"/>
          </p:nvPr>
        </p:nvSpPr>
        <p:spPr>
          <a:xfrm>
            <a:off x="457200" y="990600"/>
            <a:ext cx="8229600" cy="5410200"/>
          </a:xfrm>
          <a:noFill/>
        </p:spPr>
        <p:txBody>
          <a:bodyPr/>
          <a:lstStyle/>
          <a:p>
            <a:pPr marL="609600" indent="-609600" eaLnBrk="1" hangingPunct="1">
              <a:lnSpc>
                <a:spcPct val="80000"/>
              </a:lnSpc>
            </a:pPr>
            <a:r>
              <a:rPr lang="en-US" sz="2800" smtClean="0"/>
              <a:t>Random Forest is very similar to Bagging.</a:t>
            </a:r>
          </a:p>
          <a:p>
            <a:pPr marL="609600" indent="-609600" eaLnBrk="1" hangingPunct="1">
              <a:lnSpc>
                <a:spcPct val="80000"/>
              </a:lnSpc>
            </a:pPr>
            <a:r>
              <a:rPr lang="en-US" sz="2800" smtClean="0"/>
              <a:t>The only difference is that the construction of each tree in resampling is only restricted to a small percent of features (covariates) available.</a:t>
            </a:r>
          </a:p>
          <a:p>
            <a:pPr marL="609600" indent="-609600" eaLnBrk="1" hangingPunct="1">
              <a:lnSpc>
                <a:spcPct val="80000"/>
              </a:lnSpc>
            </a:pPr>
            <a:r>
              <a:rPr lang="en-US" sz="2800" smtClean="0"/>
              <a:t>It sounds a stupid idea but turns out very clever.</a:t>
            </a:r>
          </a:p>
          <a:p>
            <a:pPr marL="609600" indent="-609600" eaLnBrk="1" hangingPunct="1">
              <a:lnSpc>
                <a:spcPct val="80000"/>
              </a:lnSpc>
            </a:pPr>
            <a:r>
              <a:rPr lang="en-US" sz="2800" smtClean="0"/>
              <a:t>When sample size n is large, results in each resampling in Bagging are highly correlated and very similar. The power of majority vote to reduce the variance is weakened.</a:t>
            </a:r>
          </a:p>
          <a:p>
            <a:pPr marL="609600" indent="-609600" eaLnBrk="1" hangingPunct="1">
              <a:lnSpc>
                <a:spcPct val="80000"/>
              </a:lnSpc>
            </a:pPr>
            <a:r>
              <a:rPr lang="en-US" sz="2800" smtClean="0"/>
              <a:t>Restricting on different small proportions of features in each tree has some “de-correlation” effect.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914400" y="10668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2400" u="sng">
                <a:solidFill>
                  <a:srgbClr val="000000"/>
                </a:solidFill>
                <a:cs typeface="Times New Roman" pitchFamily="18" charset="0"/>
              </a:rPr>
              <a:t>Bayes rule</a:t>
            </a:r>
            <a:r>
              <a:rPr kumimoji="0" lang="en-US" altLang="zh-TW" sz="2400">
                <a:solidFill>
                  <a:srgbClr val="000000"/>
                </a:solidFill>
                <a:cs typeface="Times New Roman" pitchFamily="18" charset="0"/>
              </a:rPr>
              <a:t>:</a:t>
            </a:r>
          </a:p>
          <a:p>
            <a:r>
              <a:rPr kumimoji="0" lang="en-US" altLang="zh-TW" sz="2400">
                <a:solidFill>
                  <a:srgbClr val="000000"/>
                </a:solidFill>
                <a:cs typeface="Times New Roman" pitchFamily="18" charset="0"/>
              </a:rPr>
              <a:t>For known class conditional densities p</a:t>
            </a:r>
            <a:r>
              <a:rPr kumimoji="0" lang="en-US" altLang="zh-TW" sz="2400" baseline="-25000">
                <a:solidFill>
                  <a:srgbClr val="000000"/>
                </a:solidFill>
                <a:cs typeface="Times New Roman" pitchFamily="18" charset="0"/>
              </a:rPr>
              <a:t>k</a:t>
            </a:r>
            <a:r>
              <a:rPr kumimoji="0" lang="en-US" altLang="zh-TW" sz="2400">
                <a:solidFill>
                  <a:srgbClr val="000000"/>
                </a:solidFill>
                <a:cs typeface="Times New Roman" pitchFamily="18" charset="0"/>
              </a:rPr>
              <a:t>(</a:t>
            </a:r>
            <a:r>
              <a:rPr kumimoji="0" lang="en-US" altLang="zh-TW" sz="2400" b="1">
                <a:solidFill>
                  <a:srgbClr val="000000"/>
                </a:solidFill>
                <a:cs typeface="Times New Roman" pitchFamily="18" charset="0"/>
              </a:rPr>
              <a:t>X</a:t>
            </a:r>
            <a:r>
              <a:rPr kumimoji="0" lang="en-US" altLang="zh-TW" sz="2400">
                <a:solidFill>
                  <a:srgbClr val="000000"/>
                </a:solidFill>
                <a:cs typeface="Times New Roman" pitchFamily="18" charset="0"/>
              </a:rPr>
              <a:t>)=f(X|Y=k), the </a:t>
            </a:r>
            <a:r>
              <a:rPr kumimoji="0" lang="en-US" altLang="zh-TW" sz="2400">
                <a:solidFill>
                  <a:srgbClr val="009B9B"/>
                </a:solidFill>
                <a:cs typeface="Times New Roman" pitchFamily="18" charset="0"/>
              </a:rPr>
              <a:t>Bayes rule </a:t>
            </a:r>
            <a:r>
              <a:rPr kumimoji="0" lang="en-US" altLang="zh-TW" sz="2400">
                <a:solidFill>
                  <a:srgbClr val="000000"/>
                </a:solidFill>
                <a:cs typeface="Times New Roman" pitchFamily="18" charset="0"/>
              </a:rPr>
              <a:t>predicts the class of an observation </a:t>
            </a:r>
            <a:r>
              <a:rPr kumimoji="0" lang="en-US" altLang="zh-TW" sz="2400" b="1">
                <a:solidFill>
                  <a:srgbClr val="000000"/>
                </a:solidFill>
                <a:cs typeface="Times New Roman" pitchFamily="18" charset="0"/>
              </a:rPr>
              <a:t>X </a:t>
            </a:r>
            <a:r>
              <a:rPr kumimoji="0" lang="en-US" altLang="zh-TW" sz="2400">
                <a:solidFill>
                  <a:srgbClr val="000000"/>
                </a:solidFill>
                <a:cs typeface="Times New Roman" pitchFamily="18" charset="0"/>
              </a:rPr>
              <a:t>by</a:t>
            </a:r>
          </a:p>
        </p:txBody>
      </p:sp>
      <p:sp>
        <p:nvSpPr>
          <p:cNvPr id="1028" name="Rectangle 4"/>
          <p:cNvSpPr>
            <a:spLocks noChangeArrowheads="1"/>
          </p:cNvSpPr>
          <p:nvPr/>
        </p:nvSpPr>
        <p:spPr bwMode="auto">
          <a:xfrm>
            <a:off x="3048000" y="37338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2400">
                <a:solidFill>
                  <a:srgbClr val="000000"/>
                </a:solidFill>
                <a:cs typeface="Times New Roman" pitchFamily="18" charset="0"/>
              </a:rPr>
              <a:t>C(</a:t>
            </a:r>
            <a:r>
              <a:rPr kumimoji="0" lang="en-US" altLang="zh-TW" sz="2400" b="1">
                <a:solidFill>
                  <a:srgbClr val="000000"/>
                </a:solidFill>
                <a:cs typeface="Times New Roman" pitchFamily="18" charset="0"/>
              </a:rPr>
              <a:t>X</a:t>
            </a:r>
            <a:r>
              <a:rPr kumimoji="0" lang="en-US" altLang="zh-TW" sz="2400">
                <a:solidFill>
                  <a:srgbClr val="000000"/>
                </a:solidFill>
                <a:cs typeface="Times New Roman" pitchFamily="18" charset="0"/>
              </a:rPr>
              <a:t>) = argmax</a:t>
            </a:r>
            <a:r>
              <a:rPr kumimoji="0" lang="en-US" altLang="zh-TW" sz="2400" baseline="-25000">
                <a:solidFill>
                  <a:srgbClr val="000000"/>
                </a:solidFill>
                <a:cs typeface="Times New Roman" pitchFamily="18" charset="0"/>
              </a:rPr>
              <a:t>k</a:t>
            </a:r>
            <a:r>
              <a:rPr kumimoji="0" lang="en-US" altLang="zh-TW" sz="2400">
                <a:solidFill>
                  <a:srgbClr val="000000"/>
                </a:solidFill>
                <a:cs typeface="Times New Roman" pitchFamily="18" charset="0"/>
              </a:rPr>
              <a:t> </a:t>
            </a:r>
            <a:r>
              <a:rPr kumimoji="0" lang="en-US" altLang="zh-TW" sz="2400" i="1">
                <a:solidFill>
                  <a:srgbClr val="000000"/>
                </a:solidFill>
                <a:cs typeface="Times New Roman" pitchFamily="18" charset="0"/>
              </a:rPr>
              <a:t>p</a:t>
            </a:r>
            <a:r>
              <a:rPr kumimoji="0" lang="en-US" altLang="zh-TW" sz="2400">
                <a:solidFill>
                  <a:srgbClr val="000000"/>
                </a:solidFill>
                <a:cs typeface="Times New Roman" pitchFamily="18" charset="0"/>
              </a:rPr>
              <a:t>(Y=</a:t>
            </a:r>
            <a:r>
              <a:rPr kumimoji="0" lang="en-US" altLang="zh-TW" sz="2400" i="1">
                <a:solidFill>
                  <a:srgbClr val="000000"/>
                </a:solidFill>
                <a:cs typeface="Times New Roman" pitchFamily="18" charset="0"/>
              </a:rPr>
              <a:t>k</a:t>
            </a:r>
            <a:r>
              <a:rPr kumimoji="0" lang="en-US" altLang="zh-TW" sz="2400">
                <a:solidFill>
                  <a:srgbClr val="000000"/>
                </a:solidFill>
                <a:cs typeface="Times New Roman" pitchFamily="18" charset="0"/>
              </a:rPr>
              <a:t>|x)</a:t>
            </a:r>
          </a:p>
        </p:txBody>
      </p:sp>
      <p:sp>
        <p:nvSpPr>
          <p:cNvPr id="1029" name="Text Box 5"/>
          <p:cNvSpPr txBox="1">
            <a:spLocks noChangeArrowheads="1"/>
          </p:cNvSpPr>
          <p:nvPr/>
        </p:nvSpPr>
        <p:spPr bwMode="auto">
          <a:xfrm>
            <a:off x="838200" y="4537075"/>
            <a:ext cx="543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Specifically if </a:t>
            </a:r>
            <a:r>
              <a:rPr kumimoji="0" lang="en-US" altLang="zh-TW" sz="2400">
                <a:solidFill>
                  <a:srgbClr val="000000"/>
                </a:solidFill>
                <a:cs typeface="Times New Roman" pitchFamily="18" charset="0"/>
              </a:rPr>
              <a:t>p</a:t>
            </a:r>
            <a:r>
              <a:rPr kumimoji="0" lang="en-US" altLang="zh-TW" sz="2400" baseline="-25000">
                <a:solidFill>
                  <a:srgbClr val="000000"/>
                </a:solidFill>
                <a:cs typeface="Times New Roman" pitchFamily="18" charset="0"/>
              </a:rPr>
              <a:t>k</a:t>
            </a:r>
            <a:r>
              <a:rPr kumimoji="0" lang="en-US" altLang="zh-TW" sz="2400">
                <a:solidFill>
                  <a:srgbClr val="000000"/>
                </a:solidFill>
                <a:cs typeface="Times New Roman" pitchFamily="18" charset="0"/>
              </a:rPr>
              <a:t>(</a:t>
            </a:r>
            <a:r>
              <a:rPr kumimoji="0" lang="en-US" altLang="zh-TW" sz="2400" b="1">
                <a:solidFill>
                  <a:srgbClr val="000000"/>
                </a:solidFill>
                <a:cs typeface="Times New Roman" pitchFamily="18" charset="0"/>
              </a:rPr>
              <a:t>X</a:t>
            </a:r>
            <a:r>
              <a:rPr kumimoji="0" lang="en-US" altLang="zh-TW" sz="2400">
                <a:solidFill>
                  <a:srgbClr val="000000"/>
                </a:solidFill>
                <a:cs typeface="Times New Roman" pitchFamily="18" charset="0"/>
              </a:rPr>
              <a:t>)=f(X|Y=k)~N(</a:t>
            </a:r>
            <a:r>
              <a:rPr kumimoji="0" lang="en-US" altLang="zh-TW" sz="2400">
                <a:solidFill>
                  <a:srgbClr val="000000"/>
                </a:solidFill>
                <a:cs typeface="Times New Roman" pitchFamily="18" charset="0"/>
                <a:sym typeface="Symbol" pitchFamily="18" charset="2"/>
              </a:rPr>
              <a:t></a:t>
            </a:r>
            <a:r>
              <a:rPr kumimoji="0" lang="en-US" altLang="zh-TW" sz="2400" baseline="-25000">
                <a:solidFill>
                  <a:srgbClr val="000000"/>
                </a:solidFill>
                <a:cs typeface="Times New Roman" pitchFamily="18" charset="0"/>
              </a:rPr>
              <a:t>k</a:t>
            </a:r>
            <a:r>
              <a:rPr kumimoji="0" lang="en-US" altLang="zh-TW" sz="2400">
                <a:solidFill>
                  <a:srgbClr val="000000"/>
                </a:solidFill>
                <a:cs typeface="Times New Roman" pitchFamily="18" charset="0"/>
                <a:sym typeface="Symbol" pitchFamily="18" charset="2"/>
              </a:rPr>
              <a:t>, </a:t>
            </a:r>
            <a:r>
              <a:rPr kumimoji="0" lang="en-US" altLang="zh-TW" sz="2400" baseline="-25000">
                <a:solidFill>
                  <a:srgbClr val="000000"/>
                </a:solidFill>
                <a:cs typeface="Times New Roman" pitchFamily="18" charset="0"/>
              </a:rPr>
              <a:t>k</a:t>
            </a:r>
            <a:r>
              <a:rPr kumimoji="0" lang="en-US" altLang="zh-TW" sz="2400">
                <a:solidFill>
                  <a:srgbClr val="000000"/>
                </a:solidFill>
                <a:cs typeface="Times New Roman" pitchFamily="18" charset="0"/>
                <a:sym typeface="Symbol" pitchFamily="18" charset="2"/>
              </a:rPr>
              <a:t>), </a:t>
            </a:r>
          </a:p>
        </p:txBody>
      </p:sp>
      <p:graphicFrame>
        <p:nvGraphicFramePr>
          <p:cNvPr id="1026" name="Object 6"/>
          <p:cNvGraphicFramePr>
            <a:graphicFrameLocks noChangeAspect="1"/>
          </p:cNvGraphicFramePr>
          <p:nvPr/>
        </p:nvGraphicFramePr>
        <p:xfrm>
          <a:off x="3276600" y="2540000"/>
          <a:ext cx="2438400" cy="1117600"/>
        </p:xfrm>
        <a:graphic>
          <a:graphicData uri="http://schemas.openxmlformats.org/presentationml/2006/ole">
            <mc:AlternateContent xmlns:mc="http://schemas.openxmlformats.org/markup-compatibility/2006">
              <mc:Choice xmlns:v="urn:schemas-microsoft-com:vml" Requires="v">
                <p:oleObj spid="_x0000_s1032" name="Equation" r:id="rId4" imgW="914400" imgH="419040" progId="Equation.3">
                  <p:embed/>
                </p:oleObj>
              </mc:Choice>
              <mc:Fallback>
                <p:oleObj name="Equation" r:id="rId4" imgW="91440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540000"/>
                        <a:ext cx="24384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 Box 7"/>
          <p:cNvSpPr txBox="1">
            <a:spLocks noChangeArrowheads="1"/>
          </p:cNvSpPr>
          <p:nvPr/>
        </p:nvSpPr>
        <p:spPr bwMode="auto">
          <a:xfrm>
            <a:off x="838200" y="5257800"/>
            <a:ext cx="719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C(x) = arg min</a:t>
            </a:r>
            <a:r>
              <a:rPr kumimoji="0" lang="en-US" altLang="zh-TW" sz="2400" baseline="-25000">
                <a:latin typeface="Times New Roman" pitchFamily="18" charset="0"/>
                <a:cs typeface="Times New Roman" pitchFamily="18" charset="0"/>
              </a:rPr>
              <a:t>k</a:t>
            </a:r>
            <a:r>
              <a:rPr kumimoji="0" lang="en-US" altLang="zh-TW" sz="2400">
                <a:latin typeface="Times New Roman" pitchFamily="18" charset="0"/>
                <a:cs typeface="Times New Roman" pitchFamily="18" charset="0"/>
              </a:rPr>
              <a:t> {(x- </a:t>
            </a:r>
            <a:r>
              <a:rPr kumimoji="0" lang="en-US" altLang="zh-TW" sz="2400">
                <a:solidFill>
                  <a:srgbClr val="000000"/>
                </a:solidFill>
                <a:cs typeface="Times New Roman" pitchFamily="18" charset="0"/>
                <a:sym typeface="Symbol" pitchFamily="18" charset="2"/>
              </a:rPr>
              <a:t></a:t>
            </a:r>
            <a:r>
              <a:rPr kumimoji="0" lang="en-US" altLang="zh-TW" sz="2400" baseline="-25000">
                <a:solidFill>
                  <a:srgbClr val="000000"/>
                </a:solidFill>
                <a:cs typeface="Times New Roman" pitchFamily="18" charset="0"/>
              </a:rPr>
              <a:t>k</a:t>
            </a:r>
            <a:r>
              <a:rPr kumimoji="0" lang="en-US" altLang="zh-TW" sz="2400">
                <a:latin typeface="Times New Roman" pitchFamily="18" charset="0"/>
                <a:cs typeface="Times New Roman" pitchFamily="18" charset="0"/>
              </a:rPr>
              <a:t>) </a:t>
            </a:r>
            <a:r>
              <a:rPr kumimoji="0" lang="en-US" altLang="zh-TW" sz="2400">
                <a:solidFill>
                  <a:srgbClr val="000000"/>
                </a:solidFill>
                <a:cs typeface="Times New Roman" pitchFamily="18" charset="0"/>
                <a:sym typeface="Symbol" pitchFamily="18" charset="2"/>
              </a:rPr>
              <a:t></a:t>
            </a:r>
            <a:r>
              <a:rPr kumimoji="0" lang="en-US" altLang="zh-TW" sz="2400" baseline="-25000">
                <a:solidFill>
                  <a:srgbClr val="000000"/>
                </a:solidFill>
                <a:cs typeface="Times New Roman" pitchFamily="18" charset="0"/>
              </a:rPr>
              <a:t>k</a:t>
            </a:r>
            <a:r>
              <a:rPr kumimoji="0" lang="en-US" altLang="zh-TW" sz="2400" baseline="30000">
                <a:solidFill>
                  <a:srgbClr val="000000"/>
                </a:solidFill>
                <a:cs typeface="Times New Roman" pitchFamily="18" charset="0"/>
              </a:rPr>
              <a:t>-1</a:t>
            </a:r>
            <a:r>
              <a:rPr kumimoji="0" lang="en-US" altLang="zh-TW" sz="2400">
                <a:latin typeface="Times New Roman" pitchFamily="18" charset="0"/>
                <a:cs typeface="Times New Roman" pitchFamily="18" charset="0"/>
              </a:rPr>
              <a:t>(x- </a:t>
            </a:r>
            <a:r>
              <a:rPr kumimoji="0" lang="en-US" altLang="zh-TW" sz="2400">
                <a:solidFill>
                  <a:srgbClr val="000000"/>
                </a:solidFill>
                <a:cs typeface="Times New Roman" pitchFamily="18" charset="0"/>
                <a:sym typeface="Symbol" pitchFamily="18" charset="2"/>
              </a:rPr>
              <a:t></a:t>
            </a:r>
            <a:r>
              <a:rPr kumimoji="0" lang="en-US" altLang="zh-TW" sz="2400" baseline="-25000">
                <a:solidFill>
                  <a:srgbClr val="000000"/>
                </a:solidFill>
                <a:cs typeface="Times New Roman" pitchFamily="18" charset="0"/>
              </a:rPr>
              <a:t>k</a:t>
            </a:r>
            <a:r>
              <a:rPr kumimoji="0" lang="en-US" altLang="zh-TW" sz="2400">
                <a:latin typeface="Times New Roman" pitchFamily="18" charset="0"/>
                <a:cs typeface="Times New Roman" pitchFamily="18" charset="0"/>
              </a:rPr>
              <a:t>)</a:t>
            </a:r>
            <a:r>
              <a:rPr kumimoji="0" lang="en-US" altLang="zh-TW" sz="2400">
                <a:latin typeface="Times New Roman" pitchFamily="18" charset="0"/>
                <a:cs typeface="Times New Roman" pitchFamily="18" charset="0"/>
                <a:sym typeface="Symbol" pitchFamily="18" charset="2"/>
              </a:rPr>
              <a:t></a:t>
            </a:r>
            <a:r>
              <a:rPr kumimoji="0" lang="en-US" altLang="zh-TW" sz="2400">
                <a:latin typeface="Times New Roman" pitchFamily="18" charset="0"/>
                <a:cs typeface="Times New Roman" pitchFamily="18" charset="0"/>
              </a:rPr>
              <a:t> + log|</a:t>
            </a:r>
            <a:r>
              <a:rPr kumimoji="0" lang="en-US" altLang="zh-TW" sz="2400">
                <a:solidFill>
                  <a:srgbClr val="000000"/>
                </a:solidFill>
                <a:cs typeface="Times New Roman" pitchFamily="18" charset="0"/>
                <a:sym typeface="Symbol" pitchFamily="18" charset="2"/>
              </a:rPr>
              <a:t></a:t>
            </a:r>
            <a:r>
              <a:rPr kumimoji="0" lang="en-US" altLang="zh-TW" sz="2400" baseline="-25000">
                <a:solidFill>
                  <a:srgbClr val="000000"/>
                </a:solidFill>
                <a:cs typeface="Times New Roman" pitchFamily="18" charset="0"/>
              </a:rPr>
              <a:t>k</a:t>
            </a:r>
            <a:r>
              <a:rPr kumimoji="0" lang="en-US" altLang="zh-TW" sz="2400">
                <a:latin typeface="Times New Roman" pitchFamily="18" charset="0"/>
                <a:cs typeface="Times New Roman" pitchFamily="18" charset="0"/>
              </a:rPr>
              <a:t>| - 2 log </a:t>
            </a:r>
            <a:r>
              <a:rPr kumimoji="0" lang="en-US" altLang="zh-TW" sz="2400">
                <a:latin typeface="Times New Roman" pitchFamily="18" charset="0"/>
                <a:cs typeface="Times New Roman" pitchFamily="18" charset="0"/>
                <a:sym typeface="Symbol" pitchFamily="18" charset="2"/>
              </a:rPr>
              <a:t> </a:t>
            </a:r>
            <a:r>
              <a:rPr kumimoji="0" lang="en-US" altLang="zh-TW" sz="2400" baseline="-25000">
                <a:solidFill>
                  <a:srgbClr val="000000"/>
                </a:solidFill>
                <a:cs typeface="Times New Roman" pitchFamily="18" charset="0"/>
              </a:rPr>
              <a:t>k</a:t>
            </a:r>
            <a:r>
              <a:rPr kumimoji="0" lang="en-US" altLang="zh-TW" sz="2400">
                <a:latin typeface="Times New Roman" pitchFamily="18" charset="0"/>
                <a:cs typeface="Times New Roman" pitchFamily="18" charset="0"/>
              </a:rPr>
              <a:t> }</a:t>
            </a:r>
          </a:p>
        </p:txBody>
      </p:sp>
      <p:sp>
        <p:nvSpPr>
          <p:cNvPr id="1031" name="Text Box 10"/>
          <p:cNvSpPr txBox="1">
            <a:spLocks noChangeArrowheads="1"/>
          </p:cNvSpPr>
          <p:nvPr/>
        </p:nvSpPr>
        <p:spPr bwMode="auto">
          <a:xfrm>
            <a:off x="3527425" y="242888"/>
            <a:ext cx="2127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 Bayes rule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48164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762000" y="102235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a:solidFill>
                  <a:srgbClr val="FF9933"/>
                </a:solidFill>
                <a:latin typeface="Times New Roman" pitchFamily="18" charset="0"/>
                <a:ea typeface="宋体" pitchFamily="2" charset="-122"/>
                <a:cs typeface="Times New Roman" pitchFamily="18" charset="0"/>
              </a:rPr>
              <a:t>Famous Examples that helped SVM become popular</a:t>
            </a:r>
          </a:p>
        </p:txBody>
      </p:sp>
      <p:sp>
        <p:nvSpPr>
          <p:cNvPr id="28676" name="Text Box 4"/>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li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35325"/>
            <a:ext cx="73914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Cli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845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lip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0"/>
            <a:ext cx="7086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lip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990600"/>
            <a:ext cx="33305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0-#ppt_w/2"/>
                                          </p:val>
                                        </p:tav>
                                        <p:tav tm="100000">
                                          <p:val>
                                            <p:strVal val="#ppt_x"/>
                                          </p:val>
                                        </p:tav>
                                      </p:tavLst>
                                    </p:anim>
                                    <p:anim calcmode="lin" valueType="num">
                                      <p:cBhvr additive="base">
                                        <p:cTn id="8"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3492"/>
                                        </p:tgtEl>
                                        <p:attrNameLst>
                                          <p:attrName>style.visibility</p:attrName>
                                        </p:attrNameLst>
                                      </p:cBhvr>
                                      <p:to>
                                        <p:strVal val="visible"/>
                                      </p:to>
                                    </p:set>
                                    <p:anim calcmode="lin" valueType="num">
                                      <p:cBhvr additive="base">
                                        <p:cTn id="13" dur="500" fill="hold"/>
                                        <p:tgtEl>
                                          <p:spTgt spid="63492"/>
                                        </p:tgtEl>
                                        <p:attrNameLst>
                                          <p:attrName>ppt_x</p:attrName>
                                        </p:attrNameLst>
                                      </p:cBhvr>
                                      <p:tavLst>
                                        <p:tav tm="0">
                                          <p:val>
                                            <p:strVal val="1+#ppt_w/2"/>
                                          </p:val>
                                        </p:tav>
                                        <p:tav tm="100000">
                                          <p:val>
                                            <p:strVal val="#ppt_x"/>
                                          </p:val>
                                        </p:tav>
                                      </p:tavLst>
                                    </p:anim>
                                    <p:anim calcmode="lin" valueType="num">
                                      <p:cBhvr additive="base">
                                        <p:cTn id="14"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3493"/>
                                        </p:tgtEl>
                                        <p:attrNameLst>
                                          <p:attrName>style.visibility</p:attrName>
                                        </p:attrNameLst>
                                      </p:cBhvr>
                                      <p:to>
                                        <p:strVal val="visible"/>
                                      </p:to>
                                    </p:set>
                                    <p:anim calcmode="lin" valueType="num">
                                      <p:cBhvr>
                                        <p:cTn id="19" dur="500" fill="hold"/>
                                        <p:tgtEl>
                                          <p:spTgt spid="63493"/>
                                        </p:tgtEl>
                                        <p:attrNameLst>
                                          <p:attrName>ppt_w</p:attrName>
                                        </p:attrNameLst>
                                      </p:cBhvr>
                                      <p:tavLst>
                                        <p:tav tm="0">
                                          <p:val>
                                            <p:fltVal val="0"/>
                                          </p:val>
                                        </p:tav>
                                        <p:tav tm="100000">
                                          <p:val>
                                            <p:strVal val="#ppt_w"/>
                                          </p:val>
                                        </p:tav>
                                      </p:tavLst>
                                    </p:anim>
                                    <p:anim calcmode="lin" valueType="num">
                                      <p:cBhvr>
                                        <p:cTn id="20" dur="500" fill="hold"/>
                                        <p:tgtEl>
                                          <p:spTgt spid="634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762000" y="803275"/>
            <a:ext cx="449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Support Vector Machines (SVM)</a:t>
            </a:r>
          </a:p>
        </p:txBody>
      </p:sp>
      <p:grpSp>
        <p:nvGrpSpPr>
          <p:cNvPr id="30723" name="Group 4"/>
          <p:cNvGrpSpPr>
            <a:grpSpLocks/>
          </p:cNvGrpSpPr>
          <p:nvPr/>
        </p:nvGrpSpPr>
        <p:grpSpPr bwMode="auto">
          <a:xfrm>
            <a:off x="990600" y="1676400"/>
            <a:ext cx="6705600" cy="4419600"/>
            <a:chOff x="528" y="576"/>
            <a:chExt cx="4368" cy="3168"/>
          </a:xfrm>
        </p:grpSpPr>
        <p:sp>
          <p:nvSpPr>
            <p:cNvPr id="30744" name="Oval 5"/>
            <p:cNvSpPr>
              <a:spLocks noChangeArrowheads="1"/>
            </p:cNvSpPr>
            <p:nvPr/>
          </p:nvSpPr>
          <p:spPr bwMode="auto">
            <a:xfrm>
              <a:off x="1440" y="216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30745" name="Oval 6"/>
            <p:cNvSpPr>
              <a:spLocks noChangeArrowheads="1"/>
            </p:cNvSpPr>
            <p:nvPr/>
          </p:nvSpPr>
          <p:spPr bwMode="auto">
            <a:xfrm>
              <a:off x="3120" y="1536"/>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30746" name="Rectangle 7"/>
            <p:cNvSpPr>
              <a:spLocks noChangeArrowheads="1"/>
            </p:cNvSpPr>
            <p:nvPr/>
          </p:nvSpPr>
          <p:spPr bwMode="auto">
            <a:xfrm>
              <a:off x="528" y="576"/>
              <a:ext cx="4368" cy="316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grpSp>
      <p:sp>
        <p:nvSpPr>
          <p:cNvPr id="13320" name="Line 8"/>
          <p:cNvSpPr>
            <a:spLocks noChangeShapeType="1"/>
          </p:cNvSpPr>
          <p:nvPr/>
        </p:nvSpPr>
        <p:spPr bwMode="auto">
          <a:xfrm>
            <a:off x="3167063" y="1885950"/>
            <a:ext cx="1841500" cy="41529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25" name="Group 9"/>
          <p:cNvGrpSpPr>
            <a:grpSpLocks/>
          </p:cNvGrpSpPr>
          <p:nvPr/>
        </p:nvGrpSpPr>
        <p:grpSpPr bwMode="auto">
          <a:xfrm>
            <a:off x="2138363" y="2568575"/>
            <a:ext cx="3536950" cy="1874838"/>
            <a:chOff x="1296" y="1248"/>
            <a:chExt cx="2304" cy="1344"/>
          </a:xfrm>
        </p:grpSpPr>
        <p:sp>
          <p:nvSpPr>
            <p:cNvPr id="30735" name="Oval 10"/>
            <p:cNvSpPr>
              <a:spLocks noChangeArrowheads="1"/>
            </p:cNvSpPr>
            <p:nvPr/>
          </p:nvSpPr>
          <p:spPr bwMode="auto">
            <a:xfrm>
              <a:off x="1776" y="2448"/>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30736" name="Oval 11"/>
            <p:cNvSpPr>
              <a:spLocks noChangeArrowheads="1"/>
            </p:cNvSpPr>
            <p:nvPr/>
          </p:nvSpPr>
          <p:spPr bwMode="auto">
            <a:xfrm>
              <a:off x="1824" y="2064"/>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30737" name="Oval 12"/>
            <p:cNvSpPr>
              <a:spLocks noChangeArrowheads="1"/>
            </p:cNvSpPr>
            <p:nvPr/>
          </p:nvSpPr>
          <p:spPr bwMode="auto">
            <a:xfrm>
              <a:off x="1488" y="192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30738" name="Oval 13"/>
            <p:cNvSpPr>
              <a:spLocks noChangeArrowheads="1"/>
            </p:cNvSpPr>
            <p:nvPr/>
          </p:nvSpPr>
          <p:spPr bwMode="auto">
            <a:xfrm>
              <a:off x="1296" y="240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30739" name="Oval 14"/>
            <p:cNvSpPr>
              <a:spLocks noChangeArrowheads="1"/>
            </p:cNvSpPr>
            <p:nvPr/>
          </p:nvSpPr>
          <p:spPr bwMode="auto">
            <a:xfrm>
              <a:off x="2976" y="1872"/>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30740" name="Oval 15"/>
            <p:cNvSpPr>
              <a:spLocks noChangeArrowheads="1"/>
            </p:cNvSpPr>
            <p:nvPr/>
          </p:nvSpPr>
          <p:spPr bwMode="auto">
            <a:xfrm>
              <a:off x="2832" y="1584"/>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30741" name="Oval 16"/>
            <p:cNvSpPr>
              <a:spLocks noChangeArrowheads="1"/>
            </p:cNvSpPr>
            <p:nvPr/>
          </p:nvSpPr>
          <p:spPr bwMode="auto">
            <a:xfrm>
              <a:off x="3264" y="1824"/>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30742" name="Oval 17"/>
            <p:cNvSpPr>
              <a:spLocks noChangeArrowheads="1"/>
            </p:cNvSpPr>
            <p:nvPr/>
          </p:nvSpPr>
          <p:spPr bwMode="auto">
            <a:xfrm>
              <a:off x="3168" y="1248"/>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30743" name="Oval 18"/>
            <p:cNvSpPr>
              <a:spLocks noChangeArrowheads="1"/>
            </p:cNvSpPr>
            <p:nvPr/>
          </p:nvSpPr>
          <p:spPr bwMode="auto">
            <a:xfrm>
              <a:off x="3456" y="1584"/>
              <a:ext cx="144" cy="144"/>
            </a:xfrm>
            <a:prstGeom prst="ellipse">
              <a:avLst/>
            </a:prstGeom>
            <a:solidFill>
              <a:srgbClr val="00FF00"/>
            </a:solidFill>
            <a:ln w="9525">
              <a:solidFill>
                <a:schemeClr val="tx1"/>
              </a:solidFill>
              <a:round/>
              <a:headEnd/>
              <a:tailEnd/>
            </a:ln>
          </p:spPr>
          <p:txBody>
            <a:bodyPr wrap="none" anchor="ctr"/>
            <a:lstStyle/>
            <a:p>
              <a:endParaRPr lang="en-ZW"/>
            </a:p>
          </p:txBody>
        </p:sp>
      </p:grpSp>
      <p:sp>
        <p:nvSpPr>
          <p:cNvPr id="13331" name="Line 19"/>
          <p:cNvSpPr>
            <a:spLocks noChangeShapeType="1"/>
          </p:cNvSpPr>
          <p:nvPr/>
        </p:nvSpPr>
        <p:spPr bwMode="auto">
          <a:xfrm>
            <a:off x="1714500" y="2738438"/>
            <a:ext cx="5010150" cy="2143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20"/>
          <p:cNvSpPr>
            <a:spLocks noChangeShapeType="1"/>
          </p:cNvSpPr>
          <p:nvPr/>
        </p:nvSpPr>
        <p:spPr bwMode="auto">
          <a:xfrm flipH="1">
            <a:off x="2493963" y="1809750"/>
            <a:ext cx="2432050" cy="415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Line 21"/>
          <p:cNvSpPr>
            <a:spLocks noChangeShapeType="1"/>
          </p:cNvSpPr>
          <p:nvPr/>
        </p:nvSpPr>
        <p:spPr bwMode="auto">
          <a:xfrm>
            <a:off x="2770188" y="2173288"/>
            <a:ext cx="1179512" cy="388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22"/>
          <p:cNvSpPr>
            <a:spLocks noChangeShapeType="1"/>
          </p:cNvSpPr>
          <p:nvPr/>
        </p:nvSpPr>
        <p:spPr bwMode="auto">
          <a:xfrm>
            <a:off x="4038600" y="1720850"/>
            <a:ext cx="1588" cy="3949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3"/>
          <p:cNvSpPr>
            <a:spLocks noChangeShapeType="1"/>
          </p:cNvSpPr>
          <p:nvPr/>
        </p:nvSpPr>
        <p:spPr bwMode="auto">
          <a:xfrm>
            <a:off x="3560763" y="1873250"/>
            <a:ext cx="2432050" cy="3949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Text Box 24"/>
          <p:cNvSpPr txBox="1">
            <a:spLocks noChangeArrowheads="1"/>
          </p:cNvSpPr>
          <p:nvPr/>
        </p:nvSpPr>
        <p:spPr bwMode="auto">
          <a:xfrm>
            <a:off x="5410200" y="838200"/>
            <a:ext cx="1852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000">
                <a:latin typeface="Times New Roman" pitchFamily="18" charset="0"/>
                <a:cs typeface="Times New Roman" pitchFamily="18" charset="0"/>
              </a:rPr>
              <a:t>(Separable case)</a:t>
            </a:r>
          </a:p>
        </p:txBody>
      </p:sp>
      <p:sp>
        <p:nvSpPr>
          <p:cNvPr id="13337" name="Text Box 25"/>
          <p:cNvSpPr txBox="1">
            <a:spLocks noChangeArrowheads="1"/>
          </p:cNvSpPr>
          <p:nvPr/>
        </p:nvSpPr>
        <p:spPr bwMode="auto">
          <a:xfrm>
            <a:off x="2416175" y="6172200"/>
            <a:ext cx="406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chemeClr val="accent2"/>
                </a:solidFill>
                <a:latin typeface="Times New Roman" pitchFamily="18" charset="0"/>
                <a:cs typeface="Times New Roman" pitchFamily="18" charset="0"/>
              </a:rPr>
              <a:t>The one with largest margin!!</a:t>
            </a:r>
          </a:p>
        </p:txBody>
      </p:sp>
      <p:sp>
        <p:nvSpPr>
          <p:cNvPr id="30733" name="Text Box 26"/>
          <p:cNvSpPr txBox="1">
            <a:spLocks noChangeArrowheads="1"/>
          </p:cNvSpPr>
          <p:nvPr/>
        </p:nvSpPr>
        <p:spPr bwMode="auto">
          <a:xfrm>
            <a:off x="1981200" y="1233488"/>
            <a:ext cx="465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000" b="1">
                <a:latin typeface="Times New Roman" pitchFamily="18" charset="0"/>
                <a:cs typeface="Times New Roman" pitchFamily="18" charset="0"/>
              </a:rPr>
              <a:t>Which is the best separation hyperplane?</a:t>
            </a:r>
          </a:p>
        </p:txBody>
      </p:sp>
      <p:sp>
        <p:nvSpPr>
          <p:cNvPr id="30734" name="Text Box 27"/>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wipe(up)">
                                      <p:cBhvr>
                                        <p:cTn id="7" dur="500"/>
                                        <p:tgtEl>
                                          <p:spTgt spid="13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33"/>
                                        </p:tgtEl>
                                        <p:attrNameLst>
                                          <p:attrName>style.visibility</p:attrName>
                                        </p:attrNameLst>
                                      </p:cBhvr>
                                      <p:to>
                                        <p:strVal val="visible"/>
                                      </p:to>
                                    </p:set>
                                    <p:animEffect transition="in" filter="wipe(up)">
                                      <p:cBhvr>
                                        <p:cTn id="12" dur="500"/>
                                        <p:tgtEl>
                                          <p:spTgt spid="13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35"/>
                                        </p:tgtEl>
                                        <p:attrNameLst>
                                          <p:attrName>style.visibility</p:attrName>
                                        </p:attrNameLst>
                                      </p:cBhvr>
                                      <p:to>
                                        <p:strVal val="visible"/>
                                      </p:to>
                                    </p:set>
                                    <p:animEffect transition="in" filter="wipe(up)">
                                      <p:cBhvr>
                                        <p:cTn id="17" dur="500"/>
                                        <p:tgtEl>
                                          <p:spTgt spid="133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32"/>
                                        </p:tgtEl>
                                        <p:attrNameLst>
                                          <p:attrName>style.visibility</p:attrName>
                                        </p:attrNameLst>
                                      </p:cBhvr>
                                      <p:to>
                                        <p:strVal val="visible"/>
                                      </p:to>
                                    </p:set>
                                    <p:animEffect transition="in" filter="wipe(up)">
                                      <p:cBhvr>
                                        <p:cTn id="22" dur="500"/>
                                        <p:tgtEl>
                                          <p:spTgt spid="133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34"/>
                                        </p:tgtEl>
                                        <p:attrNameLst>
                                          <p:attrName>style.visibility</p:attrName>
                                        </p:attrNameLst>
                                      </p:cBhvr>
                                      <p:to>
                                        <p:strVal val="visible"/>
                                      </p:to>
                                    </p:set>
                                    <p:animEffect transition="in" filter="wipe(up)">
                                      <p:cBhvr>
                                        <p:cTn id="27" dur="500"/>
                                        <p:tgtEl>
                                          <p:spTgt spid="133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wipe(up)">
                                      <p:cBhvr>
                                        <p:cTn id="32" dur="500"/>
                                        <p:tgtEl>
                                          <p:spTgt spid="133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31" grpId="0" animBg="1"/>
      <p:bldP spid="13332" grpId="0" animBg="1"/>
      <p:bldP spid="13333" grpId="0" animBg="1"/>
      <p:bldP spid="13334" grpId="0" animBg="1"/>
      <p:bldP spid="13335" grpId="0" animBg="1"/>
      <p:bldP spid="133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3733800" y="3529013"/>
          <a:ext cx="1828800" cy="890587"/>
        </p:xfrm>
        <a:graphic>
          <a:graphicData uri="http://schemas.openxmlformats.org/presentationml/2006/ole">
            <mc:AlternateContent xmlns:mc="http://schemas.openxmlformats.org/markup-compatibility/2006">
              <mc:Choice xmlns:v="urn:schemas-microsoft-com:vml" Requires="v">
                <p:oleObj spid="_x0000_s6158" name="Equation" r:id="rId4" imgW="812520" imgH="393480" progId="Equation.3">
                  <p:embed/>
                </p:oleObj>
              </mc:Choice>
              <mc:Fallback>
                <p:oleObj name="Equation" r:id="rId4" imgW="8125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29013"/>
                        <a:ext cx="1828800" cy="890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2590800" y="5715000"/>
          <a:ext cx="5410200" cy="503238"/>
        </p:xfrm>
        <a:graphic>
          <a:graphicData uri="http://schemas.openxmlformats.org/presentationml/2006/ole">
            <mc:AlternateContent xmlns:mc="http://schemas.openxmlformats.org/markup-compatibility/2006">
              <mc:Choice xmlns:v="urn:schemas-microsoft-com:vml" Requires="v">
                <p:oleObj spid="_x0000_s6159" name="Equation" r:id="rId6" imgW="2463480" imgH="228600" progId="Equation.3">
                  <p:embed/>
                </p:oleObj>
              </mc:Choice>
              <mc:Fallback>
                <p:oleObj name="Equation" r:id="rId6" imgW="246348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715000"/>
                        <a:ext cx="5410200" cy="5032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1" name="Picture 4" descr="F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990600"/>
            <a:ext cx="3124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5"/>
          <p:cNvGraphicFramePr>
            <a:graphicFrameLocks noChangeAspect="1"/>
          </p:cNvGraphicFramePr>
          <p:nvPr/>
        </p:nvGraphicFramePr>
        <p:xfrm>
          <a:off x="698500" y="2422525"/>
          <a:ext cx="4940300" cy="473075"/>
        </p:xfrm>
        <a:graphic>
          <a:graphicData uri="http://schemas.openxmlformats.org/presentationml/2006/ole">
            <mc:AlternateContent xmlns:mc="http://schemas.openxmlformats.org/markup-compatibility/2006">
              <mc:Choice xmlns:v="urn:schemas-microsoft-com:vml" Requires="v">
                <p:oleObj spid="_x0000_s6160" name="Equation" r:id="rId9" imgW="2501640" imgH="241200" progId="Equation.3">
                  <p:embed/>
                </p:oleObj>
              </mc:Choice>
              <mc:Fallback>
                <p:oleObj name="Equation" r:id="rId9" imgW="2501640" imgH="241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0" y="2422525"/>
                        <a:ext cx="49403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descr="粉色砂纸"/>
          <p:cNvGraphicFramePr>
            <a:graphicFrameLocks noChangeAspect="1"/>
          </p:cNvGraphicFramePr>
          <p:nvPr/>
        </p:nvGraphicFramePr>
        <p:xfrm>
          <a:off x="3200400" y="4487863"/>
          <a:ext cx="3352800" cy="846137"/>
        </p:xfrm>
        <a:graphic>
          <a:graphicData uri="http://schemas.openxmlformats.org/presentationml/2006/ole">
            <mc:AlternateContent xmlns:mc="http://schemas.openxmlformats.org/markup-compatibility/2006">
              <mc:Choice xmlns:v="urn:schemas-microsoft-com:vml" Requires="v">
                <p:oleObj spid="_x0000_s6161" name="公式" r:id="rId11" imgW="1904760" imgH="482400" progId="Equation.3">
                  <p:embed/>
                </p:oleObj>
              </mc:Choice>
              <mc:Fallback>
                <p:oleObj name="公式" r:id="rId11" imgW="1904760" imgH="482400" progId="Equation.3">
                  <p:embed/>
                  <p:pic>
                    <p:nvPicPr>
                      <p:cNvPr id="0" name="Object 6" descr="粉色砂纸"/>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4487863"/>
                        <a:ext cx="3352800" cy="846137"/>
                      </a:xfrm>
                      <a:prstGeom prst="rect">
                        <a:avLst/>
                      </a:prstGeom>
                      <a:noFill/>
                      <a:ln>
                        <a:noFill/>
                      </a:ln>
                      <a:effectLst/>
                      <a:extLst>
                        <a:ext uri="{909E8E84-426E-40DD-AFC4-6F175D3DCCD1}">
                          <a14:hiddenFill xmlns:a14="http://schemas.microsoft.com/office/drawing/2010/main">
                            <a:blipFill dpi="0" rotWithShape="0">
                              <a:blip r:embed="rId13"/>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1676400" y="2971800"/>
          <a:ext cx="2114550" cy="400050"/>
        </p:xfrm>
        <a:graphic>
          <a:graphicData uri="http://schemas.openxmlformats.org/presentationml/2006/ole">
            <mc:AlternateContent xmlns:mc="http://schemas.openxmlformats.org/markup-compatibility/2006">
              <mc:Choice xmlns:v="urn:schemas-microsoft-com:vml" Requires="v">
                <p:oleObj spid="_x0000_s6162" name="Equation" r:id="rId14" imgW="736560" imgH="152280" progId="Equation.3">
                  <p:embed/>
                </p:oleObj>
              </mc:Choice>
              <mc:Fallback>
                <p:oleObj name="Equation" r:id="rId14" imgW="736560" imgH="15228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2971800"/>
                        <a:ext cx="21145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Text Box 8"/>
          <p:cNvSpPr txBox="1">
            <a:spLocks noChangeArrowheads="1"/>
          </p:cNvSpPr>
          <p:nvPr/>
        </p:nvSpPr>
        <p:spPr bwMode="auto">
          <a:xfrm>
            <a:off x="457200" y="3733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a:latin typeface="Times New Roman" pitchFamily="18" charset="0"/>
                <a:ea typeface="宋体" pitchFamily="2" charset="-122"/>
                <a:cs typeface="Times New Roman" pitchFamily="18" charset="0"/>
              </a:rPr>
              <a:t>Maximizing Margin:</a:t>
            </a:r>
          </a:p>
        </p:txBody>
      </p:sp>
      <p:sp>
        <p:nvSpPr>
          <p:cNvPr id="14345" name="Text Box 9"/>
          <p:cNvSpPr txBox="1">
            <a:spLocks noChangeArrowheads="1"/>
          </p:cNvSpPr>
          <p:nvPr/>
        </p:nvSpPr>
        <p:spPr bwMode="auto">
          <a:xfrm>
            <a:off x="457200" y="4495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a:latin typeface="Times New Roman" pitchFamily="18" charset="0"/>
                <a:ea typeface="宋体" pitchFamily="2" charset="-122"/>
                <a:cs typeface="Times New Roman" pitchFamily="18" charset="0"/>
              </a:rPr>
              <a:t>Correct Separation:</a:t>
            </a:r>
          </a:p>
        </p:txBody>
      </p:sp>
      <p:sp>
        <p:nvSpPr>
          <p:cNvPr id="14346" name="AutoShape 10"/>
          <p:cNvSpPr>
            <a:spLocks noChangeArrowheads="1"/>
          </p:cNvSpPr>
          <p:nvPr/>
        </p:nvSpPr>
        <p:spPr bwMode="auto">
          <a:xfrm>
            <a:off x="4572000" y="5410200"/>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ZW"/>
          </a:p>
        </p:txBody>
      </p:sp>
      <p:sp>
        <p:nvSpPr>
          <p:cNvPr id="6155" name="Text Box 12"/>
          <p:cNvSpPr txBox="1">
            <a:spLocks noChangeArrowheads="1"/>
          </p:cNvSpPr>
          <p:nvPr/>
        </p:nvSpPr>
        <p:spPr bwMode="auto">
          <a:xfrm>
            <a:off x="762000" y="803275"/>
            <a:ext cx="449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Support Vector Machines (SVM)</a:t>
            </a:r>
          </a:p>
        </p:txBody>
      </p:sp>
      <p:sp>
        <p:nvSpPr>
          <p:cNvPr id="6156" name="Text Box 13"/>
          <p:cNvSpPr txBox="1">
            <a:spLocks noChangeArrowheads="1"/>
          </p:cNvSpPr>
          <p:nvPr/>
        </p:nvSpPr>
        <p:spPr bwMode="auto">
          <a:xfrm>
            <a:off x="762000" y="1447800"/>
            <a:ext cx="4114800" cy="838200"/>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400" b="1">
                <a:solidFill>
                  <a:schemeClr val="accent2"/>
                </a:solidFill>
                <a:latin typeface="Times New Roman" pitchFamily="18" charset="0"/>
                <a:cs typeface="Times New Roman" pitchFamily="18" charset="0"/>
              </a:rPr>
              <a:t>large margin provides better generalization ability</a:t>
            </a:r>
          </a:p>
        </p:txBody>
      </p:sp>
      <p:sp>
        <p:nvSpPr>
          <p:cNvPr id="6157" name="Text Box 1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3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43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P spid="14345" grpId="0" autoUpdateAnimBg="0"/>
      <p:bldP spid="14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2"/>
          <p:cNvSpPr txBox="1">
            <a:spLocks noChangeArrowheads="1"/>
          </p:cNvSpPr>
          <p:nvPr/>
        </p:nvSpPr>
        <p:spPr bwMode="auto">
          <a:xfrm>
            <a:off x="304800" y="12954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a:latin typeface="Times New Roman" pitchFamily="18" charset="0"/>
                <a:ea typeface="宋体" pitchFamily="2" charset="-122"/>
                <a:cs typeface="Times New Roman" pitchFamily="18" charset="0"/>
              </a:rPr>
              <a:t>Using the Lagrangian technique, a dual optimization problem was derived: </a:t>
            </a:r>
          </a:p>
        </p:txBody>
      </p:sp>
      <p:graphicFrame>
        <p:nvGraphicFramePr>
          <p:cNvPr id="7170" name="Object 4"/>
          <p:cNvGraphicFramePr>
            <a:graphicFrameLocks noChangeAspect="1"/>
          </p:cNvGraphicFramePr>
          <p:nvPr/>
        </p:nvGraphicFramePr>
        <p:xfrm>
          <a:off x="2057400" y="1752600"/>
          <a:ext cx="6553200" cy="825500"/>
        </p:xfrm>
        <a:graphic>
          <a:graphicData uri="http://schemas.openxmlformats.org/presentationml/2006/ole">
            <mc:AlternateContent xmlns:mc="http://schemas.openxmlformats.org/markup-compatibility/2006">
              <mc:Choice xmlns:v="urn:schemas-microsoft-com:vml" Requires="v">
                <p:oleObj spid="_x0000_s7177" name="公式" r:id="rId4" imgW="3581280" imgH="431640" progId="Equation.3">
                  <p:embed/>
                </p:oleObj>
              </mc:Choice>
              <mc:Fallback>
                <p:oleObj name="公式" r:id="rId4" imgW="358128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752600"/>
                        <a:ext cx="6553200" cy="825500"/>
                      </a:xfrm>
                      <a:prstGeom prst="rect">
                        <a:avLst/>
                      </a:prstGeom>
                      <a:noFill/>
                      <a:ln>
                        <a:noFill/>
                      </a:ln>
                      <a:effectLst/>
                      <a:extLst>
                        <a:ext uri="{909E8E84-426E-40DD-AFC4-6F175D3DCCD1}">
                          <a14:hiddenFill xmlns:a14="http://schemas.microsoft.com/office/drawing/2010/main">
                            <a:gradFill rotWithShape="0">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5" descr="永恒"/>
          <p:cNvGraphicFramePr>
            <a:graphicFrameLocks noChangeAspect="1"/>
          </p:cNvGraphicFramePr>
          <p:nvPr/>
        </p:nvGraphicFramePr>
        <p:xfrm>
          <a:off x="1600200" y="2590800"/>
          <a:ext cx="5410200" cy="2206625"/>
        </p:xfrm>
        <a:graphic>
          <a:graphicData uri="http://schemas.openxmlformats.org/presentationml/2006/ole">
            <mc:AlternateContent xmlns:mc="http://schemas.openxmlformats.org/markup-compatibility/2006">
              <mc:Choice xmlns:v="urn:schemas-microsoft-com:vml" Requires="v">
                <p:oleObj spid="_x0000_s7178" name="公式" r:id="rId6" imgW="2768400" imgH="1130040" progId="Equation.3">
                  <p:embed/>
                </p:oleObj>
              </mc:Choice>
              <mc:Fallback>
                <p:oleObj name="公式" r:id="rId6" imgW="2768400" imgH="1130040" progId="Equation.3">
                  <p:embed/>
                  <p:pic>
                    <p:nvPicPr>
                      <p:cNvPr id="0" name="Object 5" descr="永恒"/>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590800"/>
                        <a:ext cx="5410200" cy="2206625"/>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descr="永恒"/>
          <p:cNvGraphicFramePr>
            <a:graphicFrameLocks noChangeAspect="1"/>
          </p:cNvGraphicFramePr>
          <p:nvPr/>
        </p:nvGraphicFramePr>
        <p:xfrm>
          <a:off x="2339975" y="4876800"/>
          <a:ext cx="6748463" cy="912813"/>
        </p:xfrm>
        <a:graphic>
          <a:graphicData uri="http://schemas.openxmlformats.org/presentationml/2006/ole">
            <mc:AlternateContent xmlns:mc="http://schemas.openxmlformats.org/markup-compatibility/2006">
              <mc:Choice xmlns:v="urn:schemas-microsoft-com:vml" Requires="v">
                <p:oleObj spid="_x0000_s7179" name="Equation" r:id="rId9" imgW="3136680" imgH="457200" progId="Equation.3">
                  <p:embed/>
                </p:oleObj>
              </mc:Choice>
              <mc:Fallback>
                <p:oleObj name="Equation" r:id="rId9" imgW="3136680" imgH="457200" progId="Equation.3">
                  <p:embed/>
                  <p:pic>
                    <p:nvPicPr>
                      <p:cNvPr id="0" name="Object 6" descr="永恒"/>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876800"/>
                        <a:ext cx="6748463" cy="9128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7"/>
          <p:cNvGraphicFramePr>
            <a:graphicFrameLocks noChangeAspect="1"/>
          </p:cNvGraphicFramePr>
          <p:nvPr/>
        </p:nvGraphicFramePr>
        <p:xfrm>
          <a:off x="228600" y="4953000"/>
          <a:ext cx="1752600" cy="801688"/>
        </p:xfrm>
        <a:graphic>
          <a:graphicData uri="http://schemas.openxmlformats.org/presentationml/2006/ole">
            <mc:AlternateContent xmlns:mc="http://schemas.openxmlformats.org/markup-compatibility/2006">
              <mc:Choice xmlns:v="urn:schemas-microsoft-com:vml" Requires="v">
                <p:oleObj spid="_x0000_s7180" name="公式" r:id="rId11" imgW="939600" imgH="431640" progId="Equation.3">
                  <p:embed/>
                </p:oleObj>
              </mc:Choice>
              <mc:Fallback>
                <p:oleObj name="公式" r:id="rId11" imgW="939600" imgH="43164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4953000"/>
                        <a:ext cx="17526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8"/>
          <p:cNvGraphicFramePr>
            <a:graphicFrameLocks noChangeAspect="1"/>
          </p:cNvGraphicFramePr>
          <p:nvPr/>
        </p:nvGraphicFramePr>
        <p:xfrm>
          <a:off x="5943600" y="5867400"/>
          <a:ext cx="3063875" cy="461963"/>
        </p:xfrm>
        <a:graphic>
          <a:graphicData uri="http://schemas.openxmlformats.org/presentationml/2006/ole">
            <mc:AlternateContent xmlns:mc="http://schemas.openxmlformats.org/markup-compatibility/2006">
              <mc:Choice xmlns:v="urn:schemas-microsoft-com:vml" Requires="v">
                <p:oleObj spid="_x0000_s7181" name="公式" r:id="rId13" imgW="1333440" imgH="228600" progId="Equation.3">
                  <p:embed/>
                </p:oleObj>
              </mc:Choice>
              <mc:Fallback>
                <p:oleObj name="公式" r:id="rId13" imgW="1333440" imgH="22860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5867400"/>
                        <a:ext cx="3063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Text Box 9"/>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609600"/>
            <a:ext cx="7772400" cy="838200"/>
          </a:xfrm>
        </p:spPr>
        <p:txBody>
          <a:bodyPr/>
          <a:lstStyle/>
          <a:p>
            <a:pPr eaLnBrk="1" hangingPunct="1"/>
            <a:r>
              <a:rPr lang="en-US" altLang="zh-CN" sz="2800" smtClean="0">
                <a:ea typeface="宋体" pitchFamily="2" charset="-122"/>
              </a:rPr>
              <a:t>Why named “Support Vector Machine”?</a:t>
            </a:r>
          </a:p>
        </p:txBody>
      </p:sp>
      <p:pic>
        <p:nvPicPr>
          <p:cNvPr id="37891" name="Picture 3" descr="sv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629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838200" y="5334000"/>
            <a:ext cx="2743200" cy="762000"/>
            <a:chOff x="528" y="3360"/>
            <a:chExt cx="1728" cy="480"/>
          </a:xfrm>
        </p:grpSpPr>
        <p:sp>
          <p:nvSpPr>
            <p:cNvPr id="8199" name="AutoShape 5"/>
            <p:cNvSpPr>
              <a:spLocks noChangeArrowheads="1"/>
            </p:cNvSpPr>
            <p:nvPr/>
          </p:nvSpPr>
          <p:spPr bwMode="auto">
            <a:xfrm>
              <a:off x="528" y="3360"/>
              <a:ext cx="1728" cy="480"/>
            </a:xfrm>
            <a:prstGeom prst="wedgeRectCallout">
              <a:avLst>
                <a:gd name="adj1" fmla="val 50926"/>
                <a:gd name="adj2" fmla="val -170000"/>
              </a:avLst>
            </a:prstGeom>
            <a:solidFill>
              <a:schemeClr val="accent2"/>
            </a:solidFill>
            <a:ln w="9525">
              <a:solidFill>
                <a:schemeClr val="tx1"/>
              </a:solidFill>
              <a:miter lim="800000"/>
              <a:headEnd/>
              <a:tailEnd/>
            </a:ln>
          </p:spPr>
          <p:txBody>
            <a:bodyPr/>
            <a:lstStyle/>
            <a:p>
              <a:pPr algn="ctr"/>
              <a:endParaRPr lang="en-US" sz="2400">
                <a:latin typeface="Times New Roman" pitchFamily="18" charset="0"/>
                <a:ea typeface="宋体" pitchFamily="2" charset="-122"/>
                <a:cs typeface="Times New Roman" pitchFamily="18" charset="0"/>
              </a:endParaRPr>
            </a:p>
          </p:txBody>
        </p:sp>
        <p:sp>
          <p:nvSpPr>
            <p:cNvPr id="8200" name="AutoShape 6"/>
            <p:cNvSpPr>
              <a:spLocks noChangeArrowheads="1"/>
            </p:cNvSpPr>
            <p:nvPr/>
          </p:nvSpPr>
          <p:spPr bwMode="auto">
            <a:xfrm>
              <a:off x="528" y="3360"/>
              <a:ext cx="1728" cy="480"/>
            </a:xfrm>
            <a:prstGeom prst="wedgeRectCallout">
              <a:avLst>
                <a:gd name="adj1" fmla="val 29690"/>
                <a:gd name="adj2" fmla="val -366458"/>
              </a:avLst>
            </a:prstGeom>
            <a:solidFill>
              <a:schemeClr val="accent2"/>
            </a:solidFill>
            <a:ln w="9525">
              <a:solidFill>
                <a:schemeClr val="tx1"/>
              </a:solidFill>
              <a:miter lim="800000"/>
              <a:headEnd/>
              <a:tailEnd/>
            </a:ln>
          </p:spPr>
          <p:txBody>
            <a:bodyPr/>
            <a:lstStyle/>
            <a:p>
              <a:pPr algn="ctr"/>
              <a:endParaRPr lang="en-US" sz="2400">
                <a:latin typeface="Times New Roman" pitchFamily="18" charset="0"/>
                <a:ea typeface="宋体" pitchFamily="2" charset="-122"/>
                <a:cs typeface="Times New Roman" pitchFamily="18" charset="0"/>
              </a:endParaRPr>
            </a:p>
          </p:txBody>
        </p:sp>
        <p:sp>
          <p:nvSpPr>
            <p:cNvPr id="37895" name="AutoShape 7"/>
            <p:cNvSpPr>
              <a:spLocks noChangeArrowheads="1"/>
            </p:cNvSpPr>
            <p:nvPr/>
          </p:nvSpPr>
          <p:spPr bwMode="auto">
            <a:xfrm>
              <a:off x="528" y="3360"/>
              <a:ext cx="1728" cy="480"/>
            </a:xfrm>
            <a:prstGeom prst="wedgeRectCallout">
              <a:avLst>
                <a:gd name="adj1" fmla="val 66264"/>
                <a:gd name="adj2" fmla="val -386250"/>
              </a:avLst>
            </a:prstGeom>
            <a:solidFill>
              <a:schemeClr val="accent2"/>
            </a:solidFill>
            <a:ln w="9525">
              <a:solidFill>
                <a:schemeClr val="tx1"/>
              </a:solidFill>
              <a:miter lim="800000"/>
              <a:headEnd/>
              <a:tailEnd/>
            </a:ln>
            <a:effectLst/>
          </p:spPr>
          <p:txBody>
            <a:bodyPr/>
            <a:lstStyle/>
            <a:p>
              <a:pPr algn="ctr">
                <a:defRPr/>
              </a:pPr>
              <a:r>
                <a:rPr lang="en-US" altLang="zh-CN" sz="2800" b="1">
                  <a:solidFill>
                    <a:schemeClr val="hlink"/>
                  </a:solidFill>
                  <a:effectLst>
                    <a:outerShdw blurRad="38100" dist="38100" dir="2700000" algn="tl">
                      <a:srgbClr val="000000"/>
                    </a:outerShdw>
                  </a:effectLst>
                  <a:latin typeface="Times New Roman" pitchFamily="18" charset="0"/>
                  <a:ea typeface="SimSun" pitchFamily="2" charset="-122"/>
                  <a:cs typeface="Times New Roman" pitchFamily="18" charset="0"/>
                </a:rPr>
                <a:t>Support Vectors</a:t>
              </a:r>
            </a:p>
          </p:txBody>
        </p:sp>
      </p:grpSp>
      <p:graphicFrame>
        <p:nvGraphicFramePr>
          <p:cNvPr id="37896" name="Object 8" descr="永恒"/>
          <p:cNvGraphicFramePr>
            <a:graphicFrameLocks noChangeAspect="1"/>
          </p:cNvGraphicFramePr>
          <p:nvPr/>
        </p:nvGraphicFramePr>
        <p:xfrm>
          <a:off x="4110038" y="5384800"/>
          <a:ext cx="5033962" cy="1089025"/>
        </p:xfrm>
        <a:graphic>
          <a:graphicData uri="http://schemas.openxmlformats.org/presentationml/2006/ole">
            <mc:AlternateContent xmlns:mc="http://schemas.openxmlformats.org/markup-compatibility/2006">
              <mc:Choice xmlns:v="urn:schemas-microsoft-com:vml" Requires="v">
                <p:oleObj spid="_x0000_s8202" name="Equation" r:id="rId4" imgW="2070000" imgH="482400" progId="Equation.3">
                  <p:embed/>
                </p:oleObj>
              </mc:Choice>
              <mc:Fallback>
                <p:oleObj name="Equation" r:id="rId4" imgW="2070000" imgH="482400" progId="Equation.3">
                  <p:embed/>
                  <p:pic>
                    <p:nvPicPr>
                      <p:cNvPr id="0" name="Object 8" descr="永恒"/>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5384800"/>
                        <a:ext cx="5033962" cy="1089025"/>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9"/>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2"/>
          <p:cNvGrpSpPr>
            <a:grpSpLocks/>
          </p:cNvGrpSpPr>
          <p:nvPr/>
        </p:nvGrpSpPr>
        <p:grpSpPr bwMode="auto">
          <a:xfrm>
            <a:off x="838200" y="914400"/>
            <a:ext cx="6934200" cy="5029200"/>
            <a:chOff x="528" y="576"/>
            <a:chExt cx="4368" cy="3168"/>
          </a:xfrm>
        </p:grpSpPr>
        <p:sp>
          <p:nvSpPr>
            <p:cNvPr id="9247" name="Oval 3"/>
            <p:cNvSpPr>
              <a:spLocks noChangeArrowheads="1"/>
            </p:cNvSpPr>
            <p:nvPr/>
          </p:nvSpPr>
          <p:spPr bwMode="auto">
            <a:xfrm>
              <a:off x="1440" y="216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48" name="Oval 4"/>
            <p:cNvSpPr>
              <a:spLocks noChangeArrowheads="1"/>
            </p:cNvSpPr>
            <p:nvPr/>
          </p:nvSpPr>
          <p:spPr bwMode="auto">
            <a:xfrm>
              <a:off x="3120" y="1536"/>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9249" name="Rectangle 5"/>
            <p:cNvSpPr>
              <a:spLocks noChangeArrowheads="1"/>
            </p:cNvSpPr>
            <p:nvPr/>
          </p:nvSpPr>
          <p:spPr bwMode="auto">
            <a:xfrm>
              <a:off x="528" y="576"/>
              <a:ext cx="4368" cy="316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grpSp>
      <p:grpSp>
        <p:nvGrpSpPr>
          <p:cNvPr id="9221" name="Group 6"/>
          <p:cNvGrpSpPr>
            <a:grpSpLocks/>
          </p:cNvGrpSpPr>
          <p:nvPr/>
        </p:nvGrpSpPr>
        <p:grpSpPr bwMode="auto">
          <a:xfrm>
            <a:off x="2057400" y="1981200"/>
            <a:ext cx="3657600" cy="2133600"/>
            <a:chOff x="1296" y="1248"/>
            <a:chExt cx="2304" cy="1344"/>
          </a:xfrm>
        </p:grpSpPr>
        <p:sp>
          <p:nvSpPr>
            <p:cNvPr id="9238" name="Oval 7"/>
            <p:cNvSpPr>
              <a:spLocks noChangeArrowheads="1"/>
            </p:cNvSpPr>
            <p:nvPr/>
          </p:nvSpPr>
          <p:spPr bwMode="auto">
            <a:xfrm>
              <a:off x="1776" y="2448"/>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39" name="Oval 8"/>
            <p:cNvSpPr>
              <a:spLocks noChangeArrowheads="1"/>
            </p:cNvSpPr>
            <p:nvPr/>
          </p:nvSpPr>
          <p:spPr bwMode="auto">
            <a:xfrm>
              <a:off x="1824" y="2064"/>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40" name="Oval 9"/>
            <p:cNvSpPr>
              <a:spLocks noChangeArrowheads="1"/>
            </p:cNvSpPr>
            <p:nvPr/>
          </p:nvSpPr>
          <p:spPr bwMode="auto">
            <a:xfrm>
              <a:off x="1488" y="192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41" name="Oval 10"/>
            <p:cNvSpPr>
              <a:spLocks noChangeArrowheads="1"/>
            </p:cNvSpPr>
            <p:nvPr/>
          </p:nvSpPr>
          <p:spPr bwMode="auto">
            <a:xfrm>
              <a:off x="1296" y="2400"/>
              <a:ext cx="144" cy="144"/>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42" name="Oval 11"/>
            <p:cNvSpPr>
              <a:spLocks noChangeArrowheads="1"/>
            </p:cNvSpPr>
            <p:nvPr/>
          </p:nvSpPr>
          <p:spPr bwMode="auto">
            <a:xfrm>
              <a:off x="2976" y="1872"/>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9243" name="Oval 12"/>
            <p:cNvSpPr>
              <a:spLocks noChangeArrowheads="1"/>
            </p:cNvSpPr>
            <p:nvPr/>
          </p:nvSpPr>
          <p:spPr bwMode="auto">
            <a:xfrm>
              <a:off x="2832" y="1584"/>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9244" name="Oval 13"/>
            <p:cNvSpPr>
              <a:spLocks noChangeArrowheads="1"/>
            </p:cNvSpPr>
            <p:nvPr/>
          </p:nvSpPr>
          <p:spPr bwMode="auto">
            <a:xfrm>
              <a:off x="3264" y="1824"/>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9245" name="Oval 14"/>
            <p:cNvSpPr>
              <a:spLocks noChangeArrowheads="1"/>
            </p:cNvSpPr>
            <p:nvPr/>
          </p:nvSpPr>
          <p:spPr bwMode="auto">
            <a:xfrm>
              <a:off x="3168" y="1248"/>
              <a:ext cx="144" cy="144"/>
            </a:xfrm>
            <a:prstGeom prst="ellipse">
              <a:avLst/>
            </a:prstGeom>
            <a:solidFill>
              <a:srgbClr val="00FF00"/>
            </a:solidFill>
            <a:ln w="9525">
              <a:solidFill>
                <a:schemeClr val="tx1"/>
              </a:solidFill>
              <a:round/>
              <a:headEnd/>
              <a:tailEnd/>
            </a:ln>
          </p:spPr>
          <p:txBody>
            <a:bodyPr wrap="none" anchor="ctr"/>
            <a:lstStyle/>
            <a:p>
              <a:endParaRPr lang="en-ZW"/>
            </a:p>
          </p:txBody>
        </p:sp>
        <p:sp>
          <p:nvSpPr>
            <p:cNvPr id="9246" name="Oval 15"/>
            <p:cNvSpPr>
              <a:spLocks noChangeArrowheads="1"/>
            </p:cNvSpPr>
            <p:nvPr/>
          </p:nvSpPr>
          <p:spPr bwMode="auto">
            <a:xfrm>
              <a:off x="3456" y="1584"/>
              <a:ext cx="144" cy="144"/>
            </a:xfrm>
            <a:prstGeom prst="ellipse">
              <a:avLst/>
            </a:prstGeom>
            <a:solidFill>
              <a:srgbClr val="00FF00"/>
            </a:solidFill>
            <a:ln w="9525">
              <a:solidFill>
                <a:schemeClr val="tx1"/>
              </a:solidFill>
              <a:round/>
              <a:headEnd/>
              <a:tailEnd/>
            </a:ln>
          </p:spPr>
          <p:txBody>
            <a:bodyPr wrap="none" anchor="ctr"/>
            <a:lstStyle/>
            <a:p>
              <a:endParaRPr lang="en-ZW"/>
            </a:p>
          </p:txBody>
        </p:sp>
      </p:grpSp>
      <p:sp>
        <p:nvSpPr>
          <p:cNvPr id="9222" name="Oval 16"/>
          <p:cNvSpPr>
            <a:spLocks noChangeArrowheads="1"/>
          </p:cNvSpPr>
          <p:nvPr/>
        </p:nvSpPr>
        <p:spPr bwMode="auto">
          <a:xfrm>
            <a:off x="3429000" y="30480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23" name="Oval 17"/>
          <p:cNvSpPr>
            <a:spLocks noChangeArrowheads="1"/>
          </p:cNvSpPr>
          <p:nvPr/>
        </p:nvSpPr>
        <p:spPr bwMode="auto">
          <a:xfrm>
            <a:off x="2819400" y="2667000"/>
            <a:ext cx="228600" cy="228600"/>
          </a:xfrm>
          <a:prstGeom prst="ellipse">
            <a:avLst/>
          </a:prstGeom>
          <a:solidFill>
            <a:srgbClr val="00FF00"/>
          </a:solidFill>
          <a:ln w="9525">
            <a:solidFill>
              <a:schemeClr val="tx1"/>
            </a:solidFill>
            <a:round/>
            <a:headEnd/>
            <a:tailEnd/>
          </a:ln>
        </p:spPr>
        <p:txBody>
          <a:bodyPr wrap="none" anchor="ctr"/>
          <a:lstStyle/>
          <a:p>
            <a:endParaRPr lang="en-ZW"/>
          </a:p>
        </p:txBody>
      </p:sp>
      <p:sp>
        <p:nvSpPr>
          <p:cNvPr id="9224" name="Oval 18"/>
          <p:cNvSpPr>
            <a:spLocks noChangeArrowheads="1"/>
          </p:cNvSpPr>
          <p:nvPr/>
        </p:nvSpPr>
        <p:spPr bwMode="auto">
          <a:xfrm>
            <a:off x="3733800" y="40386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25" name="Oval 19"/>
          <p:cNvSpPr>
            <a:spLocks noChangeArrowheads="1"/>
          </p:cNvSpPr>
          <p:nvPr/>
        </p:nvSpPr>
        <p:spPr bwMode="auto">
          <a:xfrm>
            <a:off x="3810000" y="2438400"/>
            <a:ext cx="228600" cy="228600"/>
          </a:xfrm>
          <a:prstGeom prst="ellipse">
            <a:avLst/>
          </a:prstGeom>
          <a:solidFill>
            <a:srgbClr val="00FF00"/>
          </a:solidFill>
          <a:ln w="9525">
            <a:solidFill>
              <a:schemeClr val="tx1"/>
            </a:solidFill>
            <a:round/>
            <a:headEnd/>
            <a:tailEnd/>
          </a:ln>
        </p:spPr>
        <p:txBody>
          <a:bodyPr wrap="none" anchor="ctr"/>
          <a:lstStyle/>
          <a:p>
            <a:endParaRPr lang="en-ZW"/>
          </a:p>
        </p:txBody>
      </p:sp>
      <p:sp>
        <p:nvSpPr>
          <p:cNvPr id="9226" name="Oval 20"/>
          <p:cNvSpPr>
            <a:spLocks noChangeArrowheads="1"/>
          </p:cNvSpPr>
          <p:nvPr/>
        </p:nvSpPr>
        <p:spPr bwMode="auto">
          <a:xfrm>
            <a:off x="4343400" y="28194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27" name="Oval 21"/>
          <p:cNvSpPr>
            <a:spLocks noChangeArrowheads="1"/>
          </p:cNvSpPr>
          <p:nvPr/>
        </p:nvSpPr>
        <p:spPr bwMode="auto">
          <a:xfrm>
            <a:off x="4495800" y="3505200"/>
            <a:ext cx="228600" cy="228600"/>
          </a:xfrm>
          <a:prstGeom prst="ellipse">
            <a:avLst/>
          </a:prstGeom>
          <a:solidFill>
            <a:srgbClr val="00FF00"/>
          </a:solidFill>
          <a:ln w="9525">
            <a:solidFill>
              <a:schemeClr val="tx1"/>
            </a:solidFill>
            <a:round/>
            <a:headEnd/>
            <a:tailEnd/>
          </a:ln>
        </p:spPr>
        <p:txBody>
          <a:bodyPr wrap="none" anchor="ctr"/>
          <a:lstStyle/>
          <a:p>
            <a:endParaRPr lang="en-ZW"/>
          </a:p>
        </p:txBody>
      </p:sp>
      <p:sp>
        <p:nvSpPr>
          <p:cNvPr id="9228" name="Oval 22"/>
          <p:cNvSpPr>
            <a:spLocks noChangeArrowheads="1"/>
          </p:cNvSpPr>
          <p:nvPr/>
        </p:nvSpPr>
        <p:spPr bwMode="auto">
          <a:xfrm>
            <a:off x="3352800" y="35814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29" name="Oval 23"/>
          <p:cNvSpPr>
            <a:spLocks noChangeArrowheads="1"/>
          </p:cNvSpPr>
          <p:nvPr/>
        </p:nvSpPr>
        <p:spPr bwMode="auto">
          <a:xfrm>
            <a:off x="1981200" y="28956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30" name="Oval 24"/>
          <p:cNvSpPr>
            <a:spLocks noChangeArrowheads="1"/>
          </p:cNvSpPr>
          <p:nvPr/>
        </p:nvSpPr>
        <p:spPr bwMode="auto">
          <a:xfrm>
            <a:off x="2590800" y="2209800"/>
            <a:ext cx="228600" cy="228600"/>
          </a:xfrm>
          <a:prstGeom prst="ellipse">
            <a:avLst/>
          </a:prstGeom>
          <a:solidFill>
            <a:schemeClr val="hlink"/>
          </a:solidFill>
          <a:ln w="9525">
            <a:solidFill>
              <a:schemeClr val="tx1"/>
            </a:solidFill>
            <a:round/>
            <a:headEnd/>
            <a:tailEnd/>
          </a:ln>
        </p:spPr>
        <p:txBody>
          <a:bodyPr wrap="none" anchor="ctr"/>
          <a:lstStyle/>
          <a:p>
            <a:endParaRPr lang="en-ZW"/>
          </a:p>
        </p:txBody>
      </p:sp>
      <p:sp>
        <p:nvSpPr>
          <p:cNvPr id="9231" name="Oval 25"/>
          <p:cNvSpPr>
            <a:spLocks noChangeArrowheads="1"/>
          </p:cNvSpPr>
          <p:nvPr/>
        </p:nvSpPr>
        <p:spPr bwMode="auto">
          <a:xfrm>
            <a:off x="4267200" y="1981200"/>
            <a:ext cx="228600" cy="228600"/>
          </a:xfrm>
          <a:prstGeom prst="ellipse">
            <a:avLst/>
          </a:prstGeom>
          <a:solidFill>
            <a:srgbClr val="00FF00"/>
          </a:solidFill>
          <a:ln w="9525">
            <a:solidFill>
              <a:schemeClr val="tx1"/>
            </a:solidFill>
            <a:round/>
            <a:headEnd/>
            <a:tailEnd/>
          </a:ln>
        </p:spPr>
        <p:txBody>
          <a:bodyPr wrap="none" anchor="ctr"/>
          <a:lstStyle/>
          <a:p>
            <a:endParaRPr lang="en-ZW"/>
          </a:p>
        </p:txBody>
      </p:sp>
      <p:sp>
        <p:nvSpPr>
          <p:cNvPr id="9232" name="Oval 26"/>
          <p:cNvSpPr>
            <a:spLocks noChangeArrowheads="1"/>
          </p:cNvSpPr>
          <p:nvPr/>
        </p:nvSpPr>
        <p:spPr bwMode="auto">
          <a:xfrm>
            <a:off x="5029200" y="3581400"/>
            <a:ext cx="228600" cy="228600"/>
          </a:xfrm>
          <a:prstGeom prst="ellipse">
            <a:avLst/>
          </a:prstGeom>
          <a:solidFill>
            <a:srgbClr val="00FF00"/>
          </a:solidFill>
          <a:ln w="9525">
            <a:solidFill>
              <a:schemeClr val="tx1"/>
            </a:solidFill>
            <a:round/>
            <a:headEnd/>
            <a:tailEnd/>
          </a:ln>
        </p:spPr>
        <p:txBody>
          <a:bodyPr wrap="none" anchor="ctr"/>
          <a:lstStyle/>
          <a:p>
            <a:endParaRPr lang="en-ZW"/>
          </a:p>
        </p:txBody>
      </p:sp>
      <p:sp>
        <p:nvSpPr>
          <p:cNvPr id="38939" name="Line 27"/>
          <p:cNvSpPr>
            <a:spLocks noChangeShapeType="1"/>
          </p:cNvSpPr>
          <p:nvPr/>
        </p:nvSpPr>
        <p:spPr bwMode="auto">
          <a:xfrm>
            <a:off x="2895600" y="1143000"/>
            <a:ext cx="2286000" cy="4648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8"/>
          <p:cNvGrpSpPr>
            <a:grpSpLocks/>
          </p:cNvGrpSpPr>
          <p:nvPr/>
        </p:nvGrpSpPr>
        <p:grpSpPr bwMode="auto">
          <a:xfrm>
            <a:off x="3048000" y="2286000"/>
            <a:ext cx="1371600" cy="1143000"/>
            <a:chOff x="1920" y="1440"/>
            <a:chExt cx="864" cy="720"/>
          </a:xfrm>
        </p:grpSpPr>
        <p:sp>
          <p:nvSpPr>
            <p:cNvPr id="9236" name="Line 29"/>
            <p:cNvSpPr>
              <a:spLocks noChangeShapeType="1"/>
            </p:cNvSpPr>
            <p:nvPr/>
          </p:nvSpPr>
          <p:spPr bwMode="auto">
            <a:xfrm flipH="1">
              <a:off x="2352" y="1872"/>
              <a:ext cx="432" cy="2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30"/>
            <p:cNvSpPr>
              <a:spLocks noChangeShapeType="1"/>
            </p:cNvSpPr>
            <p:nvPr/>
          </p:nvSpPr>
          <p:spPr bwMode="auto">
            <a:xfrm flipH="1">
              <a:off x="1920" y="1440"/>
              <a:ext cx="432" cy="2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31"/>
            <p:cNvGraphicFramePr>
              <a:graphicFrameLocks noChangeAspect="1"/>
            </p:cNvGraphicFramePr>
            <p:nvPr/>
          </p:nvGraphicFramePr>
          <p:xfrm>
            <a:off x="2592" y="1920"/>
            <a:ext cx="160" cy="240"/>
          </p:xfrm>
          <a:graphic>
            <a:graphicData uri="http://schemas.openxmlformats.org/presentationml/2006/ole">
              <mc:AlternateContent xmlns:mc="http://schemas.openxmlformats.org/markup-compatibility/2006">
                <mc:Choice xmlns:v="urn:schemas-microsoft-com:vml" Requires="v">
                  <p:oleObj spid="_x0000_s9250" name="Equation" r:id="rId4" imgW="152280" imgH="228600" progId="Equation.3">
                    <p:embed/>
                  </p:oleObj>
                </mc:Choice>
                <mc:Fallback>
                  <p:oleObj name="Equation" r:id="rId4" imgW="152280" imgH="22860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1920"/>
                          <a:ext cx="16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2"/>
            <p:cNvGraphicFramePr>
              <a:graphicFrameLocks noChangeAspect="1"/>
            </p:cNvGraphicFramePr>
            <p:nvPr/>
          </p:nvGraphicFramePr>
          <p:xfrm>
            <a:off x="1920" y="1440"/>
            <a:ext cx="160" cy="240"/>
          </p:xfrm>
          <a:graphic>
            <a:graphicData uri="http://schemas.openxmlformats.org/presentationml/2006/ole">
              <mc:AlternateContent xmlns:mc="http://schemas.openxmlformats.org/markup-compatibility/2006">
                <mc:Choice xmlns:v="urn:schemas-microsoft-com:vml" Requires="v">
                  <p:oleObj spid="_x0000_s9251" name="Equation" r:id="rId6" imgW="152280" imgH="228600" progId="Equation.3">
                    <p:embed/>
                  </p:oleObj>
                </mc:Choice>
                <mc:Fallback>
                  <p:oleObj name="Equation" r:id="rId6" imgW="152280" imgH="22860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0"/>
                          <a:ext cx="16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35" name="Text Box 33"/>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2"/>
          <p:cNvSpPr txBox="1">
            <a:spLocks noChangeArrowheads="1"/>
          </p:cNvSpPr>
          <p:nvPr/>
        </p:nvSpPr>
        <p:spPr bwMode="auto">
          <a:xfrm>
            <a:off x="304800" y="352425"/>
            <a:ext cx="3014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20000"/>
              </a:spcBef>
            </a:pPr>
            <a:r>
              <a:rPr lang="en-US" altLang="zh-CN" sz="2400" b="1">
                <a:solidFill>
                  <a:schemeClr val="tx2"/>
                </a:solidFill>
                <a:ea typeface="SimHei" pitchFamily="49" charset="-122"/>
                <a:cs typeface="Times New Roman" pitchFamily="18" charset="0"/>
              </a:rPr>
              <a:t>Nonseparable Case</a:t>
            </a:r>
            <a:endParaRPr lang="en-US" altLang="zh-CN" sz="2400" b="1">
              <a:solidFill>
                <a:schemeClr val="tx2"/>
              </a:solidFill>
              <a:ea typeface="宋体" pitchFamily="2" charset="-122"/>
              <a:cs typeface="Times New Roman" pitchFamily="18" charset="0"/>
            </a:endParaRPr>
          </a:p>
        </p:txBody>
      </p:sp>
      <p:sp>
        <p:nvSpPr>
          <p:cNvPr id="10248" name="Line 3"/>
          <p:cNvSpPr>
            <a:spLocks noChangeShapeType="1"/>
          </p:cNvSpPr>
          <p:nvPr/>
        </p:nvSpPr>
        <p:spPr bwMode="auto">
          <a:xfrm flipV="1">
            <a:off x="304800" y="838200"/>
            <a:ext cx="8534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9" name="Text Box 4"/>
          <p:cNvSpPr txBox="1">
            <a:spLocks noChangeArrowheads="1"/>
          </p:cNvSpPr>
          <p:nvPr/>
        </p:nvSpPr>
        <p:spPr bwMode="auto">
          <a:xfrm>
            <a:off x="0" y="990600"/>
            <a:ext cx="891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b="1">
                <a:solidFill>
                  <a:schemeClr val="accent2"/>
                </a:solidFill>
                <a:latin typeface="Times New Roman" pitchFamily="18" charset="0"/>
                <a:ea typeface="宋体" pitchFamily="2" charset="-122"/>
                <a:cs typeface="Times New Roman" pitchFamily="18" charset="0"/>
              </a:rPr>
              <a:t>Introduce slack variables                 , which turn                                   into</a:t>
            </a:r>
            <a:endParaRPr lang="en-US" altLang="zh-CN" sz="2800" b="1">
              <a:solidFill>
                <a:schemeClr val="accent2"/>
              </a:solidFill>
              <a:latin typeface="Times New Roman" pitchFamily="18" charset="0"/>
              <a:ea typeface="宋体" pitchFamily="2" charset="-122"/>
              <a:cs typeface="Times New Roman" pitchFamily="18" charset="0"/>
            </a:endParaRPr>
          </a:p>
        </p:txBody>
      </p:sp>
      <p:graphicFrame>
        <p:nvGraphicFramePr>
          <p:cNvPr id="10242" name="Object 5"/>
          <p:cNvGraphicFramePr>
            <a:graphicFrameLocks noChangeAspect="1"/>
          </p:cNvGraphicFramePr>
          <p:nvPr/>
        </p:nvGraphicFramePr>
        <p:xfrm>
          <a:off x="3486150" y="914400"/>
          <a:ext cx="1181100" cy="512763"/>
        </p:xfrm>
        <a:graphic>
          <a:graphicData uri="http://schemas.openxmlformats.org/presentationml/2006/ole">
            <mc:AlternateContent xmlns:mc="http://schemas.openxmlformats.org/markup-compatibility/2006">
              <mc:Choice xmlns:v="urn:schemas-microsoft-com:vml" Requires="v">
                <p:oleObj spid="_x0000_s10259" name="Equation" r:id="rId3" imgW="393480" imgH="228600" progId="Equation.3">
                  <p:embed/>
                </p:oleObj>
              </mc:Choice>
              <mc:Fallback>
                <p:oleObj name="Equation" r:id="rId3" imgW="393480" imgH="228600" progId="Equation.3">
                  <p:embed/>
                  <p:pic>
                    <p:nvPicPr>
                      <p:cNvPr id="0" name="Object 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914400"/>
                        <a:ext cx="1181100" cy="5127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6"/>
          <p:cNvGraphicFramePr>
            <a:graphicFrameLocks noChangeAspect="1"/>
          </p:cNvGraphicFramePr>
          <p:nvPr/>
        </p:nvGraphicFramePr>
        <p:xfrm>
          <a:off x="6324600" y="990600"/>
          <a:ext cx="2209800" cy="379413"/>
        </p:xfrm>
        <a:graphic>
          <a:graphicData uri="http://schemas.openxmlformats.org/presentationml/2006/ole">
            <mc:AlternateContent xmlns:mc="http://schemas.openxmlformats.org/markup-compatibility/2006">
              <mc:Choice xmlns:v="urn:schemas-microsoft-com:vml" Requires="v">
                <p:oleObj spid="_x0000_s10260" name="公式" r:id="rId5" imgW="1333440" imgH="228600" progId="Equation.3">
                  <p:embed/>
                </p:oleObj>
              </mc:Choice>
              <mc:Fallback>
                <p:oleObj name="公式" r:id="rId5" imgW="1333440" imgH="228600" progId="Equation.3">
                  <p:embed/>
                  <p:pic>
                    <p:nvPicPr>
                      <p:cNvPr id="0" name="Object 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990600"/>
                        <a:ext cx="2209800" cy="3794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7"/>
          <p:cNvGraphicFramePr>
            <a:graphicFrameLocks noChangeAspect="1"/>
          </p:cNvGraphicFramePr>
          <p:nvPr/>
        </p:nvGraphicFramePr>
        <p:xfrm>
          <a:off x="685800" y="1447800"/>
          <a:ext cx="5799138" cy="563563"/>
        </p:xfrm>
        <a:graphic>
          <a:graphicData uri="http://schemas.openxmlformats.org/presentationml/2006/ole">
            <mc:AlternateContent xmlns:mc="http://schemas.openxmlformats.org/markup-compatibility/2006">
              <mc:Choice xmlns:v="urn:schemas-microsoft-com:vml" Requires="v">
                <p:oleObj spid="_x0000_s10261" name="公式" r:id="rId7" imgW="2349360" imgH="228600" progId="Equation.3">
                  <p:embed/>
                </p:oleObj>
              </mc:Choice>
              <mc:Fallback>
                <p:oleObj name="公式" r:id="rId7" imgW="2349360" imgH="228600" progId="Equation.3">
                  <p:embed/>
                  <p:pic>
                    <p:nvPicPr>
                      <p:cNvPr id="0" name="Object 7"/>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447800"/>
                        <a:ext cx="5799138" cy="563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8"/>
          <p:cNvGrpSpPr>
            <a:grpSpLocks/>
          </p:cNvGrpSpPr>
          <p:nvPr/>
        </p:nvGrpSpPr>
        <p:grpSpPr bwMode="auto">
          <a:xfrm>
            <a:off x="304800" y="2895600"/>
            <a:ext cx="8534400" cy="3678238"/>
            <a:chOff x="192" y="1824"/>
            <a:chExt cx="5376" cy="2317"/>
          </a:xfrm>
        </p:grpSpPr>
        <p:graphicFrame>
          <p:nvGraphicFramePr>
            <p:cNvPr id="10246" name="Object 9" descr="永恒"/>
            <p:cNvGraphicFramePr>
              <a:graphicFrameLocks noChangeAspect="1"/>
            </p:cNvGraphicFramePr>
            <p:nvPr/>
          </p:nvGraphicFramePr>
          <p:xfrm>
            <a:off x="1536" y="2496"/>
            <a:ext cx="4032" cy="1645"/>
          </p:xfrm>
          <a:graphic>
            <a:graphicData uri="http://schemas.openxmlformats.org/presentationml/2006/ole">
              <mc:AlternateContent xmlns:mc="http://schemas.openxmlformats.org/markup-compatibility/2006">
                <mc:Choice xmlns:v="urn:schemas-microsoft-com:vml" Requires="v">
                  <p:oleObj spid="_x0000_s10262" name="公式" r:id="rId9" imgW="2768400" imgH="1130040" progId="Equation.3">
                    <p:embed/>
                  </p:oleObj>
                </mc:Choice>
                <mc:Fallback>
                  <p:oleObj name="公式" r:id="rId9" imgW="2768400" imgH="1130040" progId="Equation.3">
                    <p:embed/>
                    <p:pic>
                      <p:nvPicPr>
                        <p:cNvPr id="0" name="Object 9" descr="永恒"/>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6" y="2496"/>
                          <a:ext cx="4032" cy="1645"/>
                        </a:xfrm>
                        <a:prstGeom prst="rect">
                          <a:avLst/>
                        </a:prstGeom>
                        <a:noFill/>
                        <a:ln>
                          <a:noFill/>
                        </a:ln>
                        <a:effectLst/>
                        <a:extLst>
                          <a:ext uri="{909E8E84-426E-40DD-AFC4-6F175D3DCCD1}">
                            <a14:hiddenFill xmlns:a14="http://schemas.microsoft.com/office/drawing/2010/main">
                              <a:blipFill dpi="0" rotWithShape="0">
                                <a:blip r:embed="rId11"/>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5" name="Text Box 10"/>
            <p:cNvSpPr txBox="1">
              <a:spLocks noChangeArrowheads="1"/>
            </p:cNvSpPr>
            <p:nvPr/>
          </p:nvSpPr>
          <p:spPr bwMode="auto">
            <a:xfrm>
              <a:off x="192" y="2592"/>
              <a:ext cx="163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b="1" i="1">
                  <a:latin typeface="Times New Roman" pitchFamily="18" charset="0"/>
                  <a:ea typeface="宋体" pitchFamily="2" charset="-122"/>
                  <a:cs typeface="Times New Roman" pitchFamily="18" charset="0"/>
                </a:rPr>
                <a:t>Similar Dual Optimization Problem:</a:t>
              </a:r>
            </a:p>
          </p:txBody>
        </p:sp>
        <p:grpSp>
          <p:nvGrpSpPr>
            <p:cNvPr id="10256" name="Group 11"/>
            <p:cNvGrpSpPr>
              <a:grpSpLocks/>
            </p:cNvGrpSpPr>
            <p:nvPr/>
          </p:nvGrpSpPr>
          <p:grpSpPr bwMode="auto">
            <a:xfrm>
              <a:off x="3888" y="1824"/>
              <a:ext cx="528" cy="1920"/>
              <a:chOff x="3888" y="1824"/>
              <a:chExt cx="528" cy="1920"/>
            </a:xfrm>
          </p:grpSpPr>
          <p:sp>
            <p:nvSpPr>
              <p:cNvPr id="10257" name="Line 12"/>
              <p:cNvSpPr>
                <a:spLocks noChangeShapeType="1"/>
              </p:cNvSpPr>
              <p:nvPr/>
            </p:nvSpPr>
            <p:spPr bwMode="auto">
              <a:xfrm flipH="1">
                <a:off x="3888" y="3552"/>
                <a:ext cx="384" cy="19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3"/>
              <p:cNvSpPr>
                <a:spLocks noChangeShapeType="1"/>
              </p:cNvSpPr>
              <p:nvPr/>
            </p:nvSpPr>
            <p:spPr bwMode="auto">
              <a:xfrm flipV="1">
                <a:off x="4080" y="1824"/>
                <a:ext cx="336" cy="19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4"/>
          <p:cNvGrpSpPr>
            <a:grpSpLocks/>
          </p:cNvGrpSpPr>
          <p:nvPr/>
        </p:nvGrpSpPr>
        <p:grpSpPr bwMode="auto">
          <a:xfrm>
            <a:off x="0" y="2057400"/>
            <a:ext cx="9144000" cy="1600200"/>
            <a:chOff x="0" y="1296"/>
            <a:chExt cx="5760" cy="1008"/>
          </a:xfrm>
        </p:grpSpPr>
        <p:graphicFrame>
          <p:nvGraphicFramePr>
            <p:cNvPr id="10245" name="Object 15" descr="再生纸"/>
            <p:cNvGraphicFramePr>
              <a:graphicFrameLocks noChangeAspect="1"/>
            </p:cNvGraphicFramePr>
            <p:nvPr/>
          </p:nvGraphicFramePr>
          <p:xfrm>
            <a:off x="1841" y="1296"/>
            <a:ext cx="3919" cy="755"/>
          </p:xfrm>
          <a:graphic>
            <a:graphicData uri="http://schemas.openxmlformats.org/presentationml/2006/ole">
              <mc:AlternateContent xmlns:mc="http://schemas.openxmlformats.org/markup-compatibility/2006">
                <mc:Choice xmlns:v="urn:schemas-microsoft-com:vml" Requires="v">
                  <p:oleObj spid="_x0000_s10263" name="公式" r:id="rId12" imgW="2374560" imgH="457200" progId="Equation.3">
                    <p:embed/>
                  </p:oleObj>
                </mc:Choice>
                <mc:Fallback>
                  <p:oleObj name="公式" r:id="rId12" imgW="2374560" imgH="457200" progId="Equation.3">
                    <p:embed/>
                    <p:pic>
                      <p:nvPicPr>
                        <p:cNvPr id="0" name="Object 15" descr="再生纸"/>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1" y="1296"/>
                          <a:ext cx="3919" cy="755"/>
                        </a:xfrm>
                        <a:prstGeom prst="rect">
                          <a:avLst/>
                        </a:prstGeom>
                        <a:noFill/>
                        <a:ln>
                          <a:noFill/>
                        </a:ln>
                        <a:effectLst/>
                        <a:extLst>
                          <a:ext uri="{909E8E84-426E-40DD-AFC4-6F175D3DCCD1}">
                            <a14:hiddenFill xmlns:a14="http://schemas.microsoft.com/office/drawing/2010/main">
                              <a:blipFill dpi="0" rotWithShape="0">
                                <a:blip r:embed="rId1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6"/>
            <p:cNvSpPr txBox="1">
              <a:spLocks noChangeArrowheads="1"/>
            </p:cNvSpPr>
            <p:nvPr/>
          </p:nvSpPr>
          <p:spPr bwMode="auto">
            <a:xfrm>
              <a:off x="0" y="1344"/>
              <a:ext cx="182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b="1">
                  <a:latin typeface="Times New Roman" pitchFamily="18" charset="0"/>
                  <a:ea typeface="宋体" pitchFamily="2" charset="-122"/>
                  <a:cs typeface="Times New Roman" pitchFamily="18" charset="0"/>
                </a:rPr>
                <a:t>Objective Function</a:t>
              </a:r>
            </a:p>
            <a:p>
              <a:pPr eaLnBrk="1" hangingPunct="1">
                <a:spcBef>
                  <a:spcPct val="50000"/>
                </a:spcBef>
              </a:pPr>
              <a:r>
                <a:rPr lang="en-US" altLang="zh-CN" sz="2400">
                  <a:latin typeface="Times New Roman" pitchFamily="18" charset="0"/>
                  <a:ea typeface="宋体" pitchFamily="2" charset="-122"/>
                  <a:cs typeface="Times New Roman" pitchFamily="18" charset="0"/>
                </a:rPr>
                <a:t>(Soft Margin)</a:t>
              </a:r>
            </a:p>
          </p:txBody>
        </p:sp>
        <p:sp>
          <p:nvSpPr>
            <p:cNvPr id="10254" name="Text Box 17"/>
            <p:cNvSpPr txBox="1">
              <a:spLocks noChangeArrowheads="1"/>
            </p:cNvSpPr>
            <p:nvPr/>
          </p:nvSpPr>
          <p:spPr bwMode="auto">
            <a:xfrm>
              <a:off x="0" y="2016"/>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b="1">
                  <a:latin typeface="Times New Roman" pitchFamily="18" charset="0"/>
                  <a:ea typeface="宋体" pitchFamily="2" charset="-122"/>
                  <a:cs typeface="Times New Roman" pitchFamily="18" charset="0"/>
                </a:rPr>
                <a:t>——Constant C controls the tradeoff between margin and errors.</a:t>
              </a:r>
            </a:p>
          </p:txBody>
        </p:sp>
      </p:grpSp>
      <p:sp>
        <p:nvSpPr>
          <p:cNvPr id="10252" name="Text Box 18"/>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ext Box 2"/>
          <p:cNvSpPr txBox="1">
            <a:spLocks noChangeArrowheads="1"/>
          </p:cNvSpPr>
          <p:nvPr/>
        </p:nvSpPr>
        <p:spPr bwMode="auto">
          <a:xfrm>
            <a:off x="762000" y="803275"/>
            <a:ext cx="449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Support Vector Machines (SVM)</a:t>
            </a:r>
          </a:p>
        </p:txBody>
      </p:sp>
      <p:sp>
        <p:nvSpPr>
          <p:cNvPr id="11274" name="Text Box 3"/>
          <p:cNvSpPr txBox="1">
            <a:spLocks noChangeArrowheads="1"/>
          </p:cNvSpPr>
          <p:nvPr/>
        </p:nvSpPr>
        <p:spPr bwMode="auto">
          <a:xfrm>
            <a:off x="533400" y="1712913"/>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CN" sz="2400">
                <a:latin typeface="Times New Roman" pitchFamily="18" charset="0"/>
                <a:ea typeface="宋体" pitchFamily="2" charset="-122"/>
                <a:cs typeface="Times New Roman" pitchFamily="18" charset="0"/>
              </a:rPr>
              <a:t>Introduce slack variables               , which turn                                   into</a:t>
            </a:r>
            <a:endParaRPr lang="en-US" altLang="zh-CN" sz="2800">
              <a:latin typeface="Times New Roman" pitchFamily="18" charset="0"/>
              <a:ea typeface="宋体" pitchFamily="2" charset="-122"/>
              <a:cs typeface="Times New Roman" pitchFamily="18" charset="0"/>
            </a:endParaRPr>
          </a:p>
        </p:txBody>
      </p:sp>
      <p:graphicFrame>
        <p:nvGraphicFramePr>
          <p:cNvPr id="11266" name="Object 4"/>
          <p:cNvGraphicFramePr>
            <a:graphicFrameLocks noChangeAspect="1"/>
          </p:cNvGraphicFramePr>
          <p:nvPr/>
        </p:nvGraphicFramePr>
        <p:xfrm>
          <a:off x="3733800" y="1779588"/>
          <a:ext cx="990600" cy="430212"/>
        </p:xfrm>
        <a:graphic>
          <a:graphicData uri="http://schemas.openxmlformats.org/presentationml/2006/ole">
            <mc:AlternateContent xmlns:mc="http://schemas.openxmlformats.org/markup-compatibility/2006">
              <mc:Choice xmlns:v="urn:schemas-microsoft-com:vml" Requires="v">
                <p:oleObj spid="_x0000_s11282" name="Equation" r:id="rId4" imgW="393480" imgH="228600" progId="Equation.3">
                  <p:embed/>
                </p:oleObj>
              </mc:Choice>
              <mc:Fallback>
                <p:oleObj name="Equation" r:id="rId4" imgW="393480" imgH="228600" progId="Equation.3">
                  <p:embed/>
                  <p:pic>
                    <p:nvPicPr>
                      <p:cNvPr id="0" name="Object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779588"/>
                        <a:ext cx="990600" cy="4302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6400800" y="1789113"/>
          <a:ext cx="2133600" cy="366712"/>
        </p:xfrm>
        <a:graphic>
          <a:graphicData uri="http://schemas.openxmlformats.org/presentationml/2006/ole">
            <mc:AlternateContent xmlns:mc="http://schemas.openxmlformats.org/markup-compatibility/2006">
              <mc:Choice xmlns:v="urn:schemas-microsoft-com:vml" Requires="v">
                <p:oleObj spid="_x0000_s11283" name="公式" r:id="rId6" imgW="1333440" imgH="228600" progId="Equation.3">
                  <p:embed/>
                </p:oleObj>
              </mc:Choice>
              <mc:Fallback>
                <p:oleObj name="公式" r:id="rId6" imgW="1333440" imgH="228600" progId="Equation.3">
                  <p:embed/>
                  <p:pic>
                    <p:nvPicPr>
                      <p:cNvPr id="0" name="Object 5"/>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789113"/>
                        <a:ext cx="21336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1295400" y="2101850"/>
          <a:ext cx="5037138" cy="488950"/>
        </p:xfrm>
        <a:graphic>
          <a:graphicData uri="http://schemas.openxmlformats.org/presentationml/2006/ole">
            <mc:AlternateContent xmlns:mc="http://schemas.openxmlformats.org/markup-compatibility/2006">
              <mc:Choice xmlns:v="urn:schemas-microsoft-com:vml" Requires="v">
                <p:oleObj spid="_x0000_s11284" name="公式" r:id="rId8" imgW="2349360" imgH="228600" progId="Equation.3">
                  <p:embed/>
                </p:oleObj>
              </mc:Choice>
              <mc:Fallback>
                <p:oleObj name="公式" r:id="rId8" imgW="2349360" imgH="228600" progId="Equation.3">
                  <p:embed/>
                  <p:pic>
                    <p:nvPicPr>
                      <p:cNvPr id="0" name="Object 6"/>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101850"/>
                        <a:ext cx="5037138" cy="4889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7" descr="再生纸"/>
          <p:cNvGraphicFramePr>
            <a:graphicFrameLocks noChangeAspect="1"/>
          </p:cNvGraphicFramePr>
          <p:nvPr/>
        </p:nvGraphicFramePr>
        <p:xfrm>
          <a:off x="4275138" y="2641600"/>
          <a:ext cx="3259137" cy="822325"/>
        </p:xfrm>
        <a:graphic>
          <a:graphicData uri="http://schemas.openxmlformats.org/presentationml/2006/ole">
            <mc:AlternateContent xmlns:mc="http://schemas.openxmlformats.org/markup-compatibility/2006">
              <mc:Choice xmlns:v="urn:schemas-microsoft-com:vml" Requires="v">
                <p:oleObj spid="_x0000_s11285" name="Equation" r:id="rId10" imgW="1612800" imgH="406080" progId="Equation.3">
                  <p:embed/>
                </p:oleObj>
              </mc:Choice>
              <mc:Fallback>
                <p:oleObj name="Equation" r:id="rId10" imgW="1612800" imgH="406080" progId="Equation.3">
                  <p:embed/>
                  <p:pic>
                    <p:nvPicPr>
                      <p:cNvPr id="0" name="Object 7" descr="再生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5138" y="2641600"/>
                        <a:ext cx="3259137" cy="822325"/>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Text Box 8"/>
          <p:cNvSpPr txBox="1">
            <a:spLocks noChangeArrowheads="1"/>
          </p:cNvSpPr>
          <p:nvPr/>
        </p:nvSpPr>
        <p:spPr bwMode="auto">
          <a:xfrm>
            <a:off x="685800" y="26670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CN" sz="2400">
                <a:latin typeface="Times New Roman" pitchFamily="18" charset="0"/>
                <a:ea typeface="宋体" pitchFamily="2" charset="-122"/>
                <a:cs typeface="Times New Roman" pitchFamily="18" charset="0"/>
              </a:rPr>
              <a:t>Objective Function</a:t>
            </a:r>
          </a:p>
          <a:p>
            <a:pPr eaLnBrk="1" hangingPunct="1"/>
            <a:r>
              <a:rPr lang="en-US" altLang="zh-CN" sz="2400">
                <a:latin typeface="Times New Roman" pitchFamily="18" charset="0"/>
                <a:ea typeface="宋体" pitchFamily="2" charset="-122"/>
                <a:cs typeface="Times New Roman" pitchFamily="18" charset="0"/>
              </a:rPr>
              <a:t>(Soft Margin)</a:t>
            </a:r>
          </a:p>
        </p:txBody>
      </p:sp>
      <p:sp>
        <p:nvSpPr>
          <p:cNvPr id="11276" name="Text Box 9"/>
          <p:cNvSpPr txBox="1">
            <a:spLocks noChangeArrowheads="1"/>
          </p:cNvSpPr>
          <p:nvPr/>
        </p:nvSpPr>
        <p:spPr bwMode="auto">
          <a:xfrm>
            <a:off x="517525" y="1336675"/>
            <a:ext cx="269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chemeClr val="accent2"/>
                </a:solidFill>
                <a:latin typeface="Times New Roman" pitchFamily="18" charset="0"/>
                <a:cs typeface="Times New Roman" pitchFamily="18" charset="0"/>
              </a:rPr>
              <a:t>Non-separable case</a:t>
            </a:r>
          </a:p>
        </p:txBody>
      </p:sp>
      <p:sp>
        <p:nvSpPr>
          <p:cNvPr id="11277" name="Text Box 10"/>
          <p:cNvSpPr txBox="1">
            <a:spLocks noChangeArrowheads="1"/>
          </p:cNvSpPr>
          <p:nvPr/>
        </p:nvSpPr>
        <p:spPr bwMode="auto">
          <a:xfrm>
            <a:off x="533400" y="3581400"/>
            <a:ext cx="422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chemeClr val="accent2"/>
                </a:solidFill>
                <a:latin typeface="Times New Roman" pitchFamily="18" charset="0"/>
                <a:cs typeface="Times New Roman" pitchFamily="18" charset="0"/>
              </a:rPr>
              <a:t>Extend to non-linear boundary</a:t>
            </a:r>
          </a:p>
        </p:txBody>
      </p:sp>
      <p:graphicFrame>
        <p:nvGraphicFramePr>
          <p:cNvPr id="11270" name="Object 11"/>
          <p:cNvGraphicFramePr>
            <a:graphicFrameLocks noChangeAspect="1"/>
          </p:cNvGraphicFramePr>
          <p:nvPr/>
        </p:nvGraphicFramePr>
        <p:xfrm>
          <a:off x="5962650" y="4038600"/>
          <a:ext cx="2114550" cy="400050"/>
        </p:xfrm>
        <a:graphic>
          <a:graphicData uri="http://schemas.openxmlformats.org/presentationml/2006/ole">
            <mc:AlternateContent xmlns:mc="http://schemas.openxmlformats.org/markup-compatibility/2006">
              <mc:Choice xmlns:v="urn:schemas-microsoft-com:vml" Requires="v">
                <p:oleObj spid="_x0000_s11286" name="Equation" r:id="rId13" imgW="736560" imgH="152280" progId="Equation.3">
                  <p:embed/>
                </p:oleObj>
              </mc:Choice>
              <mc:Fallback>
                <p:oleObj name="Equation" r:id="rId13" imgW="736560" imgH="15228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62650" y="4038600"/>
                        <a:ext cx="21145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12"/>
          <p:cNvGraphicFramePr>
            <a:graphicFrameLocks noChangeAspect="1"/>
          </p:cNvGraphicFramePr>
          <p:nvPr/>
        </p:nvGraphicFramePr>
        <p:xfrm>
          <a:off x="696913" y="3886200"/>
          <a:ext cx="4484687" cy="633413"/>
        </p:xfrm>
        <a:graphic>
          <a:graphicData uri="http://schemas.openxmlformats.org/presentationml/2006/ole">
            <mc:AlternateContent xmlns:mc="http://schemas.openxmlformats.org/markup-compatibility/2006">
              <mc:Choice xmlns:v="urn:schemas-microsoft-com:vml" Requires="v">
                <p:oleObj spid="_x0000_s11287" name="Equation" r:id="rId15" imgW="1562040" imgH="241200" progId="Equation.3">
                  <p:embed/>
                </p:oleObj>
              </mc:Choice>
              <mc:Fallback>
                <p:oleObj name="Equation" r:id="rId15" imgW="1562040" imgH="24120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913" y="3886200"/>
                        <a:ext cx="4484687" cy="633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8" name="Text Box 13"/>
          <p:cNvSpPr txBox="1">
            <a:spLocks noChangeArrowheads="1"/>
          </p:cNvSpPr>
          <p:nvPr/>
        </p:nvSpPr>
        <p:spPr bwMode="auto">
          <a:xfrm>
            <a:off x="685800" y="4419600"/>
            <a:ext cx="4829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Kernel: </a:t>
            </a:r>
            <a:r>
              <a:rPr kumimoji="0" lang="en-US" altLang="zh-TW" sz="2400" i="1">
                <a:latin typeface="Times New Roman" pitchFamily="18" charset="0"/>
                <a:cs typeface="Times New Roman" pitchFamily="18" charset="0"/>
              </a:rPr>
              <a:t>K</a:t>
            </a:r>
            <a:r>
              <a:rPr kumimoji="0" lang="en-US" altLang="zh-TW" sz="2400">
                <a:latin typeface="Times New Roman" pitchFamily="18" charset="0"/>
                <a:cs typeface="Times New Roman" pitchFamily="18" charset="0"/>
              </a:rPr>
              <a:t> (satisfy some assumptions).</a:t>
            </a:r>
          </a:p>
          <a:p>
            <a:pPr eaLnBrk="1" hangingPunct="1"/>
            <a:r>
              <a:rPr kumimoji="0" lang="en-US" altLang="zh-TW" sz="2400">
                <a:latin typeface="Times New Roman" pitchFamily="18" charset="0"/>
                <a:cs typeface="Times New Roman" pitchFamily="18" charset="0"/>
              </a:rPr>
              <a:t>Find (w</a:t>
            </a:r>
            <a:r>
              <a:rPr kumimoji="0" lang="en-US" altLang="zh-TW" sz="2400" baseline="-25000">
                <a:latin typeface="Times New Roman" pitchFamily="18" charset="0"/>
                <a:cs typeface="Times New Roman" pitchFamily="18" charset="0"/>
              </a:rPr>
              <a:t>1</a:t>
            </a:r>
            <a:r>
              <a:rPr kumimoji="0" lang="en-US" altLang="zh-TW" sz="2400">
                <a:latin typeface="Times New Roman" pitchFamily="18" charset="0"/>
                <a:cs typeface="Times New Roman" pitchFamily="18" charset="0"/>
              </a:rPr>
              <a:t>,…, w</a:t>
            </a:r>
            <a:r>
              <a:rPr kumimoji="0" lang="en-US" altLang="zh-TW" sz="2400" baseline="-25000">
                <a:latin typeface="Times New Roman" pitchFamily="18" charset="0"/>
                <a:cs typeface="Times New Roman" pitchFamily="18" charset="0"/>
              </a:rPr>
              <a:t>n</a:t>
            </a:r>
            <a:r>
              <a:rPr kumimoji="0" lang="en-US" altLang="zh-TW" sz="2400">
                <a:latin typeface="Times New Roman" pitchFamily="18" charset="0"/>
                <a:cs typeface="Times New Roman" pitchFamily="18" charset="0"/>
              </a:rPr>
              <a:t>, b) to minimize</a:t>
            </a:r>
          </a:p>
          <a:p>
            <a:pPr eaLnBrk="1" hangingPunct="1"/>
            <a:r>
              <a:rPr kumimoji="0" lang="en-US" altLang="zh-TW" sz="2400">
                <a:latin typeface="Times New Roman" pitchFamily="18" charset="0"/>
                <a:cs typeface="Times New Roman" pitchFamily="18" charset="0"/>
              </a:rPr>
              <a:t>	</a:t>
            </a:r>
          </a:p>
        </p:txBody>
      </p:sp>
      <p:graphicFrame>
        <p:nvGraphicFramePr>
          <p:cNvPr id="11272" name="Object 14"/>
          <p:cNvGraphicFramePr>
            <a:graphicFrameLocks noChangeAspect="1"/>
          </p:cNvGraphicFramePr>
          <p:nvPr/>
        </p:nvGraphicFramePr>
        <p:xfrm>
          <a:off x="1752600" y="5334000"/>
          <a:ext cx="2286000" cy="1143000"/>
        </p:xfrm>
        <a:graphic>
          <a:graphicData uri="http://schemas.openxmlformats.org/presentationml/2006/ole">
            <mc:AlternateContent xmlns:mc="http://schemas.openxmlformats.org/markup-compatibility/2006">
              <mc:Choice xmlns:v="urn:schemas-microsoft-com:vml" Requires="v">
                <p:oleObj spid="_x0000_s11288" name="Equation" r:id="rId17" imgW="812520" imgH="406080" progId="Equation.3">
                  <p:embed/>
                </p:oleObj>
              </mc:Choice>
              <mc:Fallback>
                <p:oleObj name="Equation" r:id="rId17" imgW="812520" imgH="40608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53340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9" name="Line 15"/>
          <p:cNvSpPr>
            <a:spLocks noChangeShapeType="1"/>
          </p:cNvSpPr>
          <p:nvPr/>
        </p:nvSpPr>
        <p:spPr bwMode="auto">
          <a:xfrm flipH="1">
            <a:off x="5257800" y="4191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0" name="Text Box 16"/>
          <p:cNvSpPr txBox="1">
            <a:spLocks noChangeArrowheads="1"/>
          </p:cNvSpPr>
          <p:nvPr/>
        </p:nvSpPr>
        <p:spPr bwMode="auto">
          <a:xfrm>
            <a:off x="4267200" y="5334000"/>
            <a:ext cx="4648200" cy="1203325"/>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solidFill>
                  <a:schemeClr val="accent2"/>
                </a:solidFill>
                <a:latin typeface="Times New Roman" pitchFamily="18" charset="0"/>
                <a:cs typeface="Times New Roman" pitchFamily="18" charset="0"/>
              </a:rPr>
              <a:t>Idea: map to higher dimension so the boundary is linear in that space but non-linear in current space.</a:t>
            </a:r>
          </a:p>
        </p:txBody>
      </p:sp>
      <p:sp>
        <p:nvSpPr>
          <p:cNvPr id="11281" name="Text Box 17"/>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
        <p:nvSpPr>
          <p:cNvPr id="31748" name="Text Box 6"/>
          <p:cNvSpPr txBox="1">
            <a:spLocks noChangeArrowheads="1"/>
          </p:cNvSpPr>
          <p:nvPr/>
        </p:nvSpPr>
        <p:spPr bwMode="auto">
          <a:xfrm>
            <a:off x="914400" y="914400"/>
            <a:ext cx="4398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200" b="1">
                <a:solidFill>
                  <a:schemeClr val="accent2"/>
                </a:solidFill>
                <a:latin typeface="Times New Roman" pitchFamily="18" charset="0"/>
                <a:cs typeface="Times New Roman" pitchFamily="18" charset="0"/>
              </a:rPr>
              <a:t>What about non-linear boundary?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457200" y="1295400"/>
            <a:ext cx="8229600" cy="4830763"/>
          </a:xfrm>
        </p:spPr>
        <p:txBody>
          <a:bodyPr/>
          <a:lstStyle/>
          <a:p>
            <a:pPr eaLnBrk="1" hangingPunct="1"/>
            <a:r>
              <a:rPr lang="en-US" smtClean="0"/>
              <a:t>Bayes rule is the optimal solution if the conditional probabilities can be well-estimated.</a:t>
            </a:r>
          </a:p>
          <a:p>
            <a:pPr eaLnBrk="1" hangingPunct="1"/>
            <a:r>
              <a:rPr lang="en-US" smtClean="0"/>
              <a:t>In reality, the conditional probabilities </a:t>
            </a:r>
            <a:r>
              <a:rPr kumimoji="0" lang="en-US" altLang="zh-TW" i="1" smtClean="0">
                <a:solidFill>
                  <a:srgbClr val="000000"/>
                </a:solidFill>
              </a:rPr>
              <a:t>p</a:t>
            </a:r>
            <a:r>
              <a:rPr kumimoji="0" lang="en-US" altLang="zh-TW" i="1" baseline="-25000" smtClean="0">
                <a:solidFill>
                  <a:srgbClr val="000000"/>
                </a:solidFill>
              </a:rPr>
              <a:t>k</a:t>
            </a:r>
            <a:r>
              <a:rPr kumimoji="0" lang="en-US" altLang="zh-TW" i="1" smtClean="0">
                <a:solidFill>
                  <a:srgbClr val="000000"/>
                </a:solidFill>
              </a:rPr>
              <a:t>(</a:t>
            </a:r>
            <a:r>
              <a:rPr kumimoji="0" lang="en-US" altLang="zh-TW" b="1" i="1" smtClean="0">
                <a:solidFill>
                  <a:srgbClr val="000000"/>
                </a:solidFill>
              </a:rPr>
              <a:t>X</a:t>
            </a:r>
            <a:r>
              <a:rPr kumimoji="0" lang="en-US" altLang="zh-TW" i="1" smtClean="0">
                <a:solidFill>
                  <a:srgbClr val="000000"/>
                </a:solidFill>
              </a:rPr>
              <a:t>) </a:t>
            </a:r>
            <a:r>
              <a:rPr kumimoji="0" lang="en-US" altLang="zh-TW" smtClean="0">
                <a:solidFill>
                  <a:srgbClr val="000000"/>
                </a:solidFill>
              </a:rPr>
              <a:t>are difficulty to estimate if data in high-dimensional space </a:t>
            </a:r>
          </a:p>
          <a:p>
            <a:pPr eaLnBrk="1" hangingPunct="1">
              <a:buFontTx/>
              <a:buNone/>
            </a:pPr>
            <a:r>
              <a:rPr kumimoji="0" lang="en-US" altLang="zh-TW" smtClean="0">
                <a:solidFill>
                  <a:srgbClr val="000000"/>
                </a:solidFill>
              </a:rPr>
              <a:t>	(curse of dimensionality).</a:t>
            </a:r>
            <a:endParaRPr kumimoji="0" lang="en-US" smtClean="0">
              <a:solidFill>
                <a:srgbClr val="000000"/>
              </a:solidFill>
            </a:endParaRPr>
          </a:p>
        </p:txBody>
      </p:sp>
      <p:sp>
        <p:nvSpPr>
          <p:cNvPr id="2052" name="Text Box 4"/>
          <p:cNvSpPr txBox="1">
            <a:spLocks noChangeArrowheads="1"/>
          </p:cNvSpPr>
          <p:nvPr/>
        </p:nvSpPr>
        <p:spPr bwMode="auto">
          <a:xfrm>
            <a:off x="3527425" y="242888"/>
            <a:ext cx="2127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 Bayes rule</a:t>
            </a:r>
          </a:p>
        </p:txBody>
      </p:sp>
      <p:graphicFrame>
        <p:nvGraphicFramePr>
          <p:cNvPr id="2050" name="Object 5"/>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3" name="Chart" r:id="rId4" imgW="6096000" imgH="4076700" progId="MSGraph.Chart.8">
                  <p:embed followColorScheme="full"/>
                </p:oleObj>
              </mc:Choice>
              <mc:Fallback>
                <p:oleObj name="Chart" r:id="rId4" imgW="6096000" imgH="40767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05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296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39838"/>
            <a:ext cx="73914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848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543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133600" y="762000"/>
            <a:ext cx="4830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Comparison of LDA and SVM</a:t>
            </a:r>
          </a:p>
        </p:txBody>
      </p:sp>
      <p:sp>
        <p:nvSpPr>
          <p:cNvPr id="37891" name="Text Box 5"/>
          <p:cNvSpPr txBox="1">
            <a:spLocks noChangeArrowheads="1"/>
          </p:cNvSpPr>
          <p:nvPr/>
        </p:nvSpPr>
        <p:spPr bwMode="auto">
          <a:xfrm>
            <a:off x="1447800" y="1905000"/>
            <a:ext cx="6264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a:latin typeface="Times New Roman" pitchFamily="18" charset="0"/>
              </a:rPr>
              <a:t> LDA controls better for the tail distribution but has a more rigid distribution assumption.</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 SVM has more selection of the complexity of the feature space.</a:t>
            </a:r>
          </a:p>
        </p:txBody>
      </p:sp>
      <p:sp>
        <p:nvSpPr>
          <p:cNvPr id="37892" name="Text Box 6"/>
          <p:cNvSpPr txBox="1">
            <a:spLocks noChangeArrowheads="1"/>
          </p:cNvSpPr>
          <p:nvPr/>
        </p:nvSpPr>
        <p:spPr bwMode="auto">
          <a:xfrm>
            <a:off x="3811588"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2.8 SVM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2311400" y="242888"/>
            <a:ext cx="452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2.9 Artificial neural network</a:t>
            </a:r>
          </a:p>
        </p:txBody>
      </p:sp>
      <p:sp>
        <p:nvSpPr>
          <p:cNvPr id="12292" name="Text Box 7"/>
          <p:cNvSpPr txBox="1">
            <a:spLocks noChangeArrowheads="1"/>
          </p:cNvSpPr>
          <p:nvPr/>
        </p:nvSpPr>
        <p:spPr bwMode="auto">
          <a:xfrm>
            <a:off x="381000" y="838200"/>
            <a:ext cx="762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a:latin typeface="Times New Roman" pitchFamily="18" charset="0"/>
              </a:rPr>
              <a:t> The idea comes from research in neural network in 80s.</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 The mechanism from inputs (expression of all genes) to output (the final prediction) goes through several layers of “hidden perceptrons”.</a:t>
            </a:r>
          </a:p>
          <a:p>
            <a:pPr eaLnBrk="1" hangingPunct="1">
              <a:buFontTx/>
              <a:buChar char="•"/>
            </a:pPr>
            <a:r>
              <a:rPr lang="en-US" altLang="zh-TW" sz="2400">
                <a:latin typeface="Times New Roman" pitchFamily="18" charset="0"/>
              </a:rPr>
              <a:t> It’s a complex, non-linear statistical modelling.</a:t>
            </a:r>
          </a:p>
          <a:p>
            <a:pPr eaLnBrk="1" hangingPunct="1">
              <a:buFontTx/>
              <a:buChar char="•"/>
            </a:pPr>
            <a:r>
              <a:rPr lang="en-US" altLang="zh-TW" sz="2400">
                <a:latin typeface="Times New Roman" pitchFamily="18" charset="0"/>
              </a:rPr>
              <a:t> Modelling is easy but computation is not that trivial.</a:t>
            </a:r>
          </a:p>
        </p:txBody>
      </p:sp>
      <p:graphicFrame>
        <p:nvGraphicFramePr>
          <p:cNvPr id="12290" name="Object 11"/>
          <p:cNvGraphicFramePr>
            <a:graphicFrameLocks noChangeAspect="1"/>
          </p:cNvGraphicFramePr>
          <p:nvPr>
            <p:ph/>
          </p:nvPr>
        </p:nvGraphicFramePr>
        <p:xfrm>
          <a:off x="1993900" y="3482975"/>
          <a:ext cx="4940300" cy="3197225"/>
        </p:xfrm>
        <a:graphic>
          <a:graphicData uri="http://schemas.openxmlformats.org/presentationml/2006/ole">
            <mc:AlternateContent xmlns:mc="http://schemas.openxmlformats.org/markup-compatibility/2006">
              <mc:Choice xmlns:v="urn:schemas-microsoft-com:vml" Requires="v">
                <p:oleObj spid="_x0000_s12297" name="PhotoImpact" r:id="rId4" imgW="6082540" imgH="3936508" progId="PI3.Image">
                  <p:embed/>
                </p:oleObj>
              </mc:Choice>
              <mc:Fallback>
                <p:oleObj name="PhotoImpact" r:id="rId4" imgW="6082540" imgH="3936508" progId="PI3.Imag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3482975"/>
                        <a:ext cx="49403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 Box 13"/>
          <p:cNvSpPr txBox="1">
            <a:spLocks noChangeArrowheads="1"/>
          </p:cNvSpPr>
          <p:nvPr/>
        </p:nvSpPr>
        <p:spPr bwMode="auto">
          <a:xfrm>
            <a:off x="1073150" y="4267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b="1">
                <a:solidFill>
                  <a:schemeClr val="accent2"/>
                </a:solidFill>
              </a:rPr>
              <a:t>gene 1</a:t>
            </a:r>
          </a:p>
        </p:txBody>
      </p:sp>
      <p:sp>
        <p:nvSpPr>
          <p:cNvPr id="12294" name="Text Box 14"/>
          <p:cNvSpPr txBox="1">
            <a:spLocks noChangeArrowheads="1"/>
          </p:cNvSpPr>
          <p:nvPr/>
        </p:nvSpPr>
        <p:spPr bwMode="auto">
          <a:xfrm>
            <a:off x="1073150" y="4973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b="1">
                <a:solidFill>
                  <a:schemeClr val="accent2"/>
                </a:solidFill>
              </a:rPr>
              <a:t>gene 2</a:t>
            </a:r>
          </a:p>
        </p:txBody>
      </p:sp>
      <p:sp>
        <p:nvSpPr>
          <p:cNvPr id="12295" name="Text Box 15"/>
          <p:cNvSpPr txBox="1">
            <a:spLocks noChangeArrowheads="1"/>
          </p:cNvSpPr>
          <p:nvPr/>
        </p:nvSpPr>
        <p:spPr bwMode="auto">
          <a:xfrm>
            <a:off x="1073150" y="56594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b="1">
                <a:solidFill>
                  <a:schemeClr val="accent2"/>
                </a:solidFill>
              </a:rPr>
              <a:t>gene 3</a:t>
            </a:r>
          </a:p>
        </p:txBody>
      </p:sp>
      <p:sp>
        <p:nvSpPr>
          <p:cNvPr id="12296" name="Text Box 16"/>
          <p:cNvSpPr txBox="1">
            <a:spLocks noChangeArrowheads="1"/>
          </p:cNvSpPr>
          <p:nvPr/>
        </p:nvSpPr>
        <p:spPr bwMode="auto">
          <a:xfrm>
            <a:off x="6934200" y="5310188"/>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b="1">
                <a:solidFill>
                  <a:schemeClr val="accent2"/>
                </a:solidFill>
              </a:rPr>
              <a:t>final prediction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108200" y="242888"/>
            <a:ext cx="4945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2.10 Nearest shrunken centroid</a:t>
            </a: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92288"/>
            <a:ext cx="25146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76600"/>
            <a:ext cx="316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43400"/>
            <a:ext cx="2085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8"/>
          <p:cNvSpPr txBox="1">
            <a:spLocks noChangeArrowheads="1"/>
          </p:cNvSpPr>
          <p:nvPr/>
        </p:nvSpPr>
        <p:spPr bwMode="auto">
          <a:xfrm>
            <a:off x="1219200" y="1371600"/>
            <a:ext cx="5519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Motivation: for gene </a:t>
            </a:r>
            <a:r>
              <a:rPr lang="en-US" altLang="zh-TW" sz="2400" i="1">
                <a:latin typeface="Times New Roman" pitchFamily="18" charset="0"/>
              </a:rPr>
              <a:t>i</a:t>
            </a:r>
            <a:r>
              <a:rPr lang="en-US" altLang="zh-TW" sz="2400">
                <a:latin typeface="Times New Roman" pitchFamily="18" charset="0"/>
              </a:rPr>
              <a:t>, class </a:t>
            </a:r>
            <a:r>
              <a:rPr lang="en-US" altLang="zh-TW" sz="2400" i="1">
                <a:latin typeface="Times New Roman" pitchFamily="18" charset="0"/>
              </a:rPr>
              <a:t>k</a:t>
            </a:r>
            <a:r>
              <a:rPr lang="en-US" altLang="zh-TW" sz="2400">
                <a:latin typeface="Times New Roman" pitchFamily="18" charset="0"/>
              </a:rPr>
              <a:t>, the measure</a:t>
            </a:r>
          </a:p>
          <a:p>
            <a:pPr eaLnBrk="1" hangingPunct="1"/>
            <a:endParaRPr lang="en-US" altLang="zh-TW" sz="2400">
              <a:latin typeface="Times New Roman" pitchFamily="18" charset="0"/>
            </a:endParaRPr>
          </a:p>
          <a:p>
            <a:pPr eaLnBrk="1" hangingPunct="1"/>
            <a:endParaRPr lang="en-US" altLang="zh-TW" sz="2400">
              <a:latin typeface="Times New Roman" pitchFamily="18" charset="0"/>
            </a:endParaRPr>
          </a:p>
          <a:p>
            <a:pPr eaLnBrk="1" hangingPunct="1"/>
            <a:endParaRPr lang="en-US" altLang="zh-TW" sz="2400">
              <a:latin typeface="Times New Roman" pitchFamily="18" charset="0"/>
            </a:endParaRPr>
          </a:p>
          <a:p>
            <a:pPr eaLnBrk="1" hangingPunct="1"/>
            <a:r>
              <a:rPr lang="en-US" altLang="zh-TW" sz="2400">
                <a:latin typeface="Times New Roman" pitchFamily="18" charset="0"/>
              </a:rPr>
              <a:t>represents the discriminant power of gene </a:t>
            </a:r>
            <a:r>
              <a:rPr lang="en-US" altLang="zh-TW" sz="2400" i="1">
                <a:latin typeface="Times New Roman" pitchFamily="18" charset="0"/>
              </a:rPr>
              <a:t>i</a:t>
            </a:r>
            <a:r>
              <a:rPr lang="en-US" altLang="zh-TW" sz="2400">
                <a:latin typeface="Times New Roman" pitchFamily="18" charset="0"/>
              </a:rPr>
              <a:t>.</a:t>
            </a:r>
          </a:p>
        </p:txBody>
      </p:sp>
      <p:sp>
        <p:nvSpPr>
          <p:cNvPr id="38919" name="Text Box 9"/>
          <p:cNvSpPr txBox="1">
            <a:spLocks noChangeArrowheads="1"/>
          </p:cNvSpPr>
          <p:nvPr/>
        </p:nvSpPr>
        <p:spPr bwMode="auto">
          <a:xfrm>
            <a:off x="5568950" y="567531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t>Tibshirani PNAS 2002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377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1752600"/>
            <a:ext cx="3724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038600"/>
            <a:ext cx="3914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0"/>
          <p:cNvSpPr txBox="1">
            <a:spLocks noChangeArrowheads="1"/>
          </p:cNvSpPr>
          <p:nvPr/>
        </p:nvSpPr>
        <p:spPr bwMode="auto">
          <a:xfrm>
            <a:off x="2108200" y="242888"/>
            <a:ext cx="4945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2.10 Nearest shrunken centroid</a:t>
            </a:r>
          </a:p>
        </p:txBody>
      </p:sp>
      <p:sp>
        <p:nvSpPr>
          <p:cNvPr id="39942" name="Text Box 11"/>
          <p:cNvSpPr txBox="1">
            <a:spLocks noChangeArrowheads="1"/>
          </p:cNvSpPr>
          <p:nvPr/>
        </p:nvSpPr>
        <p:spPr bwMode="auto">
          <a:xfrm>
            <a:off x="1889125" y="1336675"/>
            <a:ext cx="316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The original centroids:</a:t>
            </a:r>
          </a:p>
        </p:txBody>
      </p:sp>
      <p:sp>
        <p:nvSpPr>
          <p:cNvPr id="48140" name="Text Box 12"/>
          <p:cNvSpPr txBox="1">
            <a:spLocks noChangeArrowheads="1"/>
          </p:cNvSpPr>
          <p:nvPr/>
        </p:nvSpPr>
        <p:spPr bwMode="auto">
          <a:xfrm>
            <a:off x="1905000" y="2743200"/>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The shruken centroids:</a:t>
            </a:r>
          </a:p>
        </p:txBody>
      </p:sp>
      <p:sp>
        <p:nvSpPr>
          <p:cNvPr id="48141" name="Text Box 13"/>
          <p:cNvSpPr txBox="1">
            <a:spLocks noChangeArrowheads="1"/>
          </p:cNvSpPr>
          <p:nvPr/>
        </p:nvSpPr>
        <p:spPr bwMode="auto">
          <a:xfrm>
            <a:off x="1371600" y="5000625"/>
            <a:ext cx="6781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Use the shrunken centroids as the classifier.</a:t>
            </a:r>
          </a:p>
          <a:p>
            <a:pPr eaLnBrk="1" hangingPunct="1"/>
            <a:endParaRPr lang="en-US" altLang="zh-TW" sz="2400" b="1">
              <a:solidFill>
                <a:schemeClr val="accent2"/>
              </a:solidFill>
              <a:latin typeface="Times New Roman" pitchFamily="18" charset="0"/>
            </a:endParaRPr>
          </a:p>
          <a:p>
            <a:pPr eaLnBrk="1" hangingPunct="1"/>
            <a:r>
              <a:rPr lang="en-US" altLang="zh-TW" sz="2400" b="1">
                <a:solidFill>
                  <a:schemeClr val="accent2"/>
                </a:solidFill>
                <a:latin typeface="Times New Roman" pitchFamily="18" charset="0"/>
              </a:rPr>
              <a:t>The selection of shrunken parameter </a:t>
            </a:r>
            <a:r>
              <a:rPr lang="en-US" altLang="zh-TW" sz="2400" b="1">
                <a:solidFill>
                  <a:schemeClr val="accent2"/>
                </a:solidFill>
                <a:latin typeface="Times New Roman" pitchFamily="18" charset="0"/>
                <a:sym typeface="Symbol" pitchFamily="18" charset="2"/>
              </a:rPr>
              <a:t> will be determined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p:bldP spid="481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58674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6"/>
          <p:cNvSpPr txBox="1">
            <a:spLocks noChangeArrowheads="1"/>
          </p:cNvSpPr>
          <p:nvPr/>
        </p:nvSpPr>
        <p:spPr bwMode="auto">
          <a:xfrm>
            <a:off x="2108200" y="242888"/>
            <a:ext cx="4945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2.10 Nearest shrunken centroid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990600"/>
            <a:ext cx="8229600" cy="5135563"/>
          </a:xfrm>
        </p:spPr>
        <p:txBody>
          <a:bodyPr/>
          <a:lstStyle/>
          <a:p>
            <a:pPr marL="990600" lvl="1" indent="-533400" eaLnBrk="1" hangingPunct="1">
              <a:lnSpc>
                <a:spcPct val="80000"/>
              </a:lnSpc>
              <a:buFontTx/>
              <a:buAutoNum type="arabicPeriod"/>
            </a:pPr>
            <a:r>
              <a:rPr kumimoji="0" lang="en-US" altLang="zh-TW" sz="1800" b="1" smtClean="0"/>
              <a:t>Logistic regression </a:t>
            </a:r>
          </a:p>
          <a:p>
            <a:pPr marL="1371600" lvl="2" indent="-457200" eaLnBrk="1" hangingPunct="1">
              <a:lnSpc>
                <a:spcPct val="80000"/>
              </a:lnSpc>
              <a:buFontTx/>
              <a:buNone/>
            </a:pPr>
            <a:r>
              <a:rPr kumimoji="0" lang="en-US" altLang="zh-TW" sz="1600" b="1" smtClean="0"/>
              <a:t>(our old friend from first applied statistics course; good in many medical diagnosis problems)</a:t>
            </a:r>
          </a:p>
          <a:p>
            <a:pPr marL="990600" lvl="1" indent="-533400" eaLnBrk="1" hangingPunct="1">
              <a:lnSpc>
                <a:spcPct val="80000"/>
              </a:lnSpc>
              <a:buFontTx/>
              <a:buAutoNum type="arabicPeriod"/>
            </a:pPr>
            <a:r>
              <a:rPr kumimoji="0" lang="en-US" altLang="zh-TW" sz="1800" b="1" smtClean="0"/>
              <a:t>Linear discriminant analysis (LDA)/QDA and Fisher criteria</a:t>
            </a:r>
          </a:p>
          <a:p>
            <a:pPr marL="1371600" lvl="2" indent="-457200" eaLnBrk="1" hangingPunct="1">
              <a:lnSpc>
                <a:spcPct val="80000"/>
              </a:lnSpc>
              <a:buFontTx/>
              <a:buNone/>
            </a:pPr>
            <a:r>
              <a:rPr kumimoji="0" lang="en-US" altLang="zh-TW" sz="1600" b="1" smtClean="0"/>
              <a:t>(best under simplified Gaussian assumption)</a:t>
            </a:r>
          </a:p>
          <a:p>
            <a:pPr marL="990600" lvl="1" indent="-533400" eaLnBrk="1" hangingPunct="1">
              <a:lnSpc>
                <a:spcPct val="80000"/>
              </a:lnSpc>
              <a:buFontTx/>
              <a:buAutoNum type="arabicPeriod"/>
            </a:pPr>
            <a:r>
              <a:rPr kumimoji="0" lang="en-US" altLang="zh-TW" sz="1800" b="1" smtClean="0"/>
              <a:t>K-nearest neighbor (KNN)</a:t>
            </a:r>
          </a:p>
          <a:p>
            <a:pPr marL="1371600" lvl="2" indent="-457200" eaLnBrk="1" hangingPunct="1">
              <a:lnSpc>
                <a:spcPct val="80000"/>
              </a:lnSpc>
              <a:buFontTx/>
              <a:buNone/>
            </a:pPr>
            <a:r>
              <a:rPr kumimoji="0" lang="en-US" altLang="zh-TW" sz="1600" b="1" smtClean="0"/>
              <a:t>(an intuitive heuristic method)</a:t>
            </a:r>
          </a:p>
          <a:p>
            <a:pPr marL="990600" lvl="1" indent="-533400" eaLnBrk="1" hangingPunct="1">
              <a:lnSpc>
                <a:spcPct val="80000"/>
              </a:lnSpc>
              <a:buFontTx/>
              <a:buAutoNum type="arabicPeriod"/>
            </a:pPr>
            <a:r>
              <a:rPr kumimoji="0" lang="en-US" altLang="zh-TW" sz="1800" b="1" smtClean="0"/>
              <a:t>Classification and regression tree (CART)</a:t>
            </a:r>
          </a:p>
          <a:p>
            <a:pPr marL="1371600" lvl="2" indent="-457200" eaLnBrk="1" hangingPunct="1">
              <a:lnSpc>
                <a:spcPct val="80000"/>
              </a:lnSpc>
              <a:buFontTx/>
              <a:buNone/>
            </a:pPr>
            <a:r>
              <a:rPr kumimoji="0" lang="en-US" altLang="zh-TW" sz="1600" b="1" smtClean="0"/>
              <a:t>(a popular tree method)</a:t>
            </a:r>
          </a:p>
          <a:p>
            <a:pPr marL="990600" lvl="1" indent="-533400" eaLnBrk="1" hangingPunct="1">
              <a:lnSpc>
                <a:spcPct val="80000"/>
              </a:lnSpc>
              <a:buFontTx/>
              <a:buAutoNum type="arabicPeriod"/>
            </a:pPr>
            <a:r>
              <a:rPr kumimoji="0" lang="en-US" altLang="zh-TW" sz="1800" b="1" smtClean="0"/>
              <a:t>Bagging</a:t>
            </a:r>
          </a:p>
          <a:p>
            <a:pPr marL="1371600" lvl="2" indent="-457200" eaLnBrk="1" hangingPunct="1">
              <a:lnSpc>
                <a:spcPct val="80000"/>
              </a:lnSpc>
              <a:buFontTx/>
              <a:buNone/>
            </a:pPr>
            <a:r>
              <a:rPr kumimoji="0" lang="en-US" altLang="zh-TW" sz="1600" b="1" smtClean="0"/>
              <a:t>(resampling method: bootstrap+model averaging)</a:t>
            </a:r>
          </a:p>
          <a:p>
            <a:pPr marL="990600" lvl="1" indent="-533400" eaLnBrk="1" hangingPunct="1">
              <a:lnSpc>
                <a:spcPct val="80000"/>
              </a:lnSpc>
              <a:buFontTx/>
              <a:buAutoNum type="arabicPeriod"/>
            </a:pPr>
            <a:r>
              <a:rPr kumimoji="0" lang="en-US" altLang="zh-TW" sz="1800" b="1" smtClean="0"/>
              <a:t>Boosting</a:t>
            </a:r>
          </a:p>
          <a:p>
            <a:pPr marL="1371600" lvl="2" indent="-457200" eaLnBrk="1" hangingPunct="1">
              <a:lnSpc>
                <a:spcPct val="80000"/>
              </a:lnSpc>
              <a:buFontTx/>
              <a:buNone/>
            </a:pPr>
            <a:r>
              <a:rPr kumimoji="0" lang="en-US" altLang="zh-TW" sz="1600" b="1" smtClean="0"/>
              <a:t>(resampling method: importance resampling; popular in 90s)</a:t>
            </a:r>
          </a:p>
          <a:p>
            <a:pPr marL="990600" lvl="1" indent="-533400" eaLnBrk="1" hangingPunct="1">
              <a:lnSpc>
                <a:spcPct val="80000"/>
              </a:lnSpc>
              <a:buFontTx/>
              <a:buAutoNum type="arabicPeriod"/>
            </a:pPr>
            <a:r>
              <a:rPr kumimoji="0" lang="en-US" altLang="zh-TW" sz="1800" b="1" smtClean="0"/>
              <a:t>Random Forest</a:t>
            </a:r>
          </a:p>
          <a:p>
            <a:pPr marL="1371600" lvl="2" indent="-457200" eaLnBrk="1" hangingPunct="1">
              <a:lnSpc>
                <a:spcPct val="80000"/>
              </a:lnSpc>
              <a:buFontTx/>
              <a:buNone/>
            </a:pPr>
            <a:r>
              <a:rPr kumimoji="0" lang="en-US" altLang="zh-TW" sz="1600" b="1" smtClean="0"/>
              <a:t>(resampling method: bootstrap+decorrelation+model averaging)</a:t>
            </a:r>
          </a:p>
          <a:p>
            <a:pPr marL="990600" lvl="1" indent="-533400" eaLnBrk="1" hangingPunct="1">
              <a:lnSpc>
                <a:spcPct val="80000"/>
              </a:lnSpc>
              <a:buFontTx/>
              <a:buAutoNum type="arabicPeriod"/>
            </a:pPr>
            <a:r>
              <a:rPr kumimoji="0" lang="en-US" altLang="zh-TW" sz="1800" b="1" smtClean="0"/>
              <a:t>Support vector machines (SVM)</a:t>
            </a:r>
          </a:p>
          <a:p>
            <a:pPr marL="1371600" lvl="2" indent="-457200" eaLnBrk="1" hangingPunct="1">
              <a:lnSpc>
                <a:spcPct val="80000"/>
              </a:lnSpc>
              <a:buFontTx/>
              <a:buNone/>
            </a:pPr>
            <a:r>
              <a:rPr kumimoji="0" lang="en-US" altLang="zh-TW" sz="1600" b="1" smtClean="0"/>
              <a:t>(a hot method from ~95’ to now)</a:t>
            </a:r>
          </a:p>
          <a:p>
            <a:pPr marL="990600" lvl="1" indent="-533400" eaLnBrk="1" hangingPunct="1">
              <a:lnSpc>
                <a:spcPct val="80000"/>
              </a:lnSpc>
              <a:buFontTx/>
              <a:buAutoNum type="arabicPeriod"/>
            </a:pPr>
            <a:r>
              <a:rPr kumimoji="0" lang="en-US" altLang="zh-TW" sz="1800" b="1" smtClean="0"/>
              <a:t>Artificial neural network (ANN)</a:t>
            </a:r>
          </a:p>
          <a:p>
            <a:pPr marL="1371600" lvl="2" indent="-457200" eaLnBrk="1" hangingPunct="1">
              <a:lnSpc>
                <a:spcPct val="80000"/>
              </a:lnSpc>
              <a:buFontTx/>
              <a:buNone/>
            </a:pPr>
            <a:r>
              <a:rPr kumimoji="0" lang="en-US" altLang="zh-TW" sz="1600" b="1" smtClean="0"/>
              <a:t>(a hot method in the 80-90s)</a:t>
            </a:r>
          </a:p>
          <a:p>
            <a:pPr marL="990600" lvl="1" indent="-533400" eaLnBrk="1" hangingPunct="1">
              <a:lnSpc>
                <a:spcPct val="80000"/>
              </a:lnSpc>
              <a:buFontTx/>
              <a:buAutoNum type="arabicPeriod"/>
            </a:pPr>
            <a:r>
              <a:rPr kumimoji="0" lang="en-US" altLang="zh-TW" sz="1800" b="1" smtClean="0"/>
              <a:t>Nearest shrunken centroids</a:t>
            </a:r>
          </a:p>
          <a:p>
            <a:pPr marL="1371600" lvl="2" indent="-457200" eaLnBrk="1" hangingPunct="1">
              <a:lnSpc>
                <a:spcPct val="80000"/>
              </a:lnSpc>
              <a:buFontTx/>
              <a:buNone/>
            </a:pPr>
            <a:r>
              <a:rPr kumimoji="0" lang="en-US" altLang="zh-TW" sz="1600" b="1" smtClean="0"/>
              <a:t>(shrinkage method for automatic gene selection)</a:t>
            </a:r>
          </a:p>
          <a:p>
            <a:pPr marL="609600" indent="-609600" eaLnBrk="1" hangingPunct="1">
              <a:lnSpc>
                <a:spcPct val="80000"/>
              </a:lnSpc>
            </a:pPr>
            <a:endParaRPr lang="en-US" sz="2000" smtClean="0"/>
          </a:p>
        </p:txBody>
      </p:sp>
      <p:sp>
        <p:nvSpPr>
          <p:cNvPr id="15363" name="Text Box 4"/>
          <p:cNvSpPr txBox="1">
            <a:spLocks noChangeArrowheads="1"/>
          </p:cNvSpPr>
          <p:nvPr/>
        </p:nvSpPr>
        <p:spPr bwMode="auto">
          <a:xfrm>
            <a:off x="1668463" y="242888"/>
            <a:ext cx="5865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Popular machine learning methods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19138"/>
            <a:ext cx="52292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2108200" y="242888"/>
            <a:ext cx="4945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2.10 Nearest shrunken centroid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48672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38425"/>
            <a:ext cx="32004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91000"/>
            <a:ext cx="2819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9"/>
          <p:cNvSpPr txBox="1">
            <a:spLocks noChangeArrowheads="1"/>
          </p:cNvSpPr>
          <p:nvPr/>
        </p:nvSpPr>
        <p:spPr bwMode="auto">
          <a:xfrm>
            <a:off x="2108200" y="242888"/>
            <a:ext cx="4945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2.10 Nearest shrunken centroid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534400" cy="4616450"/>
          </a:xfrm>
          <a:prstGeom prst="rect">
            <a:avLst/>
          </a:prstGeom>
          <a:noFill/>
        </p:spPr>
        <p:txBody>
          <a:bodyPr>
            <a:spAutoFit/>
          </a:bodyPr>
          <a:lstStyle/>
          <a:p>
            <a:pPr>
              <a:defRPr/>
            </a:pPr>
            <a:r>
              <a:rPr lang="en-US" sz="2800" b="1" dirty="0"/>
              <a:t>Considerations for supervised machine learning:</a:t>
            </a:r>
          </a:p>
          <a:p>
            <a:pPr>
              <a:defRPr/>
            </a:pPr>
            <a:endParaRPr lang="en-US" sz="2800" dirty="0"/>
          </a:p>
          <a:p>
            <a:pPr marL="342900" indent="-342900">
              <a:lnSpc>
                <a:spcPct val="150000"/>
              </a:lnSpc>
              <a:buFontTx/>
              <a:buAutoNum type="arabicPeriod"/>
              <a:defRPr/>
            </a:pPr>
            <a:r>
              <a:rPr lang="en-US" sz="2800" dirty="0"/>
              <a:t>Prediction accuracy</a:t>
            </a:r>
          </a:p>
          <a:p>
            <a:pPr marL="342900" indent="-342900">
              <a:lnSpc>
                <a:spcPct val="150000"/>
              </a:lnSpc>
              <a:buFontTx/>
              <a:buAutoNum type="arabicPeriod"/>
              <a:defRPr/>
            </a:pPr>
            <a:r>
              <a:rPr lang="en-US" sz="2800" dirty="0"/>
              <a:t>Interpretability of the resulting model</a:t>
            </a:r>
          </a:p>
          <a:p>
            <a:pPr marL="342900" indent="-342900">
              <a:lnSpc>
                <a:spcPct val="150000"/>
              </a:lnSpc>
              <a:buFontTx/>
              <a:buAutoNum type="arabicPeriod"/>
              <a:defRPr/>
            </a:pPr>
            <a:r>
              <a:rPr lang="en-US" sz="2800" dirty="0"/>
              <a:t>Fitness of data to assumptions behind the method.</a:t>
            </a:r>
          </a:p>
          <a:p>
            <a:pPr marL="342900" indent="-342900">
              <a:lnSpc>
                <a:spcPct val="150000"/>
              </a:lnSpc>
              <a:buFontTx/>
              <a:buAutoNum type="arabicPeriod"/>
              <a:defRPr/>
            </a:pPr>
            <a:r>
              <a:rPr lang="en-US" sz="2800" dirty="0"/>
              <a:t>Computation time</a:t>
            </a:r>
          </a:p>
          <a:p>
            <a:pPr marL="342900" indent="-342900">
              <a:lnSpc>
                <a:spcPct val="150000"/>
              </a:lnSpc>
              <a:buFontTx/>
              <a:buAutoNum type="arabicPeriod"/>
              <a:defRPr/>
            </a:pPr>
            <a:r>
              <a:rPr lang="en-US" sz="2800" dirty="0"/>
              <a:t>Accessibility of software to implement</a:t>
            </a:r>
          </a:p>
          <a:p>
            <a:pPr marL="342900" indent="-342900">
              <a:buFontTx/>
              <a:buAutoNum type="arabicPeriod"/>
              <a:defRPr/>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914400"/>
            <a:ext cx="8229600" cy="5715000"/>
          </a:xfrm>
        </p:spPr>
        <p:txBody>
          <a:bodyPr/>
          <a:lstStyle/>
          <a:p>
            <a:pPr marL="0" indent="0" algn="ctr" eaLnBrk="1" hangingPunct="1">
              <a:lnSpc>
                <a:spcPct val="80000"/>
              </a:lnSpc>
              <a:buFontTx/>
              <a:buNone/>
            </a:pPr>
            <a:r>
              <a:rPr lang="en-US" sz="2400" smtClean="0">
                <a:solidFill>
                  <a:schemeClr val="accent2"/>
                </a:solidFill>
              </a:rPr>
              <a:t>“MLInterfaces” package</a:t>
            </a:r>
          </a:p>
          <a:p>
            <a:pPr marL="0" indent="0" eaLnBrk="1" hangingPunct="1">
              <a:lnSpc>
                <a:spcPct val="80000"/>
              </a:lnSpc>
              <a:buFontTx/>
              <a:buNone/>
            </a:pPr>
            <a:r>
              <a:rPr lang="en-US" sz="2400" smtClean="0">
                <a:solidFill>
                  <a:schemeClr val="accent2"/>
                </a:solidFill>
              </a:rPr>
              <a:t>This package is meant to be a unifying platform for all machine learning procedures (including classification and clustering methods). Useful but use of the package easily becomes a black box!!</a:t>
            </a:r>
          </a:p>
          <a:p>
            <a:pPr marL="0" indent="0" eaLnBrk="1" hangingPunct="1">
              <a:lnSpc>
                <a:spcPct val="80000"/>
              </a:lnSpc>
              <a:buFontTx/>
              <a:buNone/>
            </a:pPr>
            <a:endParaRPr lang="en-US" sz="1400" smtClean="0">
              <a:solidFill>
                <a:schemeClr val="accent2"/>
              </a:solidFill>
            </a:endParaRPr>
          </a:p>
          <a:p>
            <a:pPr marL="0" indent="0" eaLnBrk="1" hangingPunct="1">
              <a:lnSpc>
                <a:spcPct val="80000"/>
              </a:lnSpc>
            </a:pPr>
            <a:r>
              <a:rPr lang="en-US" altLang="zh-TW" sz="1800" b="1" smtClean="0">
                <a:solidFill>
                  <a:schemeClr val="accent2"/>
                </a:solidFill>
              </a:rPr>
              <a:t>Linear and quadratic discriminant analysis: </a:t>
            </a:r>
            <a:r>
              <a:rPr lang="en-US" altLang="zh-TW" sz="1800" b="1" smtClean="0"/>
              <a:t>“ldaB” and “qdaB”</a:t>
            </a:r>
          </a:p>
          <a:p>
            <a:pPr marL="0" indent="0" eaLnBrk="1" hangingPunct="1">
              <a:lnSpc>
                <a:spcPct val="80000"/>
              </a:lnSpc>
              <a:buFontTx/>
              <a:buNone/>
            </a:pPr>
            <a:endParaRPr lang="en-US" altLang="zh-TW" sz="1800" b="1" smtClean="0">
              <a:solidFill>
                <a:schemeClr val="accent2"/>
              </a:solidFill>
            </a:endParaRPr>
          </a:p>
          <a:p>
            <a:pPr marL="0" indent="0" eaLnBrk="1" hangingPunct="1">
              <a:lnSpc>
                <a:spcPct val="80000"/>
              </a:lnSpc>
            </a:pPr>
            <a:r>
              <a:rPr lang="en-US" altLang="zh-TW" sz="1800" b="1" smtClean="0">
                <a:solidFill>
                  <a:schemeClr val="accent2"/>
                </a:solidFill>
              </a:rPr>
              <a:t>KNN classification</a:t>
            </a:r>
            <a:r>
              <a:rPr lang="en-US" altLang="zh-TW" sz="1800" b="1" smtClean="0"/>
              <a:t>: “knnB”</a:t>
            </a:r>
          </a:p>
          <a:p>
            <a:pPr marL="0" indent="0" eaLnBrk="1" hangingPunct="1">
              <a:lnSpc>
                <a:spcPct val="80000"/>
              </a:lnSpc>
              <a:buFontTx/>
              <a:buNone/>
            </a:pPr>
            <a:endParaRPr lang="en-US" altLang="zh-TW" sz="1800" b="1" smtClean="0"/>
          </a:p>
          <a:p>
            <a:pPr marL="0" indent="0" eaLnBrk="1" hangingPunct="1">
              <a:lnSpc>
                <a:spcPct val="80000"/>
              </a:lnSpc>
            </a:pPr>
            <a:r>
              <a:rPr lang="en-US" altLang="zh-TW" sz="1800" b="1" smtClean="0">
                <a:solidFill>
                  <a:schemeClr val="accent2"/>
                </a:solidFill>
              </a:rPr>
              <a:t>CART:</a:t>
            </a:r>
            <a:r>
              <a:rPr lang="en-US" altLang="zh-TW" sz="1800" b="1" smtClean="0"/>
              <a:t> “rpartB”</a:t>
            </a:r>
          </a:p>
          <a:p>
            <a:pPr marL="0" indent="0" eaLnBrk="1" hangingPunct="1">
              <a:lnSpc>
                <a:spcPct val="80000"/>
              </a:lnSpc>
            </a:pPr>
            <a:endParaRPr lang="en-US" altLang="zh-TW" sz="1800" b="1" smtClean="0"/>
          </a:p>
          <a:p>
            <a:pPr marL="0" indent="0" eaLnBrk="1" hangingPunct="1">
              <a:lnSpc>
                <a:spcPct val="80000"/>
              </a:lnSpc>
            </a:pPr>
            <a:r>
              <a:rPr lang="en-US" altLang="zh-TW" sz="1800" b="1" smtClean="0">
                <a:solidFill>
                  <a:schemeClr val="accent2"/>
                </a:solidFill>
              </a:rPr>
              <a:t>Bagging and AdaBoosting:</a:t>
            </a:r>
            <a:r>
              <a:rPr lang="en-US" altLang="zh-TW" sz="1800" b="1" smtClean="0"/>
              <a:t> “baggingB” and “logitboostB”</a:t>
            </a:r>
          </a:p>
          <a:p>
            <a:pPr marL="0" indent="0" eaLnBrk="1" hangingPunct="1">
              <a:lnSpc>
                <a:spcPct val="80000"/>
              </a:lnSpc>
              <a:buFontTx/>
              <a:buNone/>
            </a:pPr>
            <a:endParaRPr lang="en-US" altLang="zh-TW" sz="1800" b="1" smtClean="0"/>
          </a:p>
          <a:p>
            <a:pPr marL="0" indent="0" eaLnBrk="1" hangingPunct="1">
              <a:lnSpc>
                <a:spcPct val="80000"/>
              </a:lnSpc>
            </a:pPr>
            <a:r>
              <a:rPr lang="en-US" altLang="zh-TW" sz="1800" b="1" smtClean="0">
                <a:solidFill>
                  <a:schemeClr val="accent2"/>
                </a:solidFill>
              </a:rPr>
              <a:t>Random forest:</a:t>
            </a:r>
            <a:r>
              <a:rPr lang="en-US" altLang="zh-TW" sz="1800" b="1" smtClean="0"/>
              <a:t> “randomForestB”</a:t>
            </a:r>
          </a:p>
          <a:p>
            <a:pPr marL="0" indent="0" eaLnBrk="1" hangingPunct="1">
              <a:lnSpc>
                <a:spcPct val="80000"/>
              </a:lnSpc>
            </a:pPr>
            <a:endParaRPr lang="en-US" altLang="zh-TW" sz="1800" b="1" smtClean="0"/>
          </a:p>
          <a:p>
            <a:pPr marL="0" indent="0" eaLnBrk="1" hangingPunct="1">
              <a:lnSpc>
                <a:spcPct val="80000"/>
              </a:lnSpc>
            </a:pPr>
            <a:r>
              <a:rPr lang="en-US" altLang="zh-TW" sz="1800" b="1" smtClean="0">
                <a:solidFill>
                  <a:schemeClr val="accent2"/>
                </a:solidFill>
              </a:rPr>
              <a:t>Support Vector machines</a:t>
            </a:r>
            <a:r>
              <a:rPr lang="en-US" altLang="zh-TW" sz="1800" b="1" smtClean="0"/>
              <a:t>: “svmB”</a:t>
            </a:r>
          </a:p>
          <a:p>
            <a:pPr marL="0" indent="0" eaLnBrk="1" hangingPunct="1">
              <a:lnSpc>
                <a:spcPct val="80000"/>
              </a:lnSpc>
            </a:pPr>
            <a:endParaRPr lang="en-US" altLang="zh-TW" sz="1800" b="1" smtClean="0"/>
          </a:p>
          <a:p>
            <a:pPr marL="0" indent="0" eaLnBrk="1" hangingPunct="1">
              <a:lnSpc>
                <a:spcPct val="80000"/>
              </a:lnSpc>
            </a:pPr>
            <a:r>
              <a:rPr lang="en-US" altLang="zh-TW" sz="1800" b="1" smtClean="0">
                <a:solidFill>
                  <a:schemeClr val="accent2"/>
                </a:solidFill>
              </a:rPr>
              <a:t>Artifical neural network:</a:t>
            </a:r>
            <a:r>
              <a:rPr lang="en-US" altLang="zh-TW" sz="1800" b="1" smtClean="0"/>
              <a:t> “nnetB”</a:t>
            </a:r>
          </a:p>
          <a:p>
            <a:pPr marL="0" indent="0" eaLnBrk="1" hangingPunct="1">
              <a:lnSpc>
                <a:spcPct val="80000"/>
              </a:lnSpc>
            </a:pPr>
            <a:endParaRPr lang="en-US" altLang="zh-TW" sz="1800" b="1" smtClean="0"/>
          </a:p>
          <a:p>
            <a:pPr marL="0" indent="0" eaLnBrk="1" hangingPunct="1">
              <a:lnSpc>
                <a:spcPct val="80000"/>
              </a:lnSpc>
            </a:pPr>
            <a:r>
              <a:rPr lang="en-US" altLang="zh-TW" sz="1800" b="1" smtClean="0">
                <a:solidFill>
                  <a:schemeClr val="accent2"/>
                </a:solidFill>
              </a:rPr>
              <a:t>Nearest shrunken centroids</a:t>
            </a:r>
            <a:r>
              <a:rPr lang="en-US" altLang="zh-TW" sz="1800" b="1" smtClean="0"/>
              <a:t>: “pamrB”</a:t>
            </a:r>
            <a:endParaRPr lang="en-US" sz="1800" smtClean="0"/>
          </a:p>
        </p:txBody>
      </p:sp>
      <p:sp>
        <p:nvSpPr>
          <p:cNvPr id="45059" name="Text Box 4"/>
          <p:cNvSpPr txBox="1">
            <a:spLocks noChangeArrowheads="1"/>
          </p:cNvSpPr>
          <p:nvPr/>
        </p:nvSpPr>
        <p:spPr bwMode="auto">
          <a:xfrm>
            <a:off x="819150" y="242888"/>
            <a:ext cx="7593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Classification methods available in Bioconductor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847725"/>
            <a:ext cx="77724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Logistic regression: </a:t>
            </a:r>
          </a:p>
          <a:p>
            <a:pPr eaLnBrk="1" hangingPunct="1"/>
            <a:r>
              <a:rPr lang="en-US" altLang="zh-TW" sz="2400" b="1">
                <a:latin typeface="Times New Roman" pitchFamily="18" charset="0"/>
              </a:rPr>
              <a:t>“glm” with parameter “family=binomial().</a:t>
            </a:r>
          </a:p>
          <a:p>
            <a:pPr eaLnBrk="1" hangingPunct="1"/>
            <a:endParaRPr lang="en-US" altLang="zh-TW" sz="1200" b="1">
              <a:solidFill>
                <a:schemeClr val="accent2"/>
              </a:solidFill>
              <a:latin typeface="Times New Roman" pitchFamily="18" charset="0"/>
            </a:endParaRPr>
          </a:p>
          <a:p>
            <a:pPr eaLnBrk="1" hangingPunct="1"/>
            <a:r>
              <a:rPr lang="en-US" altLang="zh-TW" sz="2400" b="1">
                <a:solidFill>
                  <a:schemeClr val="accent2"/>
                </a:solidFill>
                <a:latin typeface="Times New Roman" pitchFamily="18" charset="0"/>
              </a:rPr>
              <a:t>Linear and quadratic discriminant analysis:</a:t>
            </a:r>
          </a:p>
          <a:p>
            <a:pPr eaLnBrk="1" hangingPunct="1"/>
            <a:r>
              <a:rPr lang="en-US" altLang="zh-TW" sz="2400" b="1">
                <a:latin typeface="Times New Roman" pitchFamily="18" charset="0"/>
              </a:rPr>
              <a:t>“lda” and “qda” in “MASS” package</a:t>
            </a:r>
            <a:endParaRPr lang="en-US" altLang="zh-TW" b="1">
              <a:solidFill>
                <a:schemeClr val="accent2"/>
              </a:solidFill>
            </a:endParaRP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DLDA and DQDA</a:t>
            </a:r>
            <a:r>
              <a:rPr lang="en-US" altLang="zh-TW" sz="2400" b="1">
                <a:latin typeface="Times New Roman" pitchFamily="18" charset="0"/>
              </a:rPr>
              <a:t>: “stat.diag.da” in “sma” package </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KNN classification</a:t>
            </a:r>
            <a:r>
              <a:rPr lang="en-US" altLang="zh-TW" sz="2400" b="1">
                <a:latin typeface="Times New Roman" pitchFamily="18" charset="0"/>
              </a:rPr>
              <a:t>: “knn” in “class”package</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CART:</a:t>
            </a:r>
            <a:r>
              <a:rPr lang="en-US" altLang="zh-TW" sz="2400" b="1">
                <a:latin typeface="Times New Roman" pitchFamily="18" charset="0"/>
              </a:rPr>
              <a:t> “rpart” package</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Bagging and AdaBoosting:</a:t>
            </a:r>
            <a:r>
              <a:rPr lang="en-US" altLang="zh-TW" sz="2400" b="1">
                <a:latin typeface="Times New Roman" pitchFamily="18" charset="0"/>
              </a:rPr>
              <a:t> “adabag” package</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Random forest:</a:t>
            </a:r>
            <a:r>
              <a:rPr lang="en-US" altLang="zh-TW" sz="2400" b="1">
                <a:latin typeface="Times New Roman" pitchFamily="18" charset="0"/>
              </a:rPr>
              <a:t> “randomForest” package</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Support Vector machines</a:t>
            </a:r>
            <a:r>
              <a:rPr lang="en-US" altLang="zh-TW" sz="2400" b="1">
                <a:latin typeface="Times New Roman" pitchFamily="18" charset="0"/>
              </a:rPr>
              <a:t>: “svm” in “e1071” package</a:t>
            </a:r>
          </a:p>
          <a:p>
            <a:pPr eaLnBrk="1" hangingPunct="1"/>
            <a:endParaRPr lang="en-US" altLang="zh-TW" sz="1200" b="1">
              <a:latin typeface="Times New Roman" pitchFamily="18" charset="0"/>
            </a:endParaRPr>
          </a:p>
          <a:p>
            <a:pPr eaLnBrk="1" hangingPunct="1"/>
            <a:r>
              <a:rPr lang="en-US" altLang="zh-TW" sz="2400" b="1">
                <a:solidFill>
                  <a:schemeClr val="accent2"/>
                </a:solidFill>
                <a:latin typeface="Times New Roman" pitchFamily="18" charset="0"/>
              </a:rPr>
              <a:t>Nearest shrunken centroids</a:t>
            </a:r>
            <a:r>
              <a:rPr lang="en-US" altLang="zh-TW" sz="2400" b="1">
                <a:latin typeface="Times New Roman" pitchFamily="18" charset="0"/>
              </a:rPr>
              <a:t>: “pamr” in “pamr” package</a:t>
            </a:r>
          </a:p>
        </p:txBody>
      </p:sp>
      <p:sp>
        <p:nvSpPr>
          <p:cNvPr id="46083" name="Text Box 3"/>
          <p:cNvSpPr txBox="1">
            <a:spLocks noChangeArrowheads="1"/>
          </p:cNvSpPr>
          <p:nvPr/>
        </p:nvSpPr>
        <p:spPr bwMode="auto">
          <a:xfrm>
            <a:off x="976313" y="242888"/>
            <a:ext cx="7267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Classification methods available in R packages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762000"/>
            <a:ext cx="8229600" cy="5211763"/>
          </a:xfrm>
        </p:spPr>
        <p:txBody>
          <a:bodyPr/>
          <a:lstStyle/>
          <a:p>
            <a:pPr algn="ctr" eaLnBrk="1" hangingPunct="1">
              <a:lnSpc>
                <a:spcPct val="90000"/>
              </a:lnSpc>
              <a:buFontTx/>
              <a:buNone/>
              <a:defRPr/>
            </a:pPr>
            <a:r>
              <a:rPr lang="en-US" sz="2800" b="1" dirty="0" smtClean="0">
                <a:ea typeface="PMingLiU" pitchFamily="18" charset="-120"/>
              </a:rPr>
              <a:t>There’re so many methods. Don’t get overwhelmed!!</a:t>
            </a:r>
          </a:p>
          <a:p>
            <a:pPr eaLnBrk="1" hangingPunct="1">
              <a:lnSpc>
                <a:spcPct val="90000"/>
              </a:lnSpc>
              <a:defRPr/>
            </a:pPr>
            <a:r>
              <a:rPr lang="en-US" sz="2400" dirty="0" smtClean="0">
                <a:ea typeface="PMingLiU" pitchFamily="18" charset="-120"/>
              </a:rPr>
              <a:t>It’s impossible to learn all these methods in one lecture. But you get an exposure of the research trend and what methods are available.</a:t>
            </a:r>
          </a:p>
          <a:p>
            <a:pPr eaLnBrk="1" hangingPunct="1">
              <a:lnSpc>
                <a:spcPct val="90000"/>
              </a:lnSpc>
              <a:defRPr/>
            </a:pPr>
            <a:r>
              <a:rPr lang="en-US" sz="2400" dirty="0" smtClean="0">
                <a:ea typeface="PMingLiU" pitchFamily="18" charset="-120"/>
              </a:rPr>
              <a:t>Each method has their own assumptions and model search space and thus with their strength and weakness (just like t-test compared to </a:t>
            </a:r>
            <a:r>
              <a:rPr lang="en-US" sz="2400" dirty="0" err="1" smtClean="0">
                <a:ea typeface="PMingLiU" pitchFamily="18" charset="-120"/>
              </a:rPr>
              <a:t>Wilcoxon</a:t>
            </a:r>
            <a:r>
              <a:rPr lang="en-US" sz="2400" dirty="0" smtClean="0">
                <a:ea typeface="PMingLiU" pitchFamily="18" charset="-120"/>
              </a:rPr>
              <a:t> test).</a:t>
            </a:r>
          </a:p>
          <a:p>
            <a:pPr eaLnBrk="1" hangingPunct="1">
              <a:lnSpc>
                <a:spcPct val="90000"/>
              </a:lnSpc>
              <a:defRPr/>
            </a:pPr>
            <a:r>
              <a:rPr lang="en-US" sz="2400" dirty="0" smtClean="0">
                <a:ea typeface="PMingLiU" pitchFamily="18" charset="-120"/>
              </a:rPr>
              <a:t>But some methods do find wider range of applications with consistent better performance (e.g. SVM, Bagging/Boosting/Random Forest, ANN).</a:t>
            </a:r>
          </a:p>
          <a:p>
            <a:pPr eaLnBrk="1" hangingPunct="1">
              <a:lnSpc>
                <a:spcPct val="90000"/>
              </a:lnSpc>
              <a:defRPr/>
            </a:pPr>
            <a:r>
              <a:rPr lang="en-US" sz="2400" dirty="0" smtClean="0">
                <a:ea typeface="PMingLiU" pitchFamily="18" charset="-120"/>
              </a:rPr>
              <a:t>Usually no universally best method. Performance is data dependent.</a:t>
            </a:r>
          </a:p>
          <a:p>
            <a:pPr marL="0" indent="0" eaLnBrk="1" hangingPunct="1">
              <a:lnSpc>
                <a:spcPct val="90000"/>
              </a:lnSpc>
              <a:buFontTx/>
              <a:buNone/>
              <a:defRPr/>
            </a:pPr>
            <a:r>
              <a:rPr lang="en-US" sz="2400" dirty="0" smtClean="0">
                <a:ea typeface="PMingLiU" pitchFamily="18" charset="-120"/>
              </a:rPr>
              <a:t>For microarray applications, JW Lee et al (2005; </a:t>
            </a:r>
            <a:r>
              <a:rPr lang="en-ZW" sz="1800" dirty="0" smtClean="0">
                <a:ea typeface="PMingLiU" pitchFamily="18" charset="-120"/>
              </a:rPr>
              <a:t>Computational Statistics &amp; Data Analysis 48:869-885</a:t>
            </a:r>
            <a:r>
              <a:rPr lang="en-US" sz="2400" dirty="0" smtClean="0">
                <a:ea typeface="PMingLiU" pitchFamily="18" charset="-120"/>
              </a:rPr>
              <a:t>) provides a comprehensive comparative study.</a:t>
            </a:r>
          </a:p>
        </p:txBody>
      </p:sp>
      <p:sp>
        <p:nvSpPr>
          <p:cNvPr id="16387" name="Text Box 4"/>
          <p:cNvSpPr txBox="1">
            <a:spLocks noChangeArrowheads="1"/>
          </p:cNvSpPr>
          <p:nvPr/>
        </p:nvSpPr>
        <p:spPr bwMode="auto">
          <a:xfrm>
            <a:off x="1668463" y="242888"/>
            <a:ext cx="5865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Popular machine learning methods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219200"/>
            <a:ext cx="8229600" cy="5029200"/>
          </a:xfrm>
        </p:spPr>
        <p:txBody>
          <a:bodyPr/>
          <a:lstStyle/>
          <a:p>
            <a:pPr eaLnBrk="1" hangingPunct="1"/>
            <a:r>
              <a:rPr lang="en-US" sz="2800" smtClean="0"/>
              <a:t>p</a:t>
            </a:r>
            <a:r>
              <a:rPr lang="en-US" sz="2800" baseline="-25000" smtClean="0"/>
              <a:t>i</a:t>
            </a:r>
            <a:r>
              <a:rPr lang="en-US" sz="2800" smtClean="0"/>
              <a:t>: Pr(Y=1|X=x</a:t>
            </a:r>
            <a:r>
              <a:rPr lang="en-US" sz="2800" baseline="-25000" smtClean="0"/>
              <a:t>1</a:t>
            </a:r>
            <a:r>
              <a:rPr lang="en-US" sz="2800" smtClean="0"/>
              <a:t>,…x</a:t>
            </a:r>
            <a:r>
              <a:rPr lang="en-US" sz="2800" baseline="-25000" smtClean="0"/>
              <a:t>k</a:t>
            </a:r>
            <a:r>
              <a:rPr lang="en-US" sz="2800" smtClean="0"/>
              <a:t>)</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The same as simple regression, data should follow the underlying linear assumption to ensure good performance.</a:t>
            </a:r>
          </a:p>
        </p:txBody>
      </p:sp>
      <p:sp>
        <p:nvSpPr>
          <p:cNvPr id="17411" name="Text Box 4"/>
          <p:cNvSpPr txBox="1">
            <a:spLocks noChangeArrowheads="1"/>
          </p:cNvSpPr>
          <p:nvPr/>
        </p:nvSpPr>
        <p:spPr bwMode="auto">
          <a:xfrm>
            <a:off x="2814638" y="242888"/>
            <a:ext cx="3567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2.1 Logistic regression</a:t>
            </a:r>
          </a:p>
        </p:txBody>
      </p:sp>
      <p:pic>
        <p:nvPicPr>
          <p:cNvPr id="17412" name="Picture 6" descr="\operatorname{logit}(p_i)=\ln\left(\frac{p_i}{1-p_i}\right) = \alpha + \beta_1 x_{1,i} + \cdots + \beta_k x_{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6705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i = 1, \dots,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1828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p_i = \Pr(Y_i = 1|X) = \frac{e^{\alpha + \beta_1 x_{1,i} + \cdots + \beta_k x_{k,i}}}{1+e^{\alpha + \beta_1 x_{1,i} + \cdots + \beta_k x_{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5943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1066800"/>
            <a:ext cx="8153400" cy="5059363"/>
          </a:xfrm>
        </p:spPr>
        <p:txBody>
          <a:bodyPr/>
          <a:lstStyle/>
          <a:p>
            <a:pPr algn="ctr" eaLnBrk="1" hangingPunct="1">
              <a:buFontTx/>
              <a:buNone/>
            </a:pPr>
            <a:r>
              <a:rPr lang="en-US" sz="2800" b="1" smtClean="0"/>
              <a:t>Linear Discriminant Analysis (LDA)</a:t>
            </a:r>
          </a:p>
          <a:p>
            <a:pPr eaLnBrk="1" hangingPunct="1">
              <a:buFontTx/>
              <a:buNone/>
            </a:pPr>
            <a:r>
              <a:rPr lang="en-US" sz="2800" smtClean="0"/>
              <a:t>Suppose conditional probability in each group follows Gaussian distribution:</a:t>
            </a:r>
          </a:p>
        </p:txBody>
      </p:sp>
      <p:sp>
        <p:nvSpPr>
          <p:cNvPr id="3076" name="Text Box 4"/>
          <p:cNvSpPr txBox="1">
            <a:spLocks noChangeArrowheads="1"/>
          </p:cNvSpPr>
          <p:nvPr/>
        </p:nvSpPr>
        <p:spPr bwMode="auto">
          <a:xfrm>
            <a:off x="3856038" y="242888"/>
            <a:ext cx="1468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2.2 LDA</a:t>
            </a:r>
          </a:p>
        </p:txBody>
      </p:sp>
      <p:graphicFrame>
        <p:nvGraphicFramePr>
          <p:cNvPr id="3074" name="Object 5"/>
          <p:cNvGraphicFramePr>
            <a:graphicFrameLocks noChangeAspect="1"/>
          </p:cNvGraphicFramePr>
          <p:nvPr>
            <p:ph sz="half" idx="2"/>
          </p:nvPr>
        </p:nvGraphicFramePr>
        <p:xfrm>
          <a:off x="2286000" y="2589213"/>
          <a:ext cx="3962400" cy="600075"/>
        </p:xfrm>
        <a:graphic>
          <a:graphicData uri="http://schemas.openxmlformats.org/presentationml/2006/ole">
            <mc:AlternateContent xmlns:mc="http://schemas.openxmlformats.org/markup-compatibility/2006">
              <mc:Choice xmlns:v="urn:schemas-microsoft-com:vml" Requires="v">
                <p:oleObj spid="_x0000_s3080" name="Equation" r:id="rId4" imgW="1511280" imgH="228600" progId="Equation.3">
                  <p:embed/>
                </p:oleObj>
              </mc:Choice>
              <mc:Fallback>
                <p:oleObj name="Equation" r:id="rId4" imgW="151128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589213"/>
                        <a:ext cx="39624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 Box 8"/>
          <p:cNvSpPr txBox="1">
            <a:spLocks noChangeArrowheads="1"/>
          </p:cNvSpPr>
          <p:nvPr/>
        </p:nvSpPr>
        <p:spPr bwMode="auto">
          <a:xfrm>
            <a:off x="685800" y="350520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63600" indent="-8636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200" b="1">
                <a:latin typeface="Times New Roman" pitchFamily="18" charset="0"/>
                <a:cs typeface="Times New Roman" pitchFamily="18" charset="0"/>
              </a:rPr>
              <a:t>LDA</a:t>
            </a:r>
            <a:r>
              <a:rPr kumimoji="0" lang="en-US" altLang="zh-TW" sz="2200">
                <a:latin typeface="Times New Roman" pitchFamily="18" charset="0"/>
                <a:cs typeface="Times New Roman" pitchFamily="18" charset="0"/>
              </a:rPr>
              <a:t>: </a:t>
            </a:r>
            <a:r>
              <a:rPr kumimoji="0" lang="en-US" altLang="zh-TW" sz="2200">
                <a:solidFill>
                  <a:srgbClr val="000000"/>
                </a:solidFill>
                <a:cs typeface="Times New Roman" pitchFamily="18" charset="0"/>
                <a:sym typeface="Symbol" pitchFamily="18" charset="2"/>
              </a:rPr>
              <a:t></a:t>
            </a:r>
            <a:r>
              <a:rPr kumimoji="0" lang="en-US" altLang="zh-TW" sz="2200" baseline="-25000">
                <a:solidFill>
                  <a:srgbClr val="000000"/>
                </a:solidFill>
                <a:cs typeface="Times New Roman" pitchFamily="18" charset="0"/>
              </a:rPr>
              <a:t>k </a:t>
            </a:r>
            <a:r>
              <a:rPr kumimoji="0" lang="en-US" altLang="zh-TW" sz="2200">
                <a:solidFill>
                  <a:srgbClr val="000000"/>
                </a:solidFill>
                <a:cs typeface="Times New Roman" pitchFamily="18" charset="0"/>
                <a:sym typeface="Symbol" pitchFamily="18" charset="2"/>
              </a:rPr>
              <a:t>=  ,</a:t>
            </a:r>
            <a:endParaRPr kumimoji="0" lang="en-US" altLang="zh-TW" sz="2200">
              <a:latin typeface="Times New Roman" pitchFamily="18" charset="0"/>
              <a:cs typeface="Times New Roman" pitchFamily="18" charset="0"/>
            </a:endParaRPr>
          </a:p>
          <a:p>
            <a:pPr eaLnBrk="1" hangingPunct="1"/>
            <a:r>
              <a:rPr kumimoji="0" lang="en-US" altLang="zh-TW" sz="2200">
                <a:latin typeface="Times New Roman" pitchFamily="18" charset="0"/>
                <a:cs typeface="Times New Roman" pitchFamily="18" charset="0"/>
              </a:rPr>
              <a:t>	C(x) = arg min</a:t>
            </a:r>
            <a:r>
              <a:rPr kumimoji="0" lang="en-US" altLang="zh-TW" sz="2200" baseline="-25000">
                <a:latin typeface="Times New Roman" pitchFamily="18" charset="0"/>
                <a:cs typeface="Times New Roman" pitchFamily="18" charset="0"/>
              </a:rPr>
              <a:t>k</a:t>
            </a:r>
            <a:r>
              <a:rPr kumimoji="0" lang="en-US" altLang="zh-TW" sz="2200">
                <a:latin typeface="Times New Roman" pitchFamily="18" charset="0"/>
                <a:cs typeface="Times New Roman" pitchFamily="18" charset="0"/>
              </a:rPr>
              <a:t> (</a:t>
            </a:r>
            <a:r>
              <a:rPr kumimoji="0" lang="en-US" altLang="zh-TW" sz="2200">
                <a:solidFill>
                  <a:srgbClr val="000000"/>
                </a:solidFill>
                <a:cs typeface="Times New Roman" pitchFamily="18" charset="0"/>
                <a:sym typeface="Symbol" pitchFamily="18" charset="2"/>
              </a:rPr>
              <a:t></a:t>
            </a:r>
            <a:r>
              <a:rPr kumimoji="0" lang="en-US" altLang="zh-TW" sz="2200" baseline="-25000">
                <a:solidFill>
                  <a:srgbClr val="000000"/>
                </a:solidFill>
                <a:cs typeface="Times New Roman" pitchFamily="18" charset="0"/>
              </a:rPr>
              <a:t>k</a:t>
            </a:r>
            <a:r>
              <a:rPr kumimoji="0" lang="en-US" altLang="zh-TW" sz="2200">
                <a:solidFill>
                  <a:srgbClr val="000000"/>
                </a:solidFill>
                <a:cs typeface="Times New Roman" pitchFamily="18" charset="0"/>
                <a:sym typeface="Symbol" pitchFamily="18" charset="2"/>
              </a:rPr>
              <a:t></a:t>
            </a:r>
            <a:r>
              <a:rPr kumimoji="0" lang="en-US" altLang="zh-TW" sz="2200" baseline="30000">
                <a:solidFill>
                  <a:srgbClr val="000000"/>
                </a:solidFill>
                <a:cs typeface="Times New Roman" pitchFamily="18" charset="0"/>
              </a:rPr>
              <a:t>-1</a:t>
            </a:r>
            <a:r>
              <a:rPr kumimoji="0" lang="en-US" altLang="zh-TW" sz="2200">
                <a:solidFill>
                  <a:srgbClr val="000000"/>
                </a:solidFill>
                <a:cs typeface="Times New Roman" pitchFamily="18" charset="0"/>
                <a:sym typeface="Symbol" pitchFamily="18" charset="2"/>
              </a:rPr>
              <a:t></a:t>
            </a:r>
            <a:r>
              <a:rPr kumimoji="0" lang="en-US" altLang="zh-TW" sz="2200" baseline="-25000">
                <a:solidFill>
                  <a:srgbClr val="000000"/>
                </a:solidFill>
                <a:cs typeface="Times New Roman" pitchFamily="18" charset="0"/>
              </a:rPr>
              <a:t>k</a:t>
            </a:r>
            <a:r>
              <a:rPr kumimoji="0" lang="en-US" altLang="zh-TW" sz="2200">
                <a:latin typeface="Times New Roman" pitchFamily="18" charset="0"/>
                <a:cs typeface="Times New Roman" pitchFamily="18" charset="0"/>
                <a:sym typeface="Symbol" pitchFamily="18" charset="2"/>
              </a:rPr>
              <a:t> - 2x </a:t>
            </a:r>
            <a:r>
              <a:rPr kumimoji="0" lang="en-US" altLang="zh-TW" sz="2200">
                <a:solidFill>
                  <a:srgbClr val="000000"/>
                </a:solidFill>
                <a:cs typeface="Times New Roman" pitchFamily="18" charset="0"/>
                <a:sym typeface="Symbol" pitchFamily="18" charset="2"/>
              </a:rPr>
              <a:t></a:t>
            </a:r>
            <a:r>
              <a:rPr kumimoji="0" lang="en-US" altLang="zh-TW" sz="2200" baseline="30000">
                <a:solidFill>
                  <a:srgbClr val="000000"/>
                </a:solidFill>
                <a:cs typeface="Times New Roman" pitchFamily="18" charset="0"/>
              </a:rPr>
              <a:t>-1</a:t>
            </a:r>
            <a:r>
              <a:rPr kumimoji="0" lang="en-US" altLang="zh-TW" sz="2200">
                <a:solidFill>
                  <a:srgbClr val="000000"/>
                </a:solidFill>
                <a:cs typeface="Times New Roman" pitchFamily="18" charset="0"/>
                <a:sym typeface="Symbol" pitchFamily="18" charset="2"/>
              </a:rPr>
              <a:t></a:t>
            </a:r>
            <a:r>
              <a:rPr kumimoji="0" lang="en-US" altLang="zh-TW" sz="2200" baseline="-25000">
                <a:solidFill>
                  <a:srgbClr val="000000"/>
                </a:solidFill>
                <a:cs typeface="Times New Roman" pitchFamily="18" charset="0"/>
              </a:rPr>
              <a:t>k</a:t>
            </a:r>
            <a:r>
              <a:rPr kumimoji="0" lang="en-US" altLang="zh-TW" sz="2200">
                <a:latin typeface="Times New Roman" pitchFamily="18" charset="0"/>
                <a:cs typeface="Times New Roman" pitchFamily="18" charset="0"/>
                <a:sym typeface="Symbol" pitchFamily="18" charset="2"/>
              </a:rPr>
              <a:t>)</a:t>
            </a:r>
            <a:endParaRPr kumimoji="0" lang="en-US" altLang="zh-TW" sz="2200">
              <a:latin typeface="Times New Roman" pitchFamily="18" charset="0"/>
              <a:cs typeface="Times New Roman" pitchFamily="18" charset="0"/>
            </a:endParaRPr>
          </a:p>
        </p:txBody>
      </p:sp>
      <p:sp>
        <p:nvSpPr>
          <p:cNvPr id="3078" name="Rectangle 9"/>
          <p:cNvSpPr>
            <a:spLocks noChangeArrowheads="1"/>
          </p:cNvSpPr>
          <p:nvPr/>
        </p:nvSpPr>
        <p:spPr bwMode="auto">
          <a:xfrm>
            <a:off x="762000" y="4343400"/>
            <a:ext cx="655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2000">
                <a:solidFill>
                  <a:schemeClr val="accent2"/>
                </a:solidFill>
                <a:latin typeface="Times New Roman" pitchFamily="18" charset="0"/>
                <a:cs typeface="Times New Roman" pitchFamily="18" charset="0"/>
              </a:rPr>
              <a:t>(we can prove the separation boundaries are linear boundaries)</a:t>
            </a:r>
          </a:p>
        </p:txBody>
      </p:sp>
      <p:sp>
        <p:nvSpPr>
          <p:cNvPr id="70666" name="Text Box 10"/>
          <p:cNvSpPr txBox="1">
            <a:spLocks noChangeArrowheads="1"/>
          </p:cNvSpPr>
          <p:nvPr/>
        </p:nvSpPr>
        <p:spPr bwMode="auto">
          <a:xfrm>
            <a:off x="669925" y="5216525"/>
            <a:ext cx="713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sz="2400" b="1"/>
              <a:t>Problem: too many parameters to estimate in </a:t>
            </a:r>
            <a:r>
              <a:rPr kumimoji="0" lang="en-US" altLang="zh-TW" sz="2400" b="1">
                <a:solidFill>
                  <a:srgbClr val="000000"/>
                </a:solidFill>
                <a:sym typeface="Symbol" pitchFamily="18" charset="2"/>
              </a:rPr>
              <a: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974725" y="1695450"/>
          <a:ext cx="3525838" cy="555625"/>
        </p:xfrm>
        <a:graphic>
          <a:graphicData uri="http://schemas.openxmlformats.org/presentationml/2006/ole">
            <mc:AlternateContent xmlns:mc="http://schemas.openxmlformats.org/markup-compatibility/2006">
              <mc:Choice xmlns:v="urn:schemas-microsoft-com:vml" Requires="v">
                <p:oleObj spid="_x0000_s4108" name="Equation" r:id="rId4" imgW="1371600" imgH="215640" progId="Equation.3">
                  <p:embed/>
                </p:oleObj>
              </mc:Choice>
              <mc:Fallback>
                <p:oleObj name="Equation" r:id="rId4" imgW="1371600" imgH="215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1695450"/>
                        <a:ext cx="35258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4"/>
          <p:cNvGraphicFramePr>
            <a:graphicFrameLocks noChangeAspect="1"/>
          </p:cNvGraphicFramePr>
          <p:nvPr/>
        </p:nvGraphicFramePr>
        <p:xfrm>
          <a:off x="1219200" y="2327275"/>
          <a:ext cx="4876800" cy="1103313"/>
        </p:xfrm>
        <a:graphic>
          <a:graphicData uri="http://schemas.openxmlformats.org/presentationml/2006/ole">
            <mc:AlternateContent xmlns:mc="http://schemas.openxmlformats.org/markup-compatibility/2006">
              <mc:Choice xmlns:v="urn:schemas-microsoft-com:vml" Requires="v">
                <p:oleObj spid="_x0000_s4109" name="Equation" r:id="rId6" imgW="2019240" imgH="457200" progId="Equation.3">
                  <p:embed/>
                </p:oleObj>
              </mc:Choice>
              <mc:Fallback>
                <p:oleObj name="Equation" r:id="rId6" imgW="2019240" imgH="457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327275"/>
                        <a:ext cx="48768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5"/>
          <p:cNvGraphicFramePr>
            <a:graphicFrameLocks noChangeAspect="1"/>
          </p:cNvGraphicFramePr>
          <p:nvPr/>
        </p:nvGraphicFramePr>
        <p:xfrm>
          <a:off x="990600" y="4452938"/>
          <a:ext cx="3333750" cy="523875"/>
        </p:xfrm>
        <a:graphic>
          <a:graphicData uri="http://schemas.openxmlformats.org/presentationml/2006/ole">
            <mc:AlternateContent xmlns:mc="http://schemas.openxmlformats.org/markup-compatibility/2006">
              <mc:Choice xmlns:v="urn:schemas-microsoft-com:vml" Requires="v">
                <p:oleObj spid="_x0000_s4110" name="Equation" r:id="rId8" imgW="1295280" imgH="203040" progId="Equation.3">
                  <p:embed/>
                </p:oleObj>
              </mc:Choice>
              <mc:Fallback>
                <p:oleObj name="Equation" r:id="rId8" imgW="1295280" imgH="2030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452938"/>
                        <a:ext cx="33337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6"/>
          <p:cNvGraphicFramePr>
            <a:graphicFrameLocks noChangeAspect="1"/>
          </p:cNvGraphicFramePr>
          <p:nvPr/>
        </p:nvGraphicFramePr>
        <p:xfrm>
          <a:off x="1517650" y="5099050"/>
          <a:ext cx="3925888" cy="1041400"/>
        </p:xfrm>
        <a:graphic>
          <a:graphicData uri="http://schemas.openxmlformats.org/presentationml/2006/ole">
            <mc:AlternateContent xmlns:mc="http://schemas.openxmlformats.org/markup-compatibility/2006">
              <mc:Choice xmlns:v="urn:schemas-microsoft-com:vml" Requires="v">
                <p:oleObj spid="_x0000_s4111" name="Equation" r:id="rId10" imgW="1625400" imgH="431640" progId="Equation.3">
                  <p:embed/>
                </p:oleObj>
              </mc:Choice>
              <mc:Fallback>
                <p:oleObj name="Equation" r:id="rId10" imgW="1625400" imgH="4316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7650" y="5099050"/>
                        <a:ext cx="3925888"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2"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1771650"/>
            <a:ext cx="24098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4538" y="4286250"/>
            <a:ext cx="2390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9"/>
          <p:cNvSpPr txBox="1">
            <a:spLocks noChangeArrowheads="1"/>
          </p:cNvSpPr>
          <p:nvPr/>
        </p:nvSpPr>
        <p:spPr bwMode="auto">
          <a:xfrm>
            <a:off x="914400" y="3179763"/>
            <a:ext cx="247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000">
                <a:solidFill>
                  <a:schemeClr val="accent2"/>
                </a:solidFill>
                <a:latin typeface="Times New Roman" pitchFamily="18" charset="0"/>
                <a:cs typeface="Times New Roman" pitchFamily="18" charset="0"/>
              </a:rPr>
              <a:t>(quadratic boundaries)</a:t>
            </a:r>
          </a:p>
        </p:txBody>
      </p:sp>
      <p:sp>
        <p:nvSpPr>
          <p:cNvPr id="4105" name="Rectangle 10"/>
          <p:cNvSpPr>
            <a:spLocks noChangeArrowheads="1"/>
          </p:cNvSpPr>
          <p:nvPr/>
        </p:nvSpPr>
        <p:spPr bwMode="auto">
          <a:xfrm>
            <a:off x="1066800" y="5943600"/>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2000">
                <a:solidFill>
                  <a:schemeClr val="accent2"/>
                </a:solidFill>
                <a:latin typeface="Times New Roman" pitchFamily="18" charset="0"/>
                <a:cs typeface="Times New Roman" pitchFamily="18" charset="0"/>
              </a:rPr>
              <a:t>(linear boundaries)</a:t>
            </a:r>
          </a:p>
        </p:txBody>
      </p:sp>
      <p:sp>
        <p:nvSpPr>
          <p:cNvPr id="4106" name="Text Box 12"/>
          <p:cNvSpPr txBox="1">
            <a:spLocks noChangeArrowheads="1"/>
          </p:cNvSpPr>
          <p:nvPr/>
        </p:nvSpPr>
        <p:spPr bwMode="auto">
          <a:xfrm>
            <a:off x="762000" y="685800"/>
            <a:ext cx="6299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Two popular variations of LDA: </a:t>
            </a:r>
          </a:p>
          <a:p>
            <a:pPr eaLnBrk="1" hangingPunct="1"/>
            <a:r>
              <a:rPr kumimoji="0" lang="en-US" altLang="zh-TW" b="1">
                <a:latin typeface="Times New Roman" pitchFamily="18" charset="0"/>
                <a:cs typeface="Times New Roman" pitchFamily="18" charset="0"/>
              </a:rPr>
              <a:t>Diagonal Quadratic Discriminant Analysis(DQDA) and DLDA</a:t>
            </a:r>
          </a:p>
        </p:txBody>
      </p:sp>
      <p:sp>
        <p:nvSpPr>
          <p:cNvPr id="4107" name="Text Box 13"/>
          <p:cNvSpPr txBox="1">
            <a:spLocks noChangeArrowheads="1"/>
          </p:cNvSpPr>
          <p:nvPr/>
        </p:nvSpPr>
        <p:spPr bwMode="auto">
          <a:xfrm>
            <a:off x="3856038" y="242888"/>
            <a:ext cx="1468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2.2 LDA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1534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3810000" y="2428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2.3 KNN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1310</TotalTime>
  <Words>1520</Words>
  <Application>Microsoft Office PowerPoint</Application>
  <PresentationFormat>On-screen Show (4:3)</PresentationFormat>
  <Paragraphs>279</Paragraphs>
  <Slides>44</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56" baseType="lpstr">
      <vt:lpstr>Arial</vt:lpstr>
      <vt:lpstr>新細明體</vt:lpstr>
      <vt:lpstr>Calibri</vt:lpstr>
      <vt:lpstr>Times New Roman</vt:lpstr>
      <vt:lpstr>Symbol</vt:lpstr>
      <vt:lpstr>宋体</vt:lpstr>
      <vt:lpstr>SimHei</vt:lpstr>
      <vt:lpstr>Default Design</vt:lpstr>
      <vt:lpstr>Microsoft Equation 3.0</vt:lpstr>
      <vt:lpstr>Microsoft Graph Chart</vt:lpstr>
      <vt:lpstr>Microsoft 公式 3.0</vt:lpstr>
      <vt:lpstr>Ulead PhotoImpact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named “Support Vector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ctseng</dc:creator>
  <cp:lastModifiedBy>George Tseng</cp:lastModifiedBy>
  <cp:revision>37</cp:revision>
  <cp:lastPrinted>1601-01-01T00:00:00Z</cp:lastPrinted>
  <dcterms:created xsi:type="dcterms:W3CDTF">1601-01-01T00:00:00Z</dcterms:created>
  <dcterms:modified xsi:type="dcterms:W3CDTF">2012-01-25T02:28:19Z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