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310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63" r:id="rId13"/>
    <p:sldId id="282" r:id="rId14"/>
    <p:sldId id="272" r:id="rId15"/>
    <p:sldId id="274" r:id="rId16"/>
    <p:sldId id="280" r:id="rId17"/>
    <p:sldId id="276" r:id="rId18"/>
    <p:sldId id="277" r:id="rId19"/>
    <p:sldId id="278" r:id="rId20"/>
    <p:sldId id="279" r:id="rId21"/>
    <p:sldId id="275" r:id="rId22"/>
    <p:sldId id="281" r:id="rId23"/>
    <p:sldId id="273" r:id="rId24"/>
    <p:sldId id="283" r:id="rId25"/>
    <p:sldId id="286" r:id="rId26"/>
    <p:sldId id="284" r:id="rId27"/>
    <p:sldId id="290" r:id="rId28"/>
    <p:sldId id="291" r:id="rId29"/>
    <p:sldId id="292" r:id="rId30"/>
    <p:sldId id="285" r:id="rId31"/>
    <p:sldId id="293" r:id="rId32"/>
    <p:sldId id="289" r:id="rId33"/>
    <p:sldId id="294" r:id="rId34"/>
    <p:sldId id="295" r:id="rId35"/>
    <p:sldId id="296" r:id="rId36"/>
    <p:sldId id="298" r:id="rId37"/>
    <p:sldId id="299" r:id="rId38"/>
    <p:sldId id="297" r:id="rId39"/>
    <p:sldId id="301" r:id="rId40"/>
    <p:sldId id="300" r:id="rId41"/>
    <p:sldId id="302" r:id="rId42"/>
    <p:sldId id="303" r:id="rId43"/>
    <p:sldId id="305" r:id="rId44"/>
    <p:sldId id="306" r:id="rId45"/>
    <p:sldId id="311" r:id="rId46"/>
    <p:sldId id="314" r:id="rId47"/>
    <p:sldId id="307" r:id="rId48"/>
    <p:sldId id="308" r:id="rId49"/>
    <p:sldId id="309" r:id="rId50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E206DF-EFA3-4F37-9A7F-73B61712C19E}" type="datetimeFigureOut">
              <a:rPr lang="en-US"/>
              <a:pPr/>
              <a:t>2/10/2012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W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7B9F00-9717-41F9-A201-4675FF0ABE67}" type="slidenum">
              <a:rPr lang="en-ZW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644004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A649C9-4142-4315-BCDD-1FF86282D90F}" type="slidenum">
              <a:rPr lang="en-ZW"/>
              <a:pPr/>
              <a:t>1</a:t>
            </a:fld>
            <a:endParaRPr lang="en-Z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5993E4-0E83-4C78-BD88-23FE30125667}" type="slidenum">
              <a:rPr lang="en-ZW"/>
              <a:pPr/>
              <a:t>11</a:t>
            </a:fld>
            <a:endParaRPr lang="en-Z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616119-0F77-409D-9C06-9781F6FEEBCA}" type="slidenum">
              <a:rPr lang="en-ZW"/>
              <a:pPr/>
              <a:t>12</a:t>
            </a:fld>
            <a:endParaRPr lang="en-Z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CF0452-05CC-44F1-8ED5-E24B73886508}" type="slidenum">
              <a:rPr lang="en-ZW"/>
              <a:pPr/>
              <a:t>13</a:t>
            </a:fld>
            <a:endParaRPr lang="en-Z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A5B057-B13B-4845-9AEC-584CCEE90206}" type="slidenum">
              <a:rPr lang="en-ZW"/>
              <a:pPr/>
              <a:t>14</a:t>
            </a:fld>
            <a:endParaRPr lang="en-Z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ACCE11-B82D-4FAA-B5EA-D7CA1DA04338}" type="slidenum">
              <a:rPr lang="en-ZW"/>
              <a:pPr/>
              <a:t>15</a:t>
            </a:fld>
            <a:endParaRPr lang="en-Z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1C0984-0EFC-44AB-B024-4B1131E5DD92}" type="slidenum">
              <a:rPr lang="en-ZW"/>
              <a:pPr/>
              <a:t>16</a:t>
            </a:fld>
            <a:endParaRPr lang="en-Z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72972B-9F6F-4E3A-A906-2244A4430148}" type="slidenum">
              <a:rPr lang="en-ZW"/>
              <a:pPr/>
              <a:t>17</a:t>
            </a:fld>
            <a:endParaRPr lang="en-Z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34E911-9DA2-4FE5-8A51-FB6EC7D885AC}" type="slidenum">
              <a:rPr lang="en-ZW"/>
              <a:pPr/>
              <a:t>18</a:t>
            </a:fld>
            <a:endParaRPr lang="en-Z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D950B7-54DF-4D38-BE5E-AAC45FB1721C}" type="slidenum">
              <a:rPr lang="en-ZW"/>
              <a:pPr/>
              <a:t>19</a:t>
            </a:fld>
            <a:endParaRPr lang="en-Z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89F832-CA6B-4F3B-94D9-34F3C00F9A6D}" type="slidenum">
              <a:rPr lang="en-ZW"/>
              <a:pPr/>
              <a:t>20</a:t>
            </a:fld>
            <a:endParaRPr lang="en-Z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11F1C7-3B6E-4767-BDD7-FCAAF6E5A66A}" type="slidenum">
              <a:rPr lang="en-ZW"/>
              <a:pPr/>
              <a:t>3</a:t>
            </a:fld>
            <a:endParaRPr lang="en-Z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4ED00C-BAA2-4951-AA3A-C09D92FD5730}" type="slidenum">
              <a:rPr lang="en-ZW"/>
              <a:pPr/>
              <a:t>21</a:t>
            </a:fld>
            <a:endParaRPr lang="en-Z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5B23F4-15D5-4E8F-90D6-C99E74A2904D}" type="slidenum">
              <a:rPr lang="en-ZW"/>
              <a:pPr/>
              <a:t>22</a:t>
            </a:fld>
            <a:endParaRPr lang="en-Z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07EC8-5050-4982-9CEC-C183E8C6EB82}" type="slidenum">
              <a:rPr lang="en-ZW"/>
              <a:pPr/>
              <a:t>23</a:t>
            </a:fld>
            <a:endParaRPr lang="en-Z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94012A-7361-43C7-B7EB-158AEBF3D897}" type="slidenum">
              <a:rPr lang="en-ZW"/>
              <a:pPr/>
              <a:t>24</a:t>
            </a:fld>
            <a:endParaRPr lang="en-Z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58518E-A389-4992-ABD7-6703289A372B}" type="slidenum">
              <a:rPr lang="en-ZW"/>
              <a:pPr/>
              <a:t>25</a:t>
            </a:fld>
            <a:endParaRPr lang="en-Z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7AA07E-55BF-464B-9207-54699A9FB9D4}" type="slidenum">
              <a:rPr lang="en-ZW"/>
              <a:pPr/>
              <a:t>26</a:t>
            </a:fld>
            <a:endParaRPr lang="en-Z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2642F3-C8C2-4118-9D26-1D35541F2232}" type="slidenum">
              <a:rPr lang="en-ZW"/>
              <a:pPr/>
              <a:t>27</a:t>
            </a:fld>
            <a:endParaRPr lang="en-Z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48774E-950F-4889-AB9A-46C82919E42B}" type="slidenum">
              <a:rPr lang="en-ZW"/>
              <a:pPr/>
              <a:t>28</a:t>
            </a:fld>
            <a:endParaRPr lang="en-Z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17BE53-B525-410A-AE51-0B1A6CCE5132}" type="slidenum">
              <a:rPr lang="en-ZW"/>
              <a:pPr/>
              <a:t>29</a:t>
            </a:fld>
            <a:endParaRPr lang="en-ZW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49BD7E-938A-4F2D-B7FD-380BF30DE385}" type="slidenum">
              <a:rPr lang="en-ZW"/>
              <a:pPr/>
              <a:t>30</a:t>
            </a:fld>
            <a:endParaRPr lang="en-Z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98B6AB-E055-4190-B683-C81D4F13175E}" type="slidenum">
              <a:rPr lang="en-ZW"/>
              <a:pPr/>
              <a:t>4</a:t>
            </a:fld>
            <a:endParaRPr lang="en-Z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83998D-F398-4C73-A53F-97791E662DCA}" type="slidenum">
              <a:rPr lang="en-ZW"/>
              <a:pPr/>
              <a:t>31</a:t>
            </a:fld>
            <a:endParaRPr lang="en-Z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26341F-C17A-46B4-946F-B97C984E75FC}" type="slidenum">
              <a:rPr lang="en-ZW"/>
              <a:pPr/>
              <a:t>32</a:t>
            </a:fld>
            <a:endParaRPr lang="en-Z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781B15-CA07-44EE-B6D6-F44BBC94AF5B}" type="slidenum">
              <a:rPr lang="en-ZW"/>
              <a:pPr/>
              <a:t>33</a:t>
            </a:fld>
            <a:endParaRPr lang="en-Z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8CF4B4-C04B-4597-89BC-D7CEF574075B}" type="slidenum">
              <a:rPr lang="en-ZW"/>
              <a:pPr/>
              <a:t>34</a:t>
            </a:fld>
            <a:endParaRPr lang="en-Z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973339-8DF0-4195-9794-8DE91DBD6961}" type="slidenum">
              <a:rPr lang="en-ZW"/>
              <a:pPr/>
              <a:t>35</a:t>
            </a:fld>
            <a:endParaRPr lang="en-Z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19F9FA-CAE9-456A-8962-5F470F822618}" type="slidenum">
              <a:rPr lang="en-ZW"/>
              <a:pPr/>
              <a:t>36</a:t>
            </a:fld>
            <a:endParaRPr lang="en-Z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028B5-781D-41F0-B9CF-B826C643B0D6}" type="slidenum">
              <a:rPr lang="en-ZW"/>
              <a:pPr/>
              <a:t>37</a:t>
            </a:fld>
            <a:endParaRPr lang="en-Z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9EEFA4-7390-4C1C-8975-EC36B0C7CE71}" type="slidenum">
              <a:rPr lang="en-ZW"/>
              <a:pPr/>
              <a:t>38</a:t>
            </a:fld>
            <a:endParaRPr lang="en-Z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8CA413-147D-497B-9EBA-441287005933}" type="slidenum">
              <a:rPr lang="en-ZW"/>
              <a:pPr/>
              <a:t>39</a:t>
            </a:fld>
            <a:endParaRPr lang="en-Z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2A265-9104-4CF1-B905-D0961C73D704}" type="slidenum">
              <a:rPr lang="en-ZW"/>
              <a:pPr/>
              <a:t>40</a:t>
            </a:fld>
            <a:endParaRPr lang="en-Z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29048D-A592-4F5E-BE81-2DC6BD461264}" type="slidenum">
              <a:rPr lang="en-ZW"/>
              <a:pPr/>
              <a:t>5</a:t>
            </a:fld>
            <a:endParaRPr lang="en-ZW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17D045-E1CB-4D58-83C7-DF5502D31088}" type="slidenum">
              <a:rPr lang="en-ZW"/>
              <a:pPr/>
              <a:t>41</a:t>
            </a:fld>
            <a:endParaRPr lang="en-Z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18609B-2E69-41BF-8A45-1D0FF7FBBD55}" type="slidenum">
              <a:rPr lang="en-ZW"/>
              <a:pPr/>
              <a:t>42</a:t>
            </a:fld>
            <a:endParaRPr lang="en-Z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5AB404-2397-481E-8CD3-68F4A3FAB9B0}" type="slidenum">
              <a:rPr lang="en-ZW"/>
              <a:pPr/>
              <a:t>43</a:t>
            </a:fld>
            <a:endParaRPr lang="en-Z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ED1188-350A-4377-95A6-3297FDE468AA}" type="slidenum">
              <a:rPr lang="en-ZW"/>
              <a:pPr/>
              <a:t>44</a:t>
            </a:fld>
            <a:endParaRPr lang="en-Z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ED1188-350A-4377-95A6-3297FDE468AA}" type="slidenum">
              <a:rPr lang="en-ZW"/>
              <a:pPr/>
              <a:t>45</a:t>
            </a:fld>
            <a:endParaRPr lang="en-Z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34B342-D469-4CE9-9B13-A6D89814522C}" type="slidenum">
              <a:rPr lang="en-ZW"/>
              <a:pPr/>
              <a:t>47</a:t>
            </a:fld>
            <a:endParaRPr lang="en-ZW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362FE4-2FD2-4998-9F1B-586BBF031428}" type="slidenum">
              <a:rPr lang="en-ZW"/>
              <a:pPr/>
              <a:t>48</a:t>
            </a:fld>
            <a:endParaRPr lang="en-ZW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9A8C7B-2AAF-4484-A84E-20255C328EF9}" type="slidenum">
              <a:rPr lang="en-ZW"/>
              <a:pPr/>
              <a:t>49</a:t>
            </a:fld>
            <a:endParaRPr lang="en-Z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143FD9-0489-40E7-90E4-5E5374F9B576}" type="slidenum">
              <a:rPr lang="en-ZW"/>
              <a:pPr/>
              <a:t>6</a:t>
            </a:fld>
            <a:endParaRPr lang="en-Z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5673F7-42DF-445A-A8A6-17A07949FB7D}" type="slidenum">
              <a:rPr lang="en-ZW"/>
              <a:pPr/>
              <a:t>7</a:t>
            </a:fld>
            <a:endParaRPr lang="en-Z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8F961B-686B-4FFE-B08B-250909CD272B}" type="slidenum">
              <a:rPr lang="en-ZW"/>
              <a:pPr/>
              <a:t>8</a:t>
            </a:fld>
            <a:endParaRPr lang="en-Z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57F358-1802-4BA2-ADB2-547D418C1730}" type="slidenum">
              <a:rPr lang="en-ZW"/>
              <a:pPr/>
              <a:t>9</a:t>
            </a:fld>
            <a:endParaRPr lang="en-Z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smtClean="0">
              <a:ea typeface="新細明體" pitchFamily="18" charset="-12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D50949-E3C8-4160-AEC5-FE773D748515}" type="slidenum">
              <a:rPr lang="en-ZW"/>
              <a:pPr/>
              <a:t>10</a:t>
            </a:fld>
            <a:endParaRPr lang="en-Z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7A259-00C6-4A52-919C-CA8AF37754A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75862-B67E-440B-BE30-689AACF4E56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24540-FE76-4629-9B4E-693046418CC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95A47-34A1-4CD7-85E4-3AB958F4866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E2AE1-FCE6-4019-93E5-5E00BFB16E6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5E7FC-CF54-441B-8023-CF5BDA894D2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ABE65-F9AE-49D5-9D27-2B0B877FAE8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B24D6-BF15-4FC7-B26A-9317F8B3F87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59BB7-8478-4B4A-8527-404D8639566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59662-7827-458B-8A6F-023334F1B0E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W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5470B-9779-4B81-A82A-7337698964D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4C2D9953-80D7-4E8E-8BB1-4DC6A067A32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2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5.png"/><Relationship Id="rId9" Type="http://schemas.openxmlformats.org/officeDocument/2006/relationships/image" Target="../media/image3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png"/><Relationship Id="rId11" Type="http://schemas.openxmlformats.org/officeDocument/2006/relationships/image" Target="../media/image37.w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657600" y="152400"/>
            <a:ext cx="1350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Agenda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71600" y="609600"/>
            <a:ext cx="65532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kumimoji="0" lang="en-US" altLang="zh-TW" sz="2400" b="1">
                <a:latin typeface="Times New Roman" pitchFamily="18" charset="0"/>
              </a:rPr>
              <a:t>Introduction to clustering</a:t>
            </a:r>
          </a:p>
          <a:p>
            <a:pPr marL="914400" lvl="1" indent="-457200">
              <a:buFontTx/>
              <a:buAutoNum type="arabicPeriod"/>
            </a:pPr>
            <a:r>
              <a:rPr kumimoji="0" lang="en-US" altLang="zh-TW" b="1">
                <a:latin typeface="Times New Roman" pitchFamily="18" charset="0"/>
              </a:rPr>
              <a:t>Dissimilarity measure</a:t>
            </a:r>
          </a:p>
          <a:p>
            <a:pPr marL="914400" lvl="1" indent="-457200">
              <a:buFontTx/>
              <a:buAutoNum type="arabicPeriod"/>
            </a:pPr>
            <a:r>
              <a:rPr kumimoji="0" lang="en-US" altLang="zh-TW" b="1">
                <a:latin typeface="Times New Roman" pitchFamily="18" charset="0"/>
              </a:rPr>
              <a:t>Preprocessing</a:t>
            </a:r>
          </a:p>
          <a:p>
            <a:pPr marL="457200" indent="-457200">
              <a:buFontTx/>
              <a:buAutoNum type="arabicPeriod"/>
            </a:pPr>
            <a:r>
              <a:rPr kumimoji="0" lang="en-US" altLang="zh-TW" sz="2400" b="1">
                <a:latin typeface="Times New Roman" pitchFamily="18" charset="0"/>
                <a:cs typeface="Times New Roman" pitchFamily="18" charset="0"/>
              </a:rPr>
              <a:t>Clustering method</a:t>
            </a:r>
            <a:endParaRPr kumimoji="0" lang="en-US" altLang="zh-TW" b="1"/>
          </a:p>
          <a:p>
            <a:pPr marL="914400" lvl="1" indent="-457200">
              <a:buFontTx/>
              <a:buAutoNum type="arabicPeriod"/>
            </a:pPr>
            <a:r>
              <a:rPr kumimoji="0" lang="en-US" altLang="zh-TW" b="1">
                <a:latin typeface="Times New Roman" pitchFamily="18" charset="0"/>
              </a:rPr>
              <a:t>Hierarchical clustering</a:t>
            </a:r>
          </a:p>
          <a:p>
            <a:pPr marL="914400" lvl="1" indent="-457200">
              <a:buFontTx/>
              <a:buAutoNum type="arabicPeriod"/>
            </a:pPr>
            <a:r>
              <a:rPr kumimoji="0" lang="en-US" altLang="zh-TW" b="1">
                <a:latin typeface="Times New Roman" pitchFamily="18" charset="0"/>
              </a:rPr>
              <a:t>K-means and K-memoids</a:t>
            </a:r>
          </a:p>
          <a:p>
            <a:pPr marL="914400" lvl="1" indent="-457200">
              <a:buFontTx/>
              <a:buAutoNum type="arabicPeriod"/>
            </a:pPr>
            <a:r>
              <a:rPr kumimoji="0" lang="en-US" altLang="zh-TW" b="1">
                <a:latin typeface="Times New Roman" pitchFamily="18" charset="0"/>
              </a:rPr>
              <a:t>Self-organizing maps (SOM)</a:t>
            </a:r>
          </a:p>
          <a:p>
            <a:pPr marL="914400" lvl="1" indent="-457200">
              <a:buFontTx/>
              <a:buAutoNum type="arabicPeriod"/>
            </a:pPr>
            <a:r>
              <a:rPr kumimoji="0" lang="en-US" altLang="zh-TW" b="1">
                <a:latin typeface="Times New Roman" pitchFamily="18" charset="0"/>
              </a:rPr>
              <a:t>Model-based clustering</a:t>
            </a:r>
            <a:endParaRPr kumimoji="0" lang="en-US" altLang="zh-TW" sz="2400" b="1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kumimoji="0" lang="en-US" altLang="zh-TW" sz="2400" b="1">
                <a:latin typeface="Times New Roman" pitchFamily="18" charset="0"/>
                <a:cs typeface="Times New Roman" pitchFamily="18" charset="0"/>
              </a:rPr>
              <a:t>Estimate # of clusters</a:t>
            </a:r>
          </a:p>
          <a:p>
            <a:pPr marL="457200" indent="-457200">
              <a:buFontTx/>
              <a:buAutoNum type="arabicPeriod"/>
            </a:pPr>
            <a:endParaRPr kumimoji="0" lang="en-US" altLang="zh-TW" sz="2400" b="1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kumimoji="0" lang="en-ZW" altLang="zh-TW" sz="2400" b="1">
                <a:solidFill>
                  <a:srgbClr val="B2B2B2"/>
                </a:solidFill>
                <a:latin typeface="Times New Roman" pitchFamily="18" charset="0"/>
              </a:rPr>
              <a:t>Two new methods allowing scattered genes 4.1 Tight clustering</a:t>
            </a:r>
          </a:p>
          <a:p>
            <a:pPr marL="457200" indent="-457200"/>
            <a:r>
              <a:rPr kumimoji="0" lang="en-ZW" altLang="zh-TW" sz="2400" b="1">
                <a:solidFill>
                  <a:srgbClr val="B2B2B2"/>
                </a:solidFill>
                <a:latin typeface="Times New Roman" pitchFamily="18" charset="0"/>
              </a:rPr>
              <a:t>	4.2 Penalized and weighted K-means</a:t>
            </a:r>
          </a:p>
          <a:p>
            <a:pPr marL="457200" indent="-457200">
              <a:buFontTx/>
              <a:buAutoNum type="arabicPeriod"/>
            </a:pPr>
            <a:endParaRPr kumimoji="0" lang="en-US" altLang="zh-TW" sz="2400" b="1">
              <a:solidFill>
                <a:srgbClr val="B2B2B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AutoNum type="arabicPeriod" startAt="5"/>
            </a:pPr>
            <a:r>
              <a:rPr kumimoji="0" lang="en-US" altLang="zh-TW" sz="2400" b="1">
                <a:solidFill>
                  <a:srgbClr val="B2B2B2"/>
                </a:solidFill>
                <a:latin typeface="Times New Roman" pitchFamily="18" charset="0"/>
                <a:cs typeface="Times New Roman" pitchFamily="18" charset="0"/>
              </a:rPr>
              <a:t>Cluster validation and evaluation</a:t>
            </a:r>
          </a:p>
          <a:p>
            <a:pPr marL="457200" indent="-457200">
              <a:buFontTx/>
              <a:buAutoNum type="arabicPeriod" startAt="5"/>
            </a:pPr>
            <a:endParaRPr kumimoji="0" lang="en-US" altLang="zh-TW" sz="2400" b="1">
              <a:solidFill>
                <a:srgbClr val="B2B2B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 startAt="5"/>
            </a:pPr>
            <a:r>
              <a:rPr kumimoji="0" lang="en-US" altLang="zh-TW" sz="2400" b="1">
                <a:solidFill>
                  <a:srgbClr val="B2B2B2"/>
                </a:solidFill>
                <a:latin typeface="Times New Roman" pitchFamily="18" charset="0"/>
                <a:cs typeface="Times New Roman" pitchFamily="18" charset="0"/>
              </a:rPr>
              <a:t>Comparison and discussion</a:t>
            </a:r>
          </a:p>
          <a:p>
            <a:pPr marL="457200" indent="-457200"/>
            <a:endParaRPr kumimoji="0" lang="en-US" altLang="zh-TW" sz="2400" b="1">
              <a:solidFill>
                <a:srgbClr val="B2B2B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497138" y="242888"/>
            <a:ext cx="4132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1.1. Dissimilarity measure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609600" y="4860925"/>
            <a:ext cx="1281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latin typeface="Times New Roman" pitchFamily="18" charset="0"/>
              </a:rPr>
              <a:t>Pearson</a:t>
            </a:r>
          </a:p>
          <a:p>
            <a:r>
              <a:rPr lang="en-US" altLang="zh-TW" sz="2000">
                <a:latin typeface="Times New Roman" pitchFamily="18" charset="0"/>
              </a:rPr>
              <a:t>correlation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948488" y="4038600"/>
            <a:ext cx="1262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latin typeface="Times New Roman" pitchFamily="18" charset="0"/>
              </a:rPr>
              <a:t>Euclidean </a:t>
            </a:r>
          </a:p>
          <a:p>
            <a:r>
              <a:rPr lang="en-US" altLang="zh-TW" sz="2000">
                <a:latin typeface="Times New Roman" pitchFamily="18" charset="0"/>
              </a:rPr>
              <a:t>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609600" y="1022350"/>
            <a:ext cx="81534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kumimoji="0" lang="en-US" altLang="zh-TW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procedure normally used when clustering genes in microarray: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kumimoji="0" lang="en-US" altLang="zh-TW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Filter genes with small coefficient of variation (CV). (CV=stdev/mean)</a:t>
            </a:r>
          </a:p>
          <a:p>
            <a:pPr marL="342900" indent="-342900">
              <a:buFont typeface="Wingdings" pitchFamily="2" charset="2"/>
              <a:buAutoNum type="arabicPeriod"/>
            </a:pPr>
            <a:endParaRPr kumimoji="0" lang="en-US" altLang="zh-TW" sz="1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kumimoji="0" lang="en-US" altLang="zh-TW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Standardize gene rows to mean 0 and stdev 1.</a:t>
            </a:r>
          </a:p>
          <a:p>
            <a:pPr marL="342900" indent="-342900">
              <a:buFont typeface="Wingdings" pitchFamily="2" charset="2"/>
              <a:buAutoNum type="arabicPeriod"/>
            </a:pPr>
            <a:endParaRPr kumimoji="0" lang="en-US" altLang="zh-TW" sz="1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kumimoji="0" lang="en-US" altLang="zh-TW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Use Euclidean distance.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746125" y="3733800"/>
            <a:ext cx="7712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3838" indent="-223838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Advantages:</a:t>
            </a:r>
          </a:p>
          <a:p>
            <a:pPr marL="223838" indent="-223838">
              <a:buFontTx/>
              <a:buChar char="•"/>
            </a:pP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Step 1. takes into account the fact that high abundance genes normally have larger variation. This filters “flat” genes.</a:t>
            </a:r>
          </a:p>
          <a:p>
            <a:pPr marL="223838" indent="-223838">
              <a:buFontTx/>
              <a:buChar char="•"/>
            </a:pP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Step 2. make Euclidean distance and correlation equivalent.</a:t>
            </a:r>
          </a:p>
          <a:p>
            <a:pPr marL="223838" indent="-223838">
              <a:buFontTx/>
              <a:buChar char="•"/>
            </a:pP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Many useful methods require the data to be in Euclidean space. 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101975" y="242888"/>
            <a:ext cx="293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1.2. Preprocessing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803525" y="242888"/>
            <a:ext cx="3514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Clustering methods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74676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508125" y="1127125"/>
            <a:ext cx="61118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3400"/>
              </a:lnSpc>
              <a:buFontTx/>
              <a:buChar char="•"/>
            </a:pPr>
            <a:r>
              <a:rPr kumimoji="0" lang="en-US" altLang="zh-TW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Hierarchical clustering</a:t>
            </a:r>
          </a:p>
          <a:p>
            <a:pPr marL="457200" indent="-457200">
              <a:lnSpc>
                <a:spcPts val="3400"/>
              </a:lnSpc>
              <a:buFontTx/>
              <a:buChar char="•"/>
            </a:pPr>
            <a:r>
              <a:rPr kumimoji="0" lang="en-US" altLang="zh-TW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K-means; K-memoids/Partition around Memoids (PAM)</a:t>
            </a:r>
          </a:p>
          <a:p>
            <a:pPr marL="457200" indent="-457200">
              <a:lnSpc>
                <a:spcPts val="3400"/>
              </a:lnSpc>
              <a:buFontTx/>
              <a:buChar char="•"/>
            </a:pPr>
            <a:r>
              <a:rPr kumimoji="0" lang="en-US" altLang="zh-TW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Self-Organizing maps</a:t>
            </a:r>
          </a:p>
          <a:p>
            <a:pPr marL="457200" indent="-457200">
              <a:lnSpc>
                <a:spcPts val="3400"/>
              </a:lnSpc>
              <a:buFontTx/>
              <a:buChar char="•"/>
            </a:pPr>
            <a:r>
              <a:rPr kumimoji="0" lang="en-US" altLang="zh-TW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Model-based clustering</a:t>
            </a:r>
          </a:p>
          <a:p>
            <a:pPr marL="457200" indent="-457200">
              <a:lnSpc>
                <a:spcPts val="3400"/>
              </a:lnSpc>
              <a:buFontTx/>
              <a:buChar char="•"/>
            </a:pPr>
            <a:r>
              <a:rPr kumimoji="0" lang="en-US" altLang="zh-TW" sz="2400" b="1">
                <a:latin typeface="Times New Roman" pitchFamily="18" charset="0"/>
                <a:cs typeface="Times New Roman" pitchFamily="18" charset="0"/>
              </a:rPr>
              <a:t>CLICK</a:t>
            </a:r>
          </a:p>
          <a:p>
            <a:pPr marL="457200" indent="-457200">
              <a:lnSpc>
                <a:spcPts val="3400"/>
              </a:lnSpc>
              <a:buFontTx/>
              <a:buChar char="•"/>
            </a:pPr>
            <a:r>
              <a:rPr kumimoji="0" lang="en-US" altLang="zh-TW" sz="2400" b="1">
                <a:latin typeface="Times New Roman" pitchFamily="18" charset="0"/>
                <a:cs typeface="Times New Roman" pitchFamily="18" charset="0"/>
              </a:rPr>
              <a:t>FUZZY</a:t>
            </a:r>
          </a:p>
          <a:p>
            <a:pPr marL="457200" indent="-457200">
              <a:lnSpc>
                <a:spcPts val="3400"/>
              </a:lnSpc>
              <a:buFontTx/>
              <a:buChar char="•"/>
            </a:pPr>
            <a:r>
              <a:rPr kumimoji="0" lang="en-US" altLang="zh-TW" sz="2400" b="1">
                <a:latin typeface="Times New Roman" pitchFamily="18" charset="0"/>
                <a:cs typeface="Times New Roman" pitchFamily="18" charset="0"/>
              </a:rPr>
              <a:t>Bayesian model-based clustering</a:t>
            </a:r>
          </a:p>
          <a:p>
            <a:pPr marL="457200" indent="-457200">
              <a:lnSpc>
                <a:spcPts val="3400"/>
              </a:lnSpc>
              <a:buFontTx/>
              <a:buChar char="•"/>
            </a:pPr>
            <a:r>
              <a:rPr kumimoji="0" lang="en-US" altLang="zh-TW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Tight clustering</a:t>
            </a:r>
          </a:p>
          <a:p>
            <a:pPr marL="457200" indent="-457200">
              <a:lnSpc>
                <a:spcPts val="3400"/>
              </a:lnSpc>
              <a:buFontTx/>
              <a:buChar char="•"/>
            </a:pPr>
            <a:r>
              <a:rPr kumimoji="0" lang="en-US" altLang="zh-TW" sz="2400" b="1">
                <a:latin typeface="Times New Roman" pitchFamily="18" charset="0"/>
                <a:cs typeface="Times New Roman" pitchFamily="18" charset="0"/>
              </a:rPr>
              <a:t>Penalized and weighted K-means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803525" y="242888"/>
            <a:ext cx="3514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Clustering methods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80772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408238" y="242888"/>
            <a:ext cx="4306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2.1. Hierarchical clustering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97013"/>
            <a:ext cx="80010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408238" y="242888"/>
            <a:ext cx="4306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2.1. Hierarchical clustering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392238" y="879475"/>
            <a:ext cx="622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</a:rPr>
              <a:t>The most popular hierarchical clustering methods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80010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408238" y="242888"/>
            <a:ext cx="4306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2.1. Hierarchical clustering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00150"/>
            <a:ext cx="75438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838200" y="762000"/>
            <a:ext cx="234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</a:rPr>
              <a:t>Choice of linkage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2408238" y="242888"/>
            <a:ext cx="4306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2.1. Hierarchical clustering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04913"/>
            <a:ext cx="7620000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838200" y="762000"/>
            <a:ext cx="234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</a:rPr>
              <a:t>Choice of linkage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408238" y="242888"/>
            <a:ext cx="4306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2.1. Hierarchical clustering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43013"/>
            <a:ext cx="78486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838200" y="762000"/>
            <a:ext cx="234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</a:rPr>
              <a:t>Choice of linkage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408238" y="242888"/>
            <a:ext cx="4306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2.1. Hierarchical clustering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762000" y="838200"/>
            <a:ext cx="2514600" cy="533400"/>
          </a:xfrm>
          <a:prstGeom prst="rect">
            <a:avLst/>
          </a:prstGeom>
          <a:solidFill>
            <a:srgbClr val="FFCC99"/>
          </a:solidFill>
          <a:ln w="444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200">
                <a:latin typeface="Times New Roman" pitchFamily="18" charset="0"/>
                <a:cs typeface="Times New Roman" pitchFamily="18" charset="0"/>
              </a:rPr>
              <a:t>Experimental design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352800" y="1143000"/>
            <a:ext cx="3124200" cy="533400"/>
            <a:chOff x="2112" y="1056"/>
            <a:chExt cx="1968" cy="336"/>
          </a:xfrm>
        </p:grpSpPr>
        <p:cxnSp>
          <p:nvCxnSpPr>
            <p:cNvPr id="10267" name="AutoShape 12"/>
            <p:cNvCxnSpPr>
              <a:cxnSpLocks noChangeShapeType="1"/>
            </p:cNvCxnSpPr>
            <p:nvPr/>
          </p:nvCxnSpPr>
          <p:spPr bwMode="auto">
            <a:xfrm>
              <a:off x="2112" y="1056"/>
              <a:ext cx="480" cy="144"/>
            </a:xfrm>
            <a:prstGeom prst="straightConnector1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 type="triangle" w="med" len="med"/>
            </a:ln>
          </p:spPr>
        </p:cxnSp>
        <p:sp>
          <p:nvSpPr>
            <p:cNvPr id="10268" name="Rectangle 13"/>
            <p:cNvSpPr>
              <a:spLocks noChangeArrowheads="1"/>
            </p:cNvSpPr>
            <p:nvPr/>
          </p:nvSpPr>
          <p:spPr bwMode="auto">
            <a:xfrm>
              <a:off x="2640" y="1056"/>
              <a:ext cx="1440" cy="336"/>
            </a:xfrm>
            <a:prstGeom prst="rect">
              <a:avLst/>
            </a:prstGeom>
            <a:solidFill>
              <a:srgbClr val="FFCC99"/>
            </a:solidFill>
            <a:ln w="444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Image analysis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352800" y="1752600"/>
            <a:ext cx="2514600" cy="1371600"/>
            <a:chOff x="2112" y="1440"/>
            <a:chExt cx="1584" cy="864"/>
          </a:xfrm>
        </p:grpSpPr>
        <p:sp>
          <p:nvSpPr>
            <p:cNvPr id="10265" name="Rectangle 15"/>
            <p:cNvSpPr>
              <a:spLocks noChangeArrowheads="1"/>
            </p:cNvSpPr>
            <p:nvPr/>
          </p:nvSpPr>
          <p:spPr bwMode="auto">
            <a:xfrm>
              <a:off x="2112" y="1728"/>
              <a:ext cx="1584" cy="576"/>
            </a:xfrm>
            <a:prstGeom prst="rect">
              <a:avLst/>
            </a:prstGeom>
            <a:solidFill>
              <a:srgbClr val="FFCC99"/>
            </a:solidFill>
            <a:ln w="444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Preprocessing</a:t>
              </a:r>
            </a:p>
            <a:p>
              <a:pPr algn="ctr"/>
              <a:r>
                <a:rPr kumimoji="0" lang="en-US" altLang="zh-TW">
                  <a:latin typeface="Times New Roman" pitchFamily="18" charset="0"/>
                  <a:cs typeface="Times New Roman" pitchFamily="18" charset="0"/>
                </a:rPr>
                <a:t>(Normalization, filtering, </a:t>
              </a:r>
            </a:p>
            <a:p>
              <a:pPr algn="ctr"/>
              <a:r>
                <a:rPr kumimoji="0" lang="en-US" altLang="zh-TW">
                  <a:latin typeface="Times New Roman" pitchFamily="18" charset="0"/>
                  <a:cs typeface="Times New Roman" pitchFamily="18" charset="0"/>
                </a:rPr>
                <a:t>MV imputation)</a:t>
              </a:r>
            </a:p>
          </p:txBody>
        </p:sp>
        <p:cxnSp>
          <p:nvCxnSpPr>
            <p:cNvPr id="10266" name="AutoShape 16"/>
            <p:cNvCxnSpPr>
              <a:cxnSpLocks noChangeShapeType="1"/>
            </p:cNvCxnSpPr>
            <p:nvPr/>
          </p:nvCxnSpPr>
          <p:spPr bwMode="auto">
            <a:xfrm rot="10800000" flipV="1">
              <a:off x="2928" y="1440"/>
              <a:ext cx="432" cy="240"/>
            </a:xfrm>
            <a:prstGeom prst="straightConnector1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3124200"/>
            <a:ext cx="3124200" cy="914400"/>
            <a:chOff x="96" y="2304"/>
            <a:chExt cx="1968" cy="576"/>
          </a:xfrm>
        </p:grpSpPr>
        <p:sp>
          <p:nvSpPr>
            <p:cNvPr id="10263" name="Rectangle 18"/>
            <p:cNvSpPr>
              <a:spLocks noChangeArrowheads="1"/>
            </p:cNvSpPr>
            <p:nvPr/>
          </p:nvSpPr>
          <p:spPr bwMode="auto">
            <a:xfrm>
              <a:off x="96" y="2544"/>
              <a:ext cx="1680" cy="336"/>
            </a:xfrm>
            <a:prstGeom prst="rect">
              <a:avLst/>
            </a:prstGeom>
            <a:solidFill>
              <a:srgbClr val="FFCC99"/>
            </a:solidFill>
            <a:ln w="444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Data visualization</a:t>
              </a:r>
            </a:p>
          </p:txBody>
        </p:sp>
        <p:cxnSp>
          <p:nvCxnSpPr>
            <p:cNvPr id="10264" name="AutoShape 19"/>
            <p:cNvCxnSpPr>
              <a:cxnSpLocks noChangeShapeType="1"/>
            </p:cNvCxnSpPr>
            <p:nvPr/>
          </p:nvCxnSpPr>
          <p:spPr bwMode="auto">
            <a:xfrm rot="10800000" flipV="1">
              <a:off x="1536" y="2304"/>
              <a:ext cx="528" cy="192"/>
            </a:xfrm>
            <a:prstGeom prst="straightConnector1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33400" y="3200400"/>
            <a:ext cx="3276600" cy="1905000"/>
            <a:chOff x="336" y="2352"/>
            <a:chExt cx="2064" cy="1200"/>
          </a:xfrm>
        </p:grpSpPr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336" y="3072"/>
              <a:ext cx="1680" cy="480"/>
            </a:xfrm>
            <a:prstGeom prst="rect">
              <a:avLst/>
            </a:prstGeom>
            <a:solidFill>
              <a:srgbClr val="FFCC99"/>
            </a:solidFill>
            <a:ln w="444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Identify differentially </a:t>
              </a:r>
            </a:p>
            <a:p>
              <a:pPr algn="ctr"/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expressed genes</a:t>
              </a:r>
            </a:p>
          </p:txBody>
        </p:sp>
        <p:cxnSp>
          <p:nvCxnSpPr>
            <p:cNvPr id="10262" name="AutoShape 22"/>
            <p:cNvCxnSpPr>
              <a:cxnSpLocks noChangeShapeType="1"/>
            </p:cNvCxnSpPr>
            <p:nvPr/>
          </p:nvCxnSpPr>
          <p:spPr bwMode="auto">
            <a:xfrm rot="5400000">
              <a:off x="1800" y="2424"/>
              <a:ext cx="672" cy="528"/>
            </a:xfrm>
            <a:prstGeom prst="straightConnector1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943600" y="3124200"/>
            <a:ext cx="3048000" cy="990600"/>
            <a:chOff x="3744" y="2304"/>
            <a:chExt cx="1920" cy="624"/>
          </a:xfrm>
        </p:grpSpPr>
        <p:sp>
          <p:nvSpPr>
            <p:cNvPr id="10259" name="Rectangle 30"/>
            <p:cNvSpPr>
              <a:spLocks noChangeArrowheads="1"/>
            </p:cNvSpPr>
            <p:nvPr/>
          </p:nvSpPr>
          <p:spPr bwMode="auto">
            <a:xfrm>
              <a:off x="4080" y="2592"/>
              <a:ext cx="1584" cy="336"/>
            </a:xfrm>
            <a:prstGeom prst="rect">
              <a:avLst/>
            </a:prstGeom>
            <a:solidFill>
              <a:srgbClr val="FFCC99"/>
            </a:solidFill>
            <a:ln w="444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Regulatory network</a:t>
              </a:r>
            </a:p>
          </p:txBody>
        </p:sp>
        <p:cxnSp>
          <p:nvCxnSpPr>
            <p:cNvPr id="10260" name="AutoShape 31"/>
            <p:cNvCxnSpPr>
              <a:cxnSpLocks noChangeShapeType="1"/>
            </p:cNvCxnSpPr>
            <p:nvPr/>
          </p:nvCxnSpPr>
          <p:spPr bwMode="auto">
            <a:xfrm>
              <a:off x="3744" y="2304"/>
              <a:ext cx="480" cy="240"/>
            </a:xfrm>
            <a:prstGeom prst="straightConnector1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286000" y="3200400"/>
            <a:ext cx="2057400" cy="2667000"/>
            <a:chOff x="1440" y="2400"/>
            <a:chExt cx="1296" cy="1680"/>
          </a:xfrm>
        </p:grpSpPr>
        <p:sp>
          <p:nvSpPr>
            <p:cNvPr id="10257" name="Rectangle 24"/>
            <p:cNvSpPr>
              <a:spLocks noChangeArrowheads="1"/>
            </p:cNvSpPr>
            <p:nvPr/>
          </p:nvSpPr>
          <p:spPr bwMode="auto">
            <a:xfrm>
              <a:off x="1440" y="3744"/>
              <a:ext cx="1296" cy="336"/>
            </a:xfrm>
            <a:prstGeom prst="rect">
              <a:avLst/>
            </a:prstGeom>
            <a:solidFill>
              <a:srgbClr val="FFCC99"/>
            </a:solidFill>
            <a:ln w="444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Clustering</a:t>
              </a:r>
            </a:p>
          </p:txBody>
        </p:sp>
        <p:cxnSp>
          <p:nvCxnSpPr>
            <p:cNvPr id="10258" name="AutoShape 25"/>
            <p:cNvCxnSpPr>
              <a:cxnSpLocks noChangeShapeType="1"/>
            </p:cNvCxnSpPr>
            <p:nvPr/>
          </p:nvCxnSpPr>
          <p:spPr bwMode="auto">
            <a:xfrm rot="5400000">
              <a:off x="1752" y="2808"/>
              <a:ext cx="1296" cy="480"/>
            </a:xfrm>
            <a:prstGeom prst="straightConnector1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953000" y="3200400"/>
            <a:ext cx="2362200" cy="2667000"/>
            <a:chOff x="3120" y="2400"/>
            <a:chExt cx="1488" cy="1680"/>
          </a:xfrm>
        </p:grpSpPr>
        <p:sp>
          <p:nvSpPr>
            <p:cNvPr id="10255" name="Rectangle 27"/>
            <p:cNvSpPr>
              <a:spLocks noChangeArrowheads="1"/>
            </p:cNvSpPr>
            <p:nvPr/>
          </p:nvSpPr>
          <p:spPr bwMode="auto">
            <a:xfrm>
              <a:off x="3120" y="3744"/>
              <a:ext cx="1488" cy="336"/>
            </a:xfrm>
            <a:prstGeom prst="rect">
              <a:avLst/>
            </a:prstGeom>
            <a:solidFill>
              <a:srgbClr val="FFCC99"/>
            </a:solidFill>
            <a:ln w="444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Classification</a:t>
              </a:r>
            </a:p>
          </p:txBody>
        </p:sp>
        <p:cxnSp>
          <p:nvCxnSpPr>
            <p:cNvPr id="10256" name="AutoShape 28"/>
            <p:cNvCxnSpPr>
              <a:cxnSpLocks noChangeShapeType="1"/>
            </p:cNvCxnSpPr>
            <p:nvPr/>
          </p:nvCxnSpPr>
          <p:spPr bwMode="auto">
            <a:xfrm rot="16200000" flipH="1">
              <a:off x="2640" y="2880"/>
              <a:ext cx="1296" cy="336"/>
            </a:xfrm>
            <a:prstGeom prst="straightConnector1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0250" name="Text Box 42"/>
          <p:cNvSpPr txBox="1">
            <a:spLocks noChangeArrowheads="1"/>
          </p:cNvSpPr>
          <p:nvPr/>
        </p:nvSpPr>
        <p:spPr bwMode="auto">
          <a:xfrm>
            <a:off x="1957388" y="304800"/>
            <a:ext cx="5138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400">
                <a:solidFill>
                  <a:schemeClr val="accent2"/>
                </a:solidFill>
                <a:latin typeface="Times New Roman" pitchFamily="18" charset="0"/>
              </a:rPr>
              <a:t>Statistical Issues in Microarray Analysis</a:t>
            </a:r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5334000" y="3200400"/>
            <a:ext cx="3124200" cy="1981200"/>
            <a:chOff x="3600" y="1776"/>
            <a:chExt cx="1968" cy="1248"/>
          </a:xfrm>
        </p:grpSpPr>
        <p:sp>
          <p:nvSpPr>
            <p:cNvPr id="10253" name="Rectangle 30"/>
            <p:cNvSpPr>
              <a:spLocks noChangeArrowheads="1"/>
            </p:cNvSpPr>
            <p:nvPr/>
          </p:nvSpPr>
          <p:spPr bwMode="auto">
            <a:xfrm>
              <a:off x="3984" y="2592"/>
              <a:ext cx="1584" cy="432"/>
            </a:xfrm>
            <a:prstGeom prst="rect">
              <a:avLst/>
            </a:prstGeom>
            <a:solidFill>
              <a:srgbClr val="FFCC99"/>
            </a:solidFill>
            <a:ln w="444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Gene enrichment </a:t>
              </a:r>
            </a:p>
            <a:p>
              <a:pPr algn="ctr"/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analysis</a:t>
              </a:r>
            </a:p>
          </p:txBody>
        </p:sp>
        <p:cxnSp>
          <p:nvCxnSpPr>
            <p:cNvPr id="10254" name="AutoShape 31"/>
            <p:cNvCxnSpPr>
              <a:cxnSpLocks noChangeShapeType="1"/>
            </p:cNvCxnSpPr>
            <p:nvPr/>
          </p:nvCxnSpPr>
          <p:spPr bwMode="auto">
            <a:xfrm rot="16200000" flipH="1">
              <a:off x="3528" y="1848"/>
              <a:ext cx="768" cy="624"/>
            </a:xfrm>
            <a:prstGeom prst="straightConnector1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7420" name="Rectangle 27"/>
          <p:cNvSpPr>
            <a:spLocks noChangeArrowheads="1"/>
          </p:cNvSpPr>
          <p:nvPr/>
        </p:nvSpPr>
        <p:spPr bwMode="auto">
          <a:xfrm>
            <a:off x="3048000" y="6019800"/>
            <a:ext cx="3048000" cy="685800"/>
          </a:xfrm>
          <a:prstGeom prst="rect">
            <a:avLst/>
          </a:prstGeom>
          <a:solidFill>
            <a:srgbClr val="FFCC99"/>
          </a:solidFill>
          <a:ln w="444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2200">
                <a:latin typeface="Times New Roman" pitchFamily="18" charset="0"/>
                <a:cs typeface="Times New Roman" pitchFamily="18" charset="0"/>
              </a:rPr>
              <a:t>Integrative analysis &amp; </a:t>
            </a:r>
          </a:p>
          <a:p>
            <a:pPr algn="ctr"/>
            <a:r>
              <a:rPr kumimoji="0" lang="en-US" altLang="zh-TW" sz="2200">
                <a:latin typeface="Times New Roman" pitchFamily="18" charset="0"/>
                <a:cs typeface="Times New Roman" pitchFamily="18" charset="0"/>
              </a:rPr>
              <a:t>meta-analysis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70000"/>
            <a:ext cx="75438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838200" y="762000"/>
            <a:ext cx="234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</a:rPr>
              <a:t>Choice of linkage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2408238" y="242888"/>
            <a:ext cx="4306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2.1. Hierarchical clustering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7543800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838200" y="68580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</a:rPr>
              <a:t>Tree presentation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2408238" y="242888"/>
            <a:ext cx="4306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2.1. Hierarchical clustering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1263"/>
            <a:ext cx="75438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838200" y="68580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</a:rPr>
              <a:t>Tree presentation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408238" y="242888"/>
            <a:ext cx="4306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2.1. Hierarchical clustering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914400" y="1143000"/>
            <a:ext cx="7010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6400" indent="-406400"/>
            <a:r>
              <a:rPr lang="en-US" altLang="zh-TW" sz="2400">
                <a:latin typeface="Times New Roman" pitchFamily="18" charset="0"/>
              </a:rPr>
              <a:t>Discussion:</a:t>
            </a:r>
          </a:p>
          <a:p>
            <a:pPr marL="406400" indent="-406400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The most overused statistical method in gene expression analysis</a:t>
            </a:r>
          </a:p>
          <a:p>
            <a:pPr marL="406400" indent="-406400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Gives us pretty red-green picture with patterns</a:t>
            </a:r>
          </a:p>
          <a:p>
            <a:pPr marL="406400" indent="-406400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But the pretty picture tends to be unstable.</a:t>
            </a:r>
          </a:p>
          <a:p>
            <a:pPr marL="406400" indent="-406400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Many different ways to perform hierarchical clustering</a:t>
            </a:r>
          </a:p>
          <a:p>
            <a:pPr marL="406400" indent="-406400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Tend to be sensitive to small changes in the data</a:t>
            </a:r>
          </a:p>
          <a:p>
            <a:pPr marL="406400" indent="-406400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Provided with clusters of every size: where to “cut” the dendrogram is user-determined.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408238" y="242888"/>
            <a:ext cx="4306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2.1. Hierarchical clustering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77724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2205038" y="242888"/>
            <a:ext cx="4737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2.2.~2.4. Partitioning methods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77900"/>
            <a:ext cx="81534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470275" y="242888"/>
            <a:ext cx="2170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2.2. K-means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3470275" y="242888"/>
            <a:ext cx="2170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2.2. K-means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75596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Algorithm:</a:t>
            </a:r>
          </a:p>
          <a:p>
            <a:pPr marL="457200" indent="-457200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Minimize the within-cluster dispersion to the cluster centers.</a:t>
            </a:r>
          </a:p>
          <a:p>
            <a:pPr marL="457200" indent="-457200"/>
            <a:endParaRPr kumimoji="0" lang="en-US" altLang="zh-TW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kumimoji="0" lang="en-US" altLang="zh-TW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kumimoji="0" lang="en-US" altLang="zh-TW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kumimoji="0" lang="en-US" altLang="zh-TW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Note:</a:t>
            </a:r>
          </a:p>
          <a:p>
            <a:pPr marL="457200" indent="-457200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1. Points should be in Euclidean space. </a:t>
            </a:r>
          </a:p>
          <a:p>
            <a:pPr marL="457200" indent="-457200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2. Optimization performed by iterative relocation algorithms. Local minimum inevitable.</a:t>
            </a:r>
          </a:p>
          <a:p>
            <a:pPr marL="457200" indent="-457200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 has to be correctly estimated.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244725" y="1905000"/>
          <a:ext cx="4537075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2349360" imgH="812520" progId="Equation.3">
                  <p:embed/>
                </p:oleObj>
              </mc:Choice>
              <mc:Fallback>
                <p:oleObj name="Equation" r:id="rId4" imgW="2349360" imgH="812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1905000"/>
                        <a:ext cx="4537075" cy="156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470275" y="242888"/>
            <a:ext cx="2170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2.2. K-means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990600" y="993775"/>
            <a:ext cx="717867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TW" sz="2200">
                <a:latin typeface="Times New Roman" pitchFamily="18" charset="0"/>
              </a:rPr>
              <a:t>Choose K centroids at random.</a:t>
            </a:r>
          </a:p>
          <a:p>
            <a:pPr marL="342900" indent="-342900">
              <a:buFontTx/>
              <a:buAutoNum type="arabicPeriod"/>
            </a:pPr>
            <a:endParaRPr lang="en-US" altLang="zh-TW" sz="220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TW" sz="2200">
                <a:latin typeface="Times New Roman" pitchFamily="18" charset="0"/>
              </a:rPr>
              <a:t>Make initial partition of objects into k clusters by assigning objects to closest centroid.</a:t>
            </a:r>
          </a:p>
          <a:p>
            <a:pPr marL="342900" indent="-342900">
              <a:buFontTx/>
              <a:buAutoNum type="arabicPeriod"/>
            </a:pPr>
            <a:endParaRPr lang="en-US" altLang="zh-TW" sz="220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TW" sz="2200">
                <a:latin typeface="Times New Roman" pitchFamily="18" charset="0"/>
              </a:rPr>
              <a:t>M-step: Calculate the centroid (mean) of each of the k clusters.</a:t>
            </a:r>
          </a:p>
          <a:p>
            <a:pPr marL="342900" indent="-342900">
              <a:buFontTx/>
              <a:buAutoNum type="arabicPeriod"/>
            </a:pPr>
            <a:endParaRPr lang="en-US" altLang="zh-TW" sz="220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TW" sz="2200">
                <a:latin typeface="Times New Roman" pitchFamily="18" charset="0"/>
              </a:rPr>
              <a:t>E-step: Reassign objects to the closest centroids.</a:t>
            </a:r>
          </a:p>
          <a:p>
            <a:pPr marL="342900" indent="-342900">
              <a:buFontTx/>
              <a:buAutoNum type="arabicPeriod"/>
            </a:pPr>
            <a:endParaRPr lang="en-US" altLang="zh-TW" sz="220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TW" sz="2200">
                <a:latin typeface="Times New Roman" pitchFamily="18" charset="0"/>
              </a:rPr>
              <a:t>Repeat 3 and 4 until no reallocations occur.</a:t>
            </a:r>
          </a:p>
          <a:p>
            <a:pPr marL="342900" indent="-342900">
              <a:buFontTx/>
              <a:buAutoNum type="arabicPeriod"/>
            </a:pPr>
            <a:endParaRPr lang="en-US" altLang="zh-TW" sz="2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62075"/>
            <a:ext cx="2308225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92225"/>
            <a:ext cx="244951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033838"/>
            <a:ext cx="2473325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62400"/>
            <a:ext cx="24336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3470275" y="242888"/>
            <a:ext cx="2170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2.2. K-means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898525" y="798513"/>
            <a:ext cx="760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EM algorithm: The object assignment (into clusters) is viewed as missing.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143000"/>
            <a:ext cx="4438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3470275" y="242888"/>
            <a:ext cx="2170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2.2. K-means</a:t>
            </a:r>
          </a:p>
        </p:txBody>
      </p:sp>
      <p:sp>
        <p:nvSpPr>
          <p:cNvPr id="36868" name="Line 7"/>
          <p:cNvSpPr>
            <a:spLocks noChangeShapeType="1"/>
          </p:cNvSpPr>
          <p:nvPr/>
        </p:nvSpPr>
        <p:spPr bwMode="auto">
          <a:xfrm flipH="1">
            <a:off x="5715000" y="225425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6613525" y="1985963"/>
            <a:ext cx="161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Initial values</a:t>
            </a:r>
          </a:p>
          <a:p>
            <a:r>
              <a:rPr lang="en-US" altLang="zh-TW"/>
              <a:t>for K-means.</a:t>
            </a:r>
          </a:p>
        </p:txBody>
      </p:sp>
      <p:sp>
        <p:nvSpPr>
          <p:cNvPr id="36870" name="Line 9"/>
          <p:cNvSpPr>
            <a:spLocks noChangeShapeType="1"/>
          </p:cNvSpPr>
          <p:nvPr/>
        </p:nvSpPr>
        <p:spPr bwMode="auto">
          <a:xfrm flipH="1">
            <a:off x="5638800" y="5189538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6537325" y="4921250"/>
            <a:ext cx="184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“x” falls into local minimum.</a:t>
            </a:r>
          </a:p>
        </p:txBody>
      </p: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898525" y="639763"/>
            <a:ext cx="3260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200" b="1">
                <a:latin typeface="Times New Roman" pitchFamily="18" charset="0"/>
              </a:rPr>
              <a:t>Local minimum problem: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313113" y="242888"/>
            <a:ext cx="2478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Introduction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914400" y="977900"/>
            <a:ext cx="7010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“Clustering” is an exploratory tool for looking at associations within gene expression data</a:t>
            </a:r>
          </a:p>
          <a:p>
            <a:pPr marL="174625" indent="-174625"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marL="174625" indent="-174625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These methods allow us to hypothesize about relationships between genes and classes.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838200" y="3487738"/>
            <a:ext cx="74676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2400" indent="-1422400"/>
            <a:r>
              <a:rPr kumimoji="0" lang="en-US" altLang="zh-TW" sz="2800" b="1">
                <a:latin typeface="Times New Roman" pitchFamily="18" charset="0"/>
              </a:rPr>
              <a:t>Cluster genes</a:t>
            </a:r>
            <a:r>
              <a:rPr kumimoji="0" lang="en-US" altLang="zh-TW" sz="2800">
                <a:latin typeface="Times New Roman" pitchFamily="18" charset="0"/>
              </a:rPr>
              <a:t>: similar expression pattern implies co-regulation.</a:t>
            </a:r>
          </a:p>
          <a:p>
            <a:pPr marL="1422400" indent="-1422400"/>
            <a:endParaRPr kumimoji="0" lang="en-US" altLang="zh-TW" sz="2800">
              <a:latin typeface="Times New Roman" pitchFamily="18" charset="0"/>
            </a:endParaRPr>
          </a:p>
          <a:p>
            <a:pPr marL="1422400" indent="-1422400"/>
            <a:r>
              <a:rPr kumimoji="0" lang="en-US" altLang="zh-TW" sz="2800" b="1">
                <a:latin typeface="Times New Roman" pitchFamily="18" charset="0"/>
              </a:rPr>
              <a:t>Cluster samples</a:t>
            </a:r>
            <a:r>
              <a:rPr kumimoji="0" lang="en-US" altLang="zh-TW" sz="2800">
                <a:latin typeface="Times New Roman" pitchFamily="18" charset="0"/>
              </a:rPr>
              <a:t>: identify potential sub-classes of disease.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1295400" y="1447800"/>
            <a:ext cx="6629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lnSpc>
                <a:spcPts val="2600"/>
              </a:lnSpc>
              <a:buFont typeface="Wingdings" pitchFamily="2" charset="2"/>
              <a:buNone/>
            </a:pPr>
            <a:r>
              <a:rPr kumimoji="0" lang="en-US" altLang="zh-TW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Advantage:</a:t>
            </a:r>
          </a:p>
          <a:p>
            <a:pPr marL="290513" indent="-290513">
              <a:lnSpc>
                <a:spcPts val="2600"/>
              </a:lnSpc>
              <a:buFont typeface="Wingdings" pitchFamily="2" charset="2"/>
              <a:buChar char="§"/>
            </a:pPr>
            <a:r>
              <a:rPr kumimoji="0" lang="en-US" altLang="zh-TW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Fast: o(KN) instead of o(N</a:t>
            </a:r>
            <a:r>
              <a:rPr kumimoji="0" lang="en-US" altLang="zh-TW" sz="240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TW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in hierarchical clustering.</a:t>
            </a:r>
          </a:p>
          <a:p>
            <a:pPr marL="290513" indent="-290513">
              <a:lnSpc>
                <a:spcPts val="2600"/>
              </a:lnSpc>
              <a:buFont typeface="Wingdings" pitchFamily="2" charset="2"/>
              <a:buChar char="§"/>
            </a:pPr>
            <a:endParaRPr kumimoji="0" lang="en-US" altLang="zh-TW" sz="2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0513" indent="-290513">
              <a:lnSpc>
                <a:spcPts val="2600"/>
              </a:lnSpc>
              <a:buFont typeface="Wingdings" pitchFamily="2" charset="2"/>
              <a:buChar char="§"/>
            </a:pPr>
            <a:r>
              <a:rPr kumimoji="0" lang="en-US" altLang="zh-TW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Relationship to Gaussian mixture model.</a:t>
            </a:r>
          </a:p>
          <a:p>
            <a:pPr marL="290513" indent="-290513">
              <a:lnSpc>
                <a:spcPts val="2600"/>
              </a:lnSpc>
              <a:buFont typeface="Wingdings" pitchFamily="2" charset="2"/>
              <a:buChar char="§"/>
            </a:pPr>
            <a:endParaRPr kumimoji="0" lang="en-US" altLang="zh-TW" sz="2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0513" indent="-290513">
              <a:lnSpc>
                <a:spcPts val="2600"/>
              </a:lnSpc>
              <a:buFont typeface="Wingdings" pitchFamily="2" charset="2"/>
              <a:buNone/>
            </a:pPr>
            <a:r>
              <a:rPr kumimoji="0" lang="en-US" altLang="zh-TW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Disadvantage:</a:t>
            </a:r>
          </a:p>
          <a:p>
            <a:pPr marL="290513" indent="-290513">
              <a:lnSpc>
                <a:spcPts val="2600"/>
              </a:lnSpc>
              <a:buFont typeface="Wingdings" pitchFamily="2" charset="2"/>
              <a:buChar char="§"/>
            </a:pPr>
            <a:r>
              <a:rPr kumimoji="0" lang="en-US" altLang="zh-TW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Local minimum problem very common</a:t>
            </a:r>
          </a:p>
          <a:p>
            <a:pPr marL="290513" indent="-290513">
              <a:lnSpc>
                <a:spcPts val="2600"/>
              </a:lnSpc>
              <a:buFont typeface="Wingdings" pitchFamily="2" charset="2"/>
              <a:buChar char="§"/>
            </a:pPr>
            <a:endParaRPr kumimoji="0" lang="en-US" altLang="zh-TW" sz="2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0513" indent="-290513">
              <a:lnSpc>
                <a:spcPts val="2600"/>
              </a:lnSpc>
              <a:buFont typeface="Wingdings" pitchFamily="2" charset="2"/>
              <a:buChar char="§"/>
            </a:pPr>
            <a:r>
              <a:rPr kumimoji="0" lang="en-US" altLang="zh-TW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Does not allow scattered genes</a:t>
            </a:r>
          </a:p>
          <a:p>
            <a:pPr marL="290513" indent="-290513">
              <a:lnSpc>
                <a:spcPts val="2600"/>
              </a:lnSpc>
              <a:buFont typeface="Wingdings" pitchFamily="2" charset="2"/>
              <a:buChar char="§"/>
            </a:pPr>
            <a:endParaRPr kumimoji="0" lang="en-US" altLang="zh-TW" sz="2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0513" indent="-290513">
              <a:lnSpc>
                <a:spcPts val="2600"/>
              </a:lnSpc>
              <a:buFont typeface="Wingdings" pitchFamily="2" charset="2"/>
              <a:buChar char="§"/>
            </a:pPr>
            <a:r>
              <a:rPr kumimoji="0" lang="en-US" altLang="zh-TW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Estimation of # of clusters has to be accurate</a:t>
            </a:r>
          </a:p>
        </p:txBody>
      </p:sp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3470275" y="242888"/>
            <a:ext cx="2170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2.2. K-means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946150"/>
            <a:ext cx="73914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470275" y="242888"/>
            <a:ext cx="2170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2.2. K-means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143000" y="3886200"/>
          <a:ext cx="3932237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2425680" imgH="1485720" progId="Equation.DSMT4">
                  <p:embed/>
                </p:oleObj>
              </mc:Choice>
              <mc:Fallback>
                <p:oleObj name="Equation" r:id="rId5" imgW="2425680" imgH="1485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86200"/>
                        <a:ext cx="3932237" cy="240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447800" y="6400800"/>
            <a:ext cx="638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 i="1" dirty="0">
                <a:solidFill>
                  <a:schemeClr val="accent2"/>
                </a:solidFill>
                <a:latin typeface="Times New Roman" pitchFamily="18" charset="0"/>
              </a:rPr>
              <a:t>Very useful when objects not in Euclidean space!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794125" y="242888"/>
            <a:ext cx="1616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2.3. SOM</a:t>
            </a: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830388"/>
            <a:ext cx="3962400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20888"/>
            <a:ext cx="3429000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9"/>
          <p:cNvSpPr>
            <a:spLocks noChangeArrowheads="1"/>
          </p:cNvSpPr>
          <p:nvPr/>
        </p:nvSpPr>
        <p:spPr bwMode="auto">
          <a:xfrm>
            <a:off x="6164263" y="1092200"/>
            <a:ext cx="541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i="1">
                <a:latin typeface="Times New Roman" pitchFamily="18" charset="0"/>
              </a:rPr>
              <a:t>R</a:t>
            </a:r>
            <a:r>
              <a:rPr lang="en-US" altLang="zh-TW" sz="2800" b="1" i="1" baseline="40000">
                <a:latin typeface="Times New Roman" pitchFamily="18" charset="0"/>
              </a:rPr>
              <a:t>p</a:t>
            </a:r>
          </a:p>
        </p:txBody>
      </p:sp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2254250" y="1092200"/>
            <a:ext cx="541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i="1">
                <a:latin typeface="Times New Roman" pitchFamily="18" charset="0"/>
              </a:rPr>
              <a:t>R</a:t>
            </a:r>
            <a:r>
              <a:rPr lang="en-US" altLang="zh-TW" sz="2800" b="1" i="1" baseline="30000">
                <a:latin typeface="Times New Roman" pitchFamily="18" charset="0"/>
              </a:rPr>
              <a:t>2</a:t>
            </a:r>
          </a:p>
        </p:txBody>
      </p:sp>
      <p:sp>
        <p:nvSpPr>
          <p:cNvPr id="38919" name="Line 11"/>
          <p:cNvSpPr>
            <a:spLocks noChangeShapeType="1"/>
          </p:cNvSpPr>
          <p:nvPr/>
        </p:nvSpPr>
        <p:spPr bwMode="auto">
          <a:xfrm>
            <a:off x="2895600" y="1371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3794125" y="242888"/>
            <a:ext cx="1616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2.3. SOM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7010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TW" sz="2000" dirty="0">
                <a:latin typeface="Times New Roman" pitchFamily="18" charset="0"/>
              </a:rPr>
              <a:t>Six nodes (N</a:t>
            </a:r>
            <a:r>
              <a:rPr lang="en-US" altLang="zh-TW" sz="2000" baseline="-25000" dirty="0">
                <a:latin typeface="Times New Roman" pitchFamily="18" charset="0"/>
              </a:rPr>
              <a:t>1</a:t>
            </a:r>
            <a:r>
              <a:rPr lang="en-US" altLang="zh-TW" sz="2000" dirty="0">
                <a:latin typeface="Times New Roman" pitchFamily="18" charset="0"/>
              </a:rPr>
              <a:t>, N</a:t>
            </a:r>
            <a:r>
              <a:rPr lang="en-US" altLang="zh-TW" sz="2000" baseline="-25000" dirty="0">
                <a:latin typeface="Times New Roman" pitchFamily="18" charset="0"/>
              </a:rPr>
              <a:t>2</a:t>
            </a:r>
            <a:r>
              <a:rPr lang="en-US" altLang="zh-TW" sz="2000" dirty="0">
                <a:latin typeface="Times New Roman" pitchFamily="18" charset="0"/>
              </a:rPr>
              <a:t>,…, N</a:t>
            </a:r>
            <a:r>
              <a:rPr lang="en-US" altLang="zh-TW" sz="2000" baseline="-25000" dirty="0">
                <a:latin typeface="Times New Roman" pitchFamily="18" charset="0"/>
              </a:rPr>
              <a:t>6</a:t>
            </a:r>
            <a:r>
              <a:rPr lang="en-US" altLang="zh-TW" sz="2000" dirty="0">
                <a:latin typeface="Times New Roman" pitchFamily="18" charset="0"/>
              </a:rPr>
              <a:t>) of 3 </a:t>
            </a:r>
            <a:r>
              <a:rPr lang="en-US" altLang="zh-TW" dirty="0">
                <a:sym typeface="Symbol" pitchFamily="18" charset="2"/>
              </a:rPr>
              <a:t> </a:t>
            </a:r>
            <a:r>
              <a:rPr lang="en-US" altLang="zh-TW" sz="2000" dirty="0">
                <a:latin typeface="Times New Roman" pitchFamily="18" charset="0"/>
              </a:rPr>
              <a:t>2 grids on 2D are first selected. Denote d(</a:t>
            </a:r>
            <a:r>
              <a:rPr lang="en-US" altLang="zh-TW" sz="2000" dirty="0" err="1">
                <a:latin typeface="Times New Roman" pitchFamily="18" charset="0"/>
              </a:rPr>
              <a:t>N</a:t>
            </a:r>
            <a:r>
              <a:rPr lang="en-US" altLang="zh-TW" sz="2000" baseline="-25000" dirty="0" err="1">
                <a:latin typeface="Times New Roman" pitchFamily="18" charset="0"/>
              </a:rPr>
              <a:t>i</a:t>
            </a:r>
            <a:r>
              <a:rPr lang="en-US" altLang="zh-TW" sz="2000" dirty="0" err="1">
                <a:latin typeface="Times New Roman" pitchFamily="18" charset="0"/>
              </a:rPr>
              <a:t>,N</a:t>
            </a:r>
            <a:r>
              <a:rPr lang="en-US" altLang="zh-TW" sz="2000" baseline="-25000" dirty="0" err="1">
                <a:latin typeface="Times New Roman" pitchFamily="18" charset="0"/>
              </a:rPr>
              <a:t>j</a:t>
            </a:r>
            <a:r>
              <a:rPr lang="en-US" altLang="zh-TW" sz="2000" dirty="0">
                <a:latin typeface="Times New Roman" pitchFamily="18" charset="0"/>
              </a:rPr>
              <a:t>) the distance of two nodes on 2D space.</a:t>
            </a:r>
          </a:p>
          <a:p>
            <a:pPr marL="342900" indent="-342900">
              <a:buFontTx/>
              <a:buAutoNum type="arabicPeriod"/>
            </a:pPr>
            <a:endParaRPr lang="en-US" altLang="zh-TW" sz="200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TW" sz="2000" dirty="0">
                <a:latin typeface="Times New Roman" pitchFamily="18" charset="0"/>
              </a:rPr>
              <a:t>Set a random initial map f</a:t>
            </a:r>
            <a:r>
              <a:rPr lang="en-US" altLang="zh-TW" sz="2000" baseline="-25000" dirty="0">
                <a:latin typeface="Times New Roman" pitchFamily="18" charset="0"/>
              </a:rPr>
              <a:t>0</a:t>
            </a:r>
            <a:r>
              <a:rPr lang="en-US" altLang="zh-TW" sz="2000" dirty="0">
                <a:latin typeface="Times New Roman" pitchFamily="18" charset="0"/>
              </a:rPr>
              <a:t>: (N</a:t>
            </a:r>
            <a:r>
              <a:rPr lang="en-US" altLang="zh-TW" sz="2000" baseline="-25000" dirty="0">
                <a:latin typeface="Times New Roman" pitchFamily="18" charset="0"/>
              </a:rPr>
              <a:t>1</a:t>
            </a:r>
            <a:r>
              <a:rPr lang="en-US" altLang="zh-TW" sz="2000" dirty="0">
                <a:latin typeface="Times New Roman" pitchFamily="18" charset="0"/>
              </a:rPr>
              <a:t>, N</a:t>
            </a:r>
            <a:r>
              <a:rPr lang="en-US" altLang="zh-TW" sz="2000" baseline="-25000" dirty="0">
                <a:latin typeface="Times New Roman" pitchFamily="18" charset="0"/>
              </a:rPr>
              <a:t>2</a:t>
            </a:r>
            <a:r>
              <a:rPr lang="en-US" altLang="zh-TW" sz="2000" dirty="0">
                <a:latin typeface="Times New Roman" pitchFamily="18" charset="0"/>
              </a:rPr>
              <a:t>,…, N</a:t>
            </a:r>
            <a:r>
              <a:rPr lang="en-US" altLang="zh-TW" sz="2000" baseline="-25000" dirty="0">
                <a:latin typeface="Times New Roman" pitchFamily="18" charset="0"/>
              </a:rPr>
              <a:t>6</a:t>
            </a:r>
            <a:r>
              <a:rPr lang="en-US" altLang="zh-TW" sz="2000" dirty="0">
                <a:latin typeface="Times New Roman" pitchFamily="18" charset="0"/>
              </a:rPr>
              <a:t>) </a:t>
            </a:r>
            <a:r>
              <a:rPr lang="en-US" altLang="zh-TW" sz="2000" dirty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000" dirty="0">
                <a:latin typeface="Times New Roman" pitchFamily="18" charset="0"/>
              </a:rPr>
              <a:t> </a:t>
            </a:r>
            <a:r>
              <a:rPr lang="en-US" altLang="zh-TW" sz="2000" dirty="0" err="1">
                <a:latin typeface="Times New Roman" pitchFamily="18" charset="0"/>
              </a:rPr>
              <a:t>R</a:t>
            </a:r>
            <a:r>
              <a:rPr lang="en-US" altLang="zh-TW" sz="2000" baseline="30000" dirty="0" err="1">
                <a:latin typeface="Times New Roman" pitchFamily="18" charset="0"/>
              </a:rPr>
              <a:t>p</a:t>
            </a:r>
            <a:r>
              <a:rPr lang="en-US" altLang="zh-TW" sz="2000" dirty="0">
                <a:latin typeface="Times New Roman" pitchFamily="18" charset="0"/>
              </a:rPr>
              <a:t> (the gene expression space). </a:t>
            </a:r>
          </a:p>
          <a:p>
            <a:pPr marL="342900" indent="-342900">
              <a:buFontTx/>
              <a:buAutoNum type="arabicPeriod"/>
            </a:pPr>
            <a:endParaRPr lang="en-US" altLang="zh-TW" sz="200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TW" sz="2000" dirty="0">
                <a:latin typeface="Times New Roman" pitchFamily="18" charset="0"/>
              </a:rPr>
              <a:t>At each iteration, a data point (gene) P is randomly selected. N</a:t>
            </a:r>
            <a:r>
              <a:rPr lang="en-US" altLang="zh-TW" sz="2000" baseline="-25000" dirty="0">
                <a:latin typeface="Times New Roman" pitchFamily="18" charset="0"/>
              </a:rPr>
              <a:t>P</a:t>
            </a:r>
            <a:r>
              <a:rPr lang="en-US" altLang="zh-TW" sz="2000" dirty="0">
                <a:latin typeface="Times New Roman" pitchFamily="18" charset="0"/>
              </a:rPr>
              <a:t> is the node that maps nearest to P. Then the mapping of nodes is updated by moving points towards P:</a:t>
            </a:r>
          </a:p>
          <a:p>
            <a:pPr marL="342900" indent="-342900">
              <a:buFontTx/>
              <a:buAutoNum type="arabicPeriod"/>
            </a:pPr>
            <a:endParaRPr lang="en-US" altLang="zh-TW" sz="200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en-US" altLang="zh-TW" sz="2000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en-US" altLang="zh-TW" sz="2000" dirty="0">
              <a:latin typeface="Times New Roman" pitchFamily="18" charset="0"/>
            </a:endParaRPr>
          </a:p>
          <a:p>
            <a:pPr marL="800100" lvl="1" indent="-342900"/>
            <a:r>
              <a:rPr lang="en-US" altLang="zh-TW" sz="2000" dirty="0">
                <a:latin typeface="Times New Roman" pitchFamily="18" charset="0"/>
              </a:rPr>
              <a:t>The learning rate decreases with distance of nod N from N</a:t>
            </a:r>
            <a:r>
              <a:rPr lang="en-US" altLang="zh-TW" sz="2000" baseline="-25000" dirty="0">
                <a:latin typeface="Times New Roman" pitchFamily="18" charset="0"/>
              </a:rPr>
              <a:t>P</a:t>
            </a:r>
            <a:r>
              <a:rPr lang="en-US" altLang="zh-TW" sz="2000" dirty="0">
                <a:latin typeface="Times New Roman" pitchFamily="18" charset="0"/>
              </a:rPr>
              <a:t> and with iteration number </a:t>
            </a:r>
            <a:r>
              <a:rPr lang="en-US" altLang="zh-TW" sz="2000" dirty="0" err="1">
                <a:latin typeface="Times New Roman" pitchFamily="18" charset="0"/>
              </a:rPr>
              <a:t>i</a:t>
            </a:r>
            <a:r>
              <a:rPr lang="en-US" altLang="zh-TW" sz="2000" dirty="0">
                <a:latin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altLang="zh-TW" sz="2000" dirty="0">
                <a:latin typeface="Times New Roman" pitchFamily="18" charset="0"/>
              </a:rPr>
              <a:t>Data point P is selected from a random order of genes and recycled. The procedures continue for 20,000-50,000 iterations.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62400"/>
            <a:ext cx="5715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609600"/>
            <a:ext cx="53054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3794125" y="242888"/>
            <a:ext cx="1616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2.3. SOM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5867400" y="1219200"/>
            <a:ext cx="25908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Tx/>
              <a:buAutoNum type="arabicPeriod"/>
            </a:pPr>
            <a:r>
              <a:rPr lang="en-US" altLang="zh-TW" sz="2200">
                <a:latin typeface="Times New Roman" pitchFamily="18" charset="0"/>
              </a:rPr>
              <a:t>Yeast cell cycle data. 828 genes. 6 </a:t>
            </a:r>
            <a:r>
              <a:rPr lang="en-US" altLang="zh-TW" sz="2200">
                <a:latin typeface="Times New Roman" pitchFamily="18" charset="0"/>
                <a:sym typeface="Symbol" pitchFamily="18" charset="2"/>
              </a:rPr>
              <a:t> 5</a:t>
            </a:r>
            <a:r>
              <a:rPr lang="en-US" altLang="zh-TW" sz="2200">
                <a:latin typeface="Times New Roman" pitchFamily="18" charset="0"/>
              </a:rPr>
              <a:t> SOM.</a:t>
            </a:r>
          </a:p>
          <a:p>
            <a:pPr marL="231775" indent="-231775">
              <a:buFontTx/>
              <a:buAutoNum type="arabicPeriod"/>
            </a:pPr>
            <a:endParaRPr lang="en-US" altLang="zh-TW" sz="2200">
              <a:latin typeface="Times New Roman" pitchFamily="18" charset="0"/>
            </a:endParaRPr>
          </a:p>
          <a:p>
            <a:pPr marL="231775" indent="-231775">
              <a:buFontTx/>
              <a:buAutoNum type="arabicPeriod"/>
            </a:pPr>
            <a:endParaRPr lang="en-US" altLang="zh-TW" sz="2200">
              <a:latin typeface="Times New Roman" pitchFamily="18" charset="0"/>
            </a:endParaRPr>
          </a:p>
          <a:p>
            <a:pPr marL="231775" indent="-231775">
              <a:buFontTx/>
              <a:buAutoNum type="arabicPeriod"/>
            </a:pPr>
            <a:endParaRPr lang="en-US" altLang="zh-TW" sz="2200">
              <a:latin typeface="Times New Roman" pitchFamily="18" charset="0"/>
            </a:endParaRPr>
          </a:p>
          <a:p>
            <a:pPr marL="231775" indent="-231775">
              <a:buFontTx/>
              <a:buAutoNum type="arabicPeriod"/>
            </a:pPr>
            <a:r>
              <a:rPr lang="en-US" altLang="zh-TW" sz="2200">
                <a:latin typeface="Times New Roman" pitchFamily="18" charset="0"/>
              </a:rPr>
              <a:t>Average patterns and error bars are shown for each cluster.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794125" y="242888"/>
            <a:ext cx="1616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2.3. SOM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974725" y="1027113"/>
            <a:ext cx="67214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altLang="zh-TW" sz="2400">
                <a:latin typeface="Times New Roman" pitchFamily="18" charset="0"/>
              </a:rPr>
              <a:t>Advantages:</a:t>
            </a:r>
          </a:p>
          <a:p>
            <a:pPr marL="231775" indent="-231775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Better visualization and interpretation. Nodes closer in 2D space will have corresponding clusters also closer.</a:t>
            </a:r>
          </a:p>
          <a:p>
            <a:pPr marL="231775" indent="-231775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Easier to re-group similar clusters</a:t>
            </a:r>
          </a:p>
          <a:p>
            <a:pPr marL="231775" indent="-231775"/>
            <a:endParaRPr lang="en-US" altLang="zh-TW" sz="2400">
              <a:latin typeface="Times New Roman" pitchFamily="18" charset="0"/>
            </a:endParaRPr>
          </a:p>
          <a:p>
            <a:pPr marL="231775" indent="-231775"/>
            <a:r>
              <a:rPr lang="en-US" altLang="zh-TW" sz="2400">
                <a:latin typeface="Times New Roman" pitchFamily="18" charset="0"/>
              </a:rPr>
              <a:t>Disadvantages:</a:t>
            </a:r>
          </a:p>
          <a:p>
            <a:pPr marL="231775" indent="-231775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SOM can be viewed as a restricted form of K-means. (K-means restricted on 2D geometry).</a:t>
            </a:r>
          </a:p>
          <a:p>
            <a:pPr marL="231775" indent="-231775"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marL="231775" indent="-231775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The result is suboptimal in some sense.</a:t>
            </a:r>
          </a:p>
          <a:p>
            <a:pPr marL="231775" indent="-231775"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marL="231775" indent="-231775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A heuristic algorithm.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22363"/>
            <a:ext cx="74676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436813" y="242888"/>
            <a:ext cx="4351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2.4. Model-based clustering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219200" y="1066800"/>
            <a:ext cx="368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latin typeface="Times New Roman" pitchFamily="18" charset="0"/>
              </a:rPr>
              <a:t>-- Classification likelihood: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244600" y="3276600"/>
            <a:ext cx="299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latin typeface="Times New Roman" pitchFamily="18" charset="0"/>
              </a:rPr>
              <a:t>-- Mixture likelihood: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2436813" y="242888"/>
            <a:ext cx="4351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2.4. Model-based clustering</a:t>
            </a:r>
          </a:p>
        </p:txBody>
      </p:sp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032375"/>
            <a:ext cx="45720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2209800" y="4572000"/>
            <a:ext cx="305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latin typeface="Times New Roman" pitchFamily="18" charset="0"/>
              </a:rPr>
              <a:t>Gaussian assumption:</a:t>
            </a:r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W"/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2362200" y="1524000"/>
          <a:ext cx="42672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1358640" imgH="317160" progId="Equation.3">
                  <p:embed/>
                </p:oleObj>
              </mc:Choice>
              <mc:Fallback>
                <p:oleObj name="Equation" r:id="rId5" imgW="1358640" imgH="317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24000"/>
                        <a:ext cx="4267200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16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W"/>
          </a:p>
        </p:txBody>
      </p:sp>
      <p:graphicFrame>
        <p:nvGraphicFramePr>
          <p:cNvPr id="3075" name="Object 15"/>
          <p:cNvGraphicFramePr>
            <a:graphicFrameLocks noChangeAspect="1"/>
          </p:cNvGraphicFramePr>
          <p:nvPr/>
        </p:nvGraphicFramePr>
        <p:xfrm>
          <a:off x="2286000" y="3657600"/>
          <a:ext cx="46482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7" imgW="1498320" imgH="330120" progId="Equation.3">
                  <p:embed/>
                </p:oleObj>
              </mc:Choice>
              <mc:Fallback>
                <p:oleObj name="Equation" r:id="rId7" imgW="1498320" imgH="3301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657600"/>
                        <a:ext cx="464820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Rectangle 1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W"/>
          </a:p>
        </p:txBody>
      </p:sp>
      <p:graphicFrame>
        <p:nvGraphicFramePr>
          <p:cNvPr id="3076" name="Object 17"/>
          <p:cNvGraphicFramePr>
            <a:graphicFrameLocks noChangeAspect="1"/>
          </p:cNvGraphicFramePr>
          <p:nvPr/>
        </p:nvGraphicFramePr>
        <p:xfrm>
          <a:off x="3581400" y="2590800"/>
          <a:ext cx="14573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9" imgW="520560" imgH="177480" progId="Equation.3">
                  <p:embed/>
                </p:oleObj>
              </mc:Choice>
              <mc:Fallback>
                <p:oleObj name="Equation" r:id="rId9" imgW="520560" imgH="177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590800"/>
                        <a:ext cx="145732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36813" y="242888"/>
            <a:ext cx="4351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2.4. Model-based clustering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914400" y="990600"/>
            <a:ext cx="75596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kumimoji="0" lang="en-US" altLang="zh-TW" sz="1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kumimoji="0" lang="en-US" altLang="zh-TW" sz="3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Model-based approach:</a:t>
            </a:r>
          </a:p>
          <a:p>
            <a:pPr marL="457200" indent="-457200"/>
            <a:endParaRPr kumimoji="0" lang="en-US" altLang="zh-TW" sz="12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kumimoji="0" lang="en-US" altLang="zh-TW" sz="3000">
                <a:latin typeface="Times New Roman" pitchFamily="18" charset="0"/>
                <a:cs typeface="Times New Roman" pitchFamily="18" charset="0"/>
              </a:rPr>
              <a:t>Fraley and Raftery (1998) applied a Gaussian mixture model.</a:t>
            </a:r>
          </a:p>
          <a:p>
            <a:pPr marL="457200" indent="-457200"/>
            <a:endParaRPr kumimoji="0" lang="en-US" altLang="zh-TW" sz="300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kumimoji="0" lang="en-US" altLang="zh-TW" sz="3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89413"/>
            <a:ext cx="746760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1981200" y="3733800"/>
          <a:ext cx="16002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825480" imgH="228600" progId="Equation.3">
                  <p:embed/>
                </p:oleObj>
              </mc:Choice>
              <mc:Fallback>
                <p:oleObj name="Equation" r:id="rId5" imgW="82548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33800"/>
                        <a:ext cx="16002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57600"/>
            <a:ext cx="22098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9" name="Object 12"/>
          <p:cNvGraphicFramePr>
            <a:graphicFrameLocks noChangeAspect="1"/>
          </p:cNvGraphicFramePr>
          <p:nvPr/>
        </p:nvGraphicFramePr>
        <p:xfrm>
          <a:off x="2286000" y="2743200"/>
          <a:ext cx="43434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8" imgW="1498320" imgH="330120" progId="Equation.3">
                  <p:embed/>
                </p:oleObj>
              </mc:Choice>
              <mc:Fallback>
                <p:oleObj name="Equation" r:id="rId8" imgW="1498320" imgH="3301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43200"/>
                        <a:ext cx="4343400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581400"/>
            <a:ext cx="6629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660525" y="1258888"/>
            <a:ext cx="56546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TW" sz="2200">
                <a:latin typeface="Times New Roman" pitchFamily="18" charset="0"/>
              </a:rPr>
              <a:t>EM algorithm to maximize the mixture likelihood.</a:t>
            </a:r>
          </a:p>
          <a:p>
            <a:pPr marL="342900" indent="-342900">
              <a:buFontTx/>
              <a:buAutoNum type="arabicPeriod"/>
            </a:pPr>
            <a:endParaRPr lang="en-US" altLang="zh-TW" sz="220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TW" sz="2200">
                <a:latin typeface="Times New Roman" pitchFamily="18" charset="0"/>
              </a:rPr>
              <a:t>Model selection: Bayesian Information Criterion (BIC) for determining </a:t>
            </a:r>
            <a:r>
              <a:rPr lang="en-US" altLang="zh-TW" sz="2200" i="1">
                <a:latin typeface="Times New Roman" pitchFamily="18" charset="0"/>
              </a:rPr>
              <a:t>k</a:t>
            </a:r>
            <a:r>
              <a:rPr lang="en-US" altLang="zh-TW" sz="2200">
                <a:latin typeface="Times New Roman" pitchFamily="18" charset="0"/>
              </a:rPr>
              <a:t> and the complexity of the covariance matrix.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267200"/>
            <a:ext cx="7772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876800"/>
            <a:ext cx="1752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4905375"/>
            <a:ext cx="5867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5534025"/>
            <a:ext cx="3810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1813" y="546576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1600200" y="6096000"/>
          <a:ext cx="5791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10" imgW="2438280" imgH="203040" progId="Equation.3">
                  <p:embed/>
                </p:oleObj>
              </mc:Choice>
              <mc:Fallback>
                <p:oleObj name="Equation" r:id="rId10" imgW="243828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6096000"/>
                        <a:ext cx="5791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2436813" y="242888"/>
            <a:ext cx="4351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2.4. Model-based 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752600" y="1295400"/>
            <a:ext cx="5791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TW" sz="2800">
                <a:latin typeface="Times New Roman" pitchFamily="18" charset="0"/>
              </a:rPr>
              <a:t>Assigning objects to the groups</a:t>
            </a:r>
          </a:p>
          <a:p>
            <a:pPr marL="342900" indent="-342900">
              <a:buFontTx/>
              <a:buAutoNum type="arabicPeriod"/>
            </a:pPr>
            <a:endParaRPr lang="en-US" altLang="zh-TW" sz="280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TW" sz="2800">
                <a:latin typeface="Times New Roman" pitchFamily="18" charset="0"/>
              </a:rPr>
              <a:t>Estimating number of clusters</a:t>
            </a:r>
          </a:p>
          <a:p>
            <a:pPr marL="342900" indent="-342900">
              <a:buFontTx/>
              <a:buAutoNum type="arabicPeriod"/>
            </a:pPr>
            <a:endParaRPr lang="en-US" altLang="zh-TW" sz="280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TW" sz="2800">
                <a:latin typeface="Times New Roman" pitchFamily="18" charset="0"/>
              </a:rPr>
              <a:t>Assessing strength/confidence of cluster assignments for individual objects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313113" y="242888"/>
            <a:ext cx="2478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Introduction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2436813" y="242888"/>
            <a:ext cx="4351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2.4. Model-based clustering</a:t>
            </a:r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438400"/>
            <a:ext cx="51816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038600"/>
            <a:ext cx="54864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1143000" y="1752600"/>
            <a:ext cx="474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</a:rPr>
              <a:t>Mixture model with noise or outliers: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436813" y="242888"/>
            <a:ext cx="4351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2.4. Model-based clustering</a:t>
            </a: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974725" y="1027113"/>
            <a:ext cx="67214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altLang="zh-TW" sz="2400">
                <a:latin typeface="Times New Roman" pitchFamily="18" charset="0"/>
              </a:rPr>
              <a:t>Advantages:</a:t>
            </a:r>
          </a:p>
          <a:p>
            <a:pPr marL="231775" indent="-231775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Flexibility on cluster covariance structure.</a:t>
            </a:r>
          </a:p>
          <a:p>
            <a:pPr marL="231775" indent="-231775"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marL="231775" indent="-231775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Rigorous statistical inference with full model.</a:t>
            </a:r>
          </a:p>
          <a:p>
            <a:pPr marL="231775" indent="-231775"/>
            <a:endParaRPr lang="en-US" altLang="zh-TW" sz="2400">
              <a:latin typeface="Times New Roman" pitchFamily="18" charset="0"/>
            </a:endParaRPr>
          </a:p>
          <a:p>
            <a:pPr marL="231775" indent="-231775"/>
            <a:endParaRPr lang="en-US" altLang="zh-TW" sz="2400">
              <a:latin typeface="Times New Roman" pitchFamily="18" charset="0"/>
            </a:endParaRPr>
          </a:p>
          <a:p>
            <a:pPr marL="231775" indent="-231775"/>
            <a:r>
              <a:rPr lang="en-US" altLang="zh-TW" sz="2400">
                <a:latin typeface="Times New Roman" pitchFamily="18" charset="0"/>
              </a:rPr>
              <a:t>Disadvantages:</a:t>
            </a:r>
          </a:p>
          <a:p>
            <a:pPr marL="231775" indent="-231775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Model selection is usually difficult. Data may not fit Gaussian model.</a:t>
            </a:r>
          </a:p>
          <a:p>
            <a:pPr marL="231775" indent="-231775"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marL="231775" indent="-231775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Too many parameters to estimate in complex covariance structure.</a:t>
            </a:r>
          </a:p>
          <a:p>
            <a:pPr marL="231775" indent="-231775"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marL="231775" indent="-231775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Local minimum problem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641600" y="242888"/>
            <a:ext cx="3787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Estimate # of clusters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609600" y="1219200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dirty="0">
                <a:latin typeface="Times New Roman" pitchFamily="18" charset="0"/>
              </a:rPr>
              <a:t>Milligan &amp; Cooper(1985) compared over 30 published rules. None is particularly better than all the others. The best method is data dependent. </a:t>
            </a:r>
          </a:p>
          <a:p>
            <a:r>
              <a:rPr kumimoji="0" lang="en-US" altLang="zh-TW" sz="2400" dirty="0">
                <a:solidFill>
                  <a:schemeClr val="accent2"/>
                </a:solidFill>
                <a:latin typeface="Times New Roman" pitchFamily="18" charset="0"/>
              </a:rPr>
              <a:t>1. </a:t>
            </a:r>
            <a:r>
              <a:rPr kumimoji="0" lang="en-US" altLang="zh-TW" sz="2400" dirty="0" err="1">
                <a:solidFill>
                  <a:schemeClr val="accent2"/>
                </a:solidFill>
                <a:latin typeface="Times New Roman" pitchFamily="18" charset="0"/>
              </a:rPr>
              <a:t>Calinski</a:t>
            </a:r>
            <a:r>
              <a:rPr kumimoji="0" lang="en-US" altLang="zh-TW" sz="2400" dirty="0">
                <a:solidFill>
                  <a:schemeClr val="accent2"/>
                </a:solidFill>
                <a:latin typeface="Times New Roman" pitchFamily="18" charset="0"/>
              </a:rPr>
              <a:t> &amp; </a:t>
            </a:r>
            <a:r>
              <a:rPr kumimoji="0" lang="en-US" altLang="zh-TW" sz="2400" dirty="0" err="1">
                <a:solidFill>
                  <a:schemeClr val="accent2"/>
                </a:solidFill>
                <a:latin typeface="Times New Roman" pitchFamily="18" charset="0"/>
              </a:rPr>
              <a:t>Harabasz</a:t>
            </a:r>
            <a:r>
              <a:rPr kumimoji="0" lang="en-US" altLang="zh-TW" sz="2400" dirty="0">
                <a:solidFill>
                  <a:schemeClr val="accent2"/>
                </a:solidFill>
                <a:latin typeface="Times New Roman" pitchFamily="18" charset="0"/>
              </a:rPr>
              <a:t> (1974)</a:t>
            </a:r>
          </a:p>
          <a:p>
            <a:endParaRPr kumimoji="0" lang="en-US" altLang="zh-TW" sz="2400" dirty="0">
              <a:latin typeface="Times New Roman" pitchFamily="18" charset="0"/>
            </a:endParaRPr>
          </a:p>
          <a:p>
            <a:endParaRPr kumimoji="0" lang="en-US" altLang="zh-TW" sz="2400" dirty="0">
              <a:latin typeface="Times New Roman" pitchFamily="18" charset="0"/>
            </a:endParaRPr>
          </a:p>
          <a:p>
            <a:endParaRPr kumimoji="0" lang="en-US" altLang="zh-TW" sz="2400" dirty="0">
              <a:latin typeface="Times New Roman" pitchFamily="18" charset="0"/>
            </a:endParaRPr>
          </a:p>
          <a:p>
            <a:r>
              <a:rPr kumimoji="0" lang="en-US" altLang="zh-TW" sz="2400" dirty="0" smtClean="0">
                <a:latin typeface="Times New Roman" pitchFamily="18" charset="0"/>
              </a:rPr>
              <a:t>Where </a:t>
            </a:r>
            <a:r>
              <a:rPr kumimoji="0" lang="en-US" altLang="zh-TW" sz="2400" i="1" dirty="0" smtClean="0">
                <a:latin typeface="Times New Roman" pitchFamily="18" charset="0"/>
              </a:rPr>
              <a:t>B(k) </a:t>
            </a:r>
            <a:r>
              <a:rPr kumimoji="0" lang="en-US" altLang="zh-TW" sz="2400" dirty="0" smtClean="0">
                <a:latin typeface="Times New Roman" pitchFamily="18" charset="0"/>
              </a:rPr>
              <a:t>and </a:t>
            </a:r>
            <a:r>
              <a:rPr kumimoji="0" lang="en-US" altLang="zh-TW" sz="2400" i="1" dirty="0" smtClean="0">
                <a:latin typeface="Times New Roman" pitchFamily="18" charset="0"/>
              </a:rPr>
              <a:t>W(k)</a:t>
            </a:r>
            <a:r>
              <a:rPr kumimoji="0" lang="en-US" altLang="zh-TW" sz="2400" dirty="0" smtClean="0">
                <a:latin typeface="Times New Roman" pitchFamily="18" charset="0"/>
              </a:rPr>
              <a:t> are the between-and within-cluster sum of </a:t>
            </a:r>
            <a:r>
              <a:rPr kumimoji="0" lang="en-US" altLang="zh-TW" sz="2400" dirty="0" err="1" smtClean="0">
                <a:latin typeface="Times New Roman" pitchFamily="18" charset="0"/>
              </a:rPr>
              <a:t>sqaures</a:t>
            </a:r>
            <a:r>
              <a:rPr kumimoji="0" lang="en-US" altLang="zh-TW" sz="2400" dirty="0" smtClean="0">
                <a:latin typeface="Times New Roman" pitchFamily="18" charset="0"/>
              </a:rPr>
              <a:t> with k clusters.</a:t>
            </a:r>
            <a:endParaRPr kumimoji="0" lang="en-US" altLang="zh-TW" sz="2400" dirty="0">
              <a:latin typeface="Times New Roman" pitchFamily="18" charset="0"/>
            </a:endParaRPr>
          </a:p>
          <a:p>
            <a:r>
              <a:rPr kumimoji="0" lang="en-US" altLang="zh-TW" sz="2400" dirty="0">
                <a:solidFill>
                  <a:schemeClr val="accent2"/>
                </a:solidFill>
                <a:latin typeface="Times New Roman" pitchFamily="18" charset="0"/>
              </a:rPr>
              <a:t>2. </a:t>
            </a:r>
            <a:r>
              <a:rPr kumimoji="0" lang="en-US" altLang="zh-TW" sz="2400" dirty="0" err="1">
                <a:solidFill>
                  <a:schemeClr val="accent2"/>
                </a:solidFill>
                <a:latin typeface="Times New Roman" pitchFamily="18" charset="0"/>
              </a:rPr>
              <a:t>Hartigan</a:t>
            </a:r>
            <a:r>
              <a:rPr kumimoji="0" lang="en-US" altLang="zh-TW" sz="2400" dirty="0">
                <a:solidFill>
                  <a:schemeClr val="accent2"/>
                </a:solidFill>
                <a:latin typeface="Times New Roman" pitchFamily="18" charset="0"/>
              </a:rPr>
              <a:t> (1975)</a:t>
            </a:r>
          </a:p>
          <a:p>
            <a:endParaRPr kumimoji="0" lang="en-US" altLang="zh-TW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kumimoji="0" lang="en-US" altLang="zh-TW" sz="2400" dirty="0">
                <a:latin typeface="Times New Roman" pitchFamily="18" charset="0"/>
              </a:rPr>
              <a:t>					      , Stop when H(k)&lt;10</a:t>
            </a: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048250"/>
            <a:ext cx="4038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2438400" y="2971800"/>
          <a:ext cx="38100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726920" imgH="419040" progId="Equation.3">
                  <p:embed/>
                </p:oleObj>
              </mc:Choice>
              <mc:Fallback>
                <p:oleObj name="Equation" r:id="rId5" imgW="172692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0"/>
                        <a:ext cx="3810000" cy="925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6858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2641600" y="242888"/>
            <a:ext cx="3787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Estimate # of clusters</a:t>
            </a: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1143000" y="842963"/>
            <a:ext cx="660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>
                <a:solidFill>
                  <a:schemeClr val="accent2"/>
                </a:solidFill>
                <a:latin typeface="Times New Roman" pitchFamily="18" charset="0"/>
              </a:rPr>
              <a:t>3. Gap statistic: Tibshirani, Walther &amp; Hastie (2000)</a:t>
            </a:r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1431925" y="4632325"/>
            <a:ext cx="6416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en-US" altLang="zh-TW" sz="2000">
                <a:latin typeface="Times New Roman" pitchFamily="18" charset="0"/>
              </a:rPr>
              <a:t>Within sum of squares W(k) is a decreasing function of </a:t>
            </a:r>
            <a:r>
              <a:rPr lang="en-US" altLang="zh-TW" sz="2000" i="1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.</a:t>
            </a:r>
          </a:p>
          <a:p>
            <a:pPr marL="174625" indent="-174625">
              <a:buFontTx/>
              <a:buChar char="•"/>
            </a:pPr>
            <a:r>
              <a:rPr lang="en-US" altLang="zh-TW" sz="2000">
                <a:latin typeface="Times New Roman" pitchFamily="18" charset="0"/>
              </a:rPr>
              <a:t>Normally look for a turning point of elbow-shape to identify the number of clusters, </a:t>
            </a:r>
            <a:r>
              <a:rPr lang="en-US" altLang="zh-TW" sz="2000" i="1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40013"/>
            <a:ext cx="80772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981200" y="2133600"/>
          <a:ext cx="55626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2654280" imgH="241200" progId="Equation.3">
                  <p:embed/>
                </p:oleObj>
              </mc:Choice>
              <mc:Fallback>
                <p:oleObj name="Equation" r:id="rId5" imgW="26542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33600"/>
                        <a:ext cx="5562600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355725" y="1027113"/>
            <a:ext cx="6645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en-US" altLang="zh-TW" sz="2000" dirty="0">
                <a:latin typeface="Times New Roman" pitchFamily="18" charset="0"/>
              </a:rPr>
              <a:t>Instead of the above arbitrary criterion, the paper proposes to maximize the following Gap statistics. The background expectation is calculated from random </a:t>
            </a:r>
            <a:r>
              <a:rPr lang="en-US" altLang="zh-TW" sz="2000" dirty="0" smtClean="0">
                <a:latin typeface="Times New Roman" pitchFamily="18" charset="0"/>
              </a:rPr>
              <a:t>sampling from .</a:t>
            </a:r>
            <a:endParaRPr lang="en-US" altLang="zh-TW" sz="2000" dirty="0">
              <a:latin typeface="Times New Roman" pitchFamily="18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641600" y="242888"/>
            <a:ext cx="3787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Estimate # of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371600" y="0"/>
            <a:ext cx="6645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buFontTx/>
              <a:buChar char="•"/>
            </a:pPr>
            <a:r>
              <a:rPr lang="en-US" altLang="zh-TW" sz="2000" dirty="0" smtClean="0">
                <a:latin typeface="Times New Roman" pitchFamily="18" charset="0"/>
              </a:rPr>
              <a:t>The </a:t>
            </a:r>
            <a:r>
              <a:rPr lang="en-US" altLang="zh-TW" sz="2000" dirty="0">
                <a:latin typeface="Times New Roman" pitchFamily="18" charset="0"/>
              </a:rPr>
              <a:t>background expectation is calculated from random </a:t>
            </a:r>
            <a:r>
              <a:rPr lang="en-US" altLang="zh-TW" sz="2000" dirty="0" smtClean="0">
                <a:latin typeface="Times New Roman" pitchFamily="18" charset="0"/>
              </a:rPr>
              <a:t>sampling from uniform distribution.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1219200" y="685800"/>
            <a:ext cx="6096000" cy="2743200"/>
            <a:chOff x="304800" y="2743200"/>
            <a:chExt cx="8763000" cy="4008438"/>
          </a:xfrm>
        </p:grpSpPr>
        <p:sp>
          <p:nvSpPr>
            <p:cNvPr id="7" name="Rectangle 84"/>
            <p:cNvSpPr>
              <a:spLocks noChangeArrowheads="1"/>
            </p:cNvSpPr>
            <p:nvPr/>
          </p:nvSpPr>
          <p:spPr bwMode="auto">
            <a:xfrm>
              <a:off x="3371850" y="2743200"/>
              <a:ext cx="2514600" cy="3124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304800" y="4495800"/>
              <a:ext cx="1085850" cy="1390650"/>
              <a:chOff x="432" y="2880"/>
              <a:chExt cx="684" cy="876"/>
            </a:xfrm>
          </p:grpSpPr>
          <p:sp>
            <p:nvSpPr>
              <p:cNvPr id="9" name="Oval 5"/>
              <p:cNvSpPr>
                <a:spLocks noChangeArrowheads="1"/>
              </p:cNvSpPr>
              <p:nvPr/>
            </p:nvSpPr>
            <p:spPr bwMode="auto">
              <a:xfrm>
                <a:off x="672" y="291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6"/>
              <p:cNvSpPr>
                <a:spLocks noChangeArrowheads="1"/>
              </p:cNvSpPr>
              <p:nvPr/>
            </p:nvSpPr>
            <p:spPr bwMode="auto">
              <a:xfrm>
                <a:off x="744" y="302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852" y="288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8"/>
              <p:cNvSpPr>
                <a:spLocks noChangeArrowheads="1"/>
              </p:cNvSpPr>
              <p:nvPr/>
            </p:nvSpPr>
            <p:spPr bwMode="auto">
              <a:xfrm>
                <a:off x="600" y="320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9"/>
              <p:cNvSpPr>
                <a:spLocks noChangeArrowheads="1"/>
              </p:cNvSpPr>
              <p:nvPr/>
            </p:nvSpPr>
            <p:spPr bwMode="auto">
              <a:xfrm>
                <a:off x="672" y="331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10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924" y="309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996" y="320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>
                <a:off x="1008" y="288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auto">
              <a:xfrm>
                <a:off x="492" y="306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auto">
              <a:xfrm>
                <a:off x="600" y="342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924" y="295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auto">
              <a:xfrm>
                <a:off x="816" y="334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18"/>
              <p:cNvSpPr>
                <a:spLocks noChangeArrowheads="1"/>
              </p:cNvSpPr>
              <p:nvPr/>
            </p:nvSpPr>
            <p:spPr bwMode="auto">
              <a:xfrm>
                <a:off x="744" y="349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9"/>
              <p:cNvSpPr>
                <a:spLocks noChangeArrowheads="1"/>
              </p:cNvSpPr>
              <p:nvPr/>
            </p:nvSpPr>
            <p:spPr bwMode="auto">
              <a:xfrm>
                <a:off x="432" y="336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auto">
              <a:xfrm>
                <a:off x="720" y="364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auto">
              <a:xfrm>
                <a:off x="960" y="342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auto">
              <a:xfrm>
                <a:off x="576" y="360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42"/>
            <p:cNvGrpSpPr>
              <a:grpSpLocks/>
            </p:cNvGrpSpPr>
            <p:nvPr/>
          </p:nvGrpSpPr>
          <p:grpSpPr bwMode="auto">
            <a:xfrm>
              <a:off x="1752600" y="2819400"/>
              <a:ext cx="1085850" cy="1390650"/>
              <a:chOff x="1344" y="1824"/>
              <a:chExt cx="684" cy="876"/>
            </a:xfrm>
          </p:grpSpPr>
          <p:sp>
            <p:nvSpPr>
              <p:cNvPr id="28" name="Oval 24"/>
              <p:cNvSpPr>
                <a:spLocks noChangeArrowheads="1"/>
              </p:cNvSpPr>
              <p:nvPr/>
            </p:nvSpPr>
            <p:spPr bwMode="auto">
              <a:xfrm>
                <a:off x="1536" y="190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25"/>
              <p:cNvSpPr>
                <a:spLocks noChangeArrowheads="1"/>
              </p:cNvSpPr>
              <p:nvPr/>
            </p:nvSpPr>
            <p:spPr bwMode="auto">
              <a:xfrm>
                <a:off x="1608" y="201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26"/>
              <p:cNvSpPr>
                <a:spLocks noChangeArrowheads="1"/>
              </p:cNvSpPr>
              <p:nvPr/>
            </p:nvSpPr>
            <p:spPr bwMode="auto">
              <a:xfrm>
                <a:off x="1716" y="187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27"/>
              <p:cNvSpPr>
                <a:spLocks noChangeArrowheads="1"/>
              </p:cNvSpPr>
              <p:nvPr/>
            </p:nvSpPr>
            <p:spPr bwMode="auto">
              <a:xfrm>
                <a:off x="1344" y="225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1536" y="230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29"/>
              <p:cNvSpPr>
                <a:spLocks noChangeArrowheads="1"/>
              </p:cNvSpPr>
              <p:nvPr/>
            </p:nvSpPr>
            <p:spPr bwMode="auto">
              <a:xfrm>
                <a:off x="1644" y="216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30"/>
              <p:cNvSpPr>
                <a:spLocks noChangeArrowheads="1"/>
              </p:cNvSpPr>
              <p:nvPr/>
            </p:nvSpPr>
            <p:spPr bwMode="auto">
              <a:xfrm>
                <a:off x="1788" y="208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31"/>
              <p:cNvSpPr>
                <a:spLocks noChangeArrowheads="1"/>
              </p:cNvSpPr>
              <p:nvPr/>
            </p:nvSpPr>
            <p:spPr bwMode="auto">
              <a:xfrm>
                <a:off x="1860" y="219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32"/>
              <p:cNvSpPr>
                <a:spLocks noChangeArrowheads="1"/>
              </p:cNvSpPr>
              <p:nvPr/>
            </p:nvSpPr>
            <p:spPr bwMode="auto">
              <a:xfrm>
                <a:off x="1824" y="182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33"/>
              <p:cNvSpPr>
                <a:spLocks noChangeArrowheads="1"/>
              </p:cNvSpPr>
              <p:nvPr/>
            </p:nvSpPr>
            <p:spPr bwMode="auto">
              <a:xfrm>
                <a:off x="1356" y="205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34"/>
              <p:cNvSpPr>
                <a:spLocks noChangeArrowheads="1"/>
              </p:cNvSpPr>
              <p:nvPr/>
            </p:nvSpPr>
            <p:spPr bwMode="auto">
              <a:xfrm>
                <a:off x="1464" y="241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35"/>
              <p:cNvSpPr>
                <a:spLocks noChangeArrowheads="1"/>
              </p:cNvSpPr>
              <p:nvPr/>
            </p:nvSpPr>
            <p:spPr bwMode="auto">
              <a:xfrm>
                <a:off x="1788" y="194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36"/>
              <p:cNvSpPr>
                <a:spLocks noChangeArrowheads="1"/>
              </p:cNvSpPr>
              <p:nvPr/>
            </p:nvSpPr>
            <p:spPr bwMode="auto">
              <a:xfrm>
                <a:off x="1680" y="234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37"/>
              <p:cNvSpPr>
                <a:spLocks noChangeArrowheads="1"/>
              </p:cNvSpPr>
              <p:nvPr/>
            </p:nvSpPr>
            <p:spPr bwMode="auto">
              <a:xfrm>
                <a:off x="1608" y="248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38"/>
              <p:cNvSpPr>
                <a:spLocks noChangeArrowheads="1"/>
              </p:cNvSpPr>
              <p:nvPr/>
            </p:nvSpPr>
            <p:spPr bwMode="auto">
              <a:xfrm>
                <a:off x="1920" y="196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39"/>
              <p:cNvSpPr>
                <a:spLocks noChangeArrowheads="1"/>
              </p:cNvSpPr>
              <p:nvPr/>
            </p:nvSpPr>
            <p:spPr bwMode="auto">
              <a:xfrm>
                <a:off x="1488" y="259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40"/>
              <p:cNvSpPr>
                <a:spLocks noChangeArrowheads="1"/>
              </p:cNvSpPr>
              <p:nvPr/>
            </p:nvSpPr>
            <p:spPr bwMode="auto">
              <a:xfrm>
                <a:off x="1536" y="211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41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609600" y="6172200"/>
              <a:ext cx="20574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/>
                <a:t>Observations</a:t>
              </a:r>
            </a:p>
          </p:txBody>
        </p:sp>
        <p:grpSp>
          <p:nvGrpSpPr>
            <p:cNvPr id="47" name="Group 45"/>
            <p:cNvGrpSpPr>
              <a:grpSpLocks/>
            </p:cNvGrpSpPr>
            <p:nvPr/>
          </p:nvGrpSpPr>
          <p:grpSpPr bwMode="auto">
            <a:xfrm>
              <a:off x="3352800" y="4433888"/>
              <a:ext cx="1085850" cy="1390650"/>
              <a:chOff x="432" y="2880"/>
              <a:chExt cx="684" cy="876"/>
            </a:xfrm>
          </p:grpSpPr>
          <p:sp>
            <p:nvSpPr>
              <p:cNvPr id="48" name="Oval 46"/>
              <p:cNvSpPr>
                <a:spLocks noChangeArrowheads="1"/>
              </p:cNvSpPr>
              <p:nvPr/>
            </p:nvSpPr>
            <p:spPr bwMode="auto">
              <a:xfrm>
                <a:off x="672" y="291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47"/>
              <p:cNvSpPr>
                <a:spLocks noChangeArrowheads="1"/>
              </p:cNvSpPr>
              <p:nvPr/>
            </p:nvSpPr>
            <p:spPr bwMode="auto">
              <a:xfrm>
                <a:off x="744" y="302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48"/>
              <p:cNvSpPr>
                <a:spLocks noChangeArrowheads="1"/>
              </p:cNvSpPr>
              <p:nvPr/>
            </p:nvSpPr>
            <p:spPr bwMode="auto">
              <a:xfrm>
                <a:off x="852" y="288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49"/>
              <p:cNvSpPr>
                <a:spLocks noChangeArrowheads="1"/>
              </p:cNvSpPr>
              <p:nvPr/>
            </p:nvSpPr>
            <p:spPr bwMode="auto">
              <a:xfrm>
                <a:off x="600" y="320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50"/>
              <p:cNvSpPr>
                <a:spLocks noChangeArrowheads="1"/>
              </p:cNvSpPr>
              <p:nvPr/>
            </p:nvSpPr>
            <p:spPr bwMode="auto">
              <a:xfrm>
                <a:off x="672" y="331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51"/>
              <p:cNvSpPr>
                <a:spLocks noChangeArrowheads="1"/>
              </p:cNvSpPr>
              <p:nvPr/>
            </p:nvSpPr>
            <p:spPr bwMode="auto">
              <a:xfrm>
                <a:off x="780" y="316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52"/>
              <p:cNvSpPr>
                <a:spLocks noChangeArrowheads="1"/>
              </p:cNvSpPr>
              <p:nvPr/>
            </p:nvSpPr>
            <p:spPr bwMode="auto">
              <a:xfrm>
                <a:off x="924" y="309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53"/>
              <p:cNvSpPr>
                <a:spLocks noChangeArrowheads="1"/>
              </p:cNvSpPr>
              <p:nvPr/>
            </p:nvSpPr>
            <p:spPr bwMode="auto">
              <a:xfrm>
                <a:off x="996" y="320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54"/>
              <p:cNvSpPr>
                <a:spLocks noChangeArrowheads="1"/>
              </p:cNvSpPr>
              <p:nvPr/>
            </p:nvSpPr>
            <p:spPr bwMode="auto">
              <a:xfrm>
                <a:off x="1008" y="288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55"/>
              <p:cNvSpPr>
                <a:spLocks noChangeArrowheads="1"/>
              </p:cNvSpPr>
              <p:nvPr/>
            </p:nvSpPr>
            <p:spPr bwMode="auto">
              <a:xfrm>
                <a:off x="492" y="306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56"/>
              <p:cNvSpPr>
                <a:spLocks noChangeArrowheads="1"/>
              </p:cNvSpPr>
              <p:nvPr/>
            </p:nvSpPr>
            <p:spPr bwMode="auto">
              <a:xfrm>
                <a:off x="600" y="342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57"/>
              <p:cNvSpPr>
                <a:spLocks noChangeArrowheads="1"/>
              </p:cNvSpPr>
              <p:nvPr/>
            </p:nvSpPr>
            <p:spPr bwMode="auto">
              <a:xfrm>
                <a:off x="924" y="295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58"/>
              <p:cNvSpPr>
                <a:spLocks noChangeArrowheads="1"/>
              </p:cNvSpPr>
              <p:nvPr/>
            </p:nvSpPr>
            <p:spPr bwMode="auto">
              <a:xfrm>
                <a:off x="816" y="334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59"/>
              <p:cNvSpPr>
                <a:spLocks noChangeArrowheads="1"/>
              </p:cNvSpPr>
              <p:nvPr/>
            </p:nvSpPr>
            <p:spPr bwMode="auto">
              <a:xfrm>
                <a:off x="744" y="349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60"/>
              <p:cNvSpPr>
                <a:spLocks noChangeArrowheads="1"/>
              </p:cNvSpPr>
              <p:nvPr/>
            </p:nvSpPr>
            <p:spPr bwMode="auto">
              <a:xfrm>
                <a:off x="432" y="336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61"/>
              <p:cNvSpPr>
                <a:spLocks noChangeArrowheads="1"/>
              </p:cNvSpPr>
              <p:nvPr/>
            </p:nvSpPr>
            <p:spPr bwMode="auto">
              <a:xfrm>
                <a:off x="720" y="364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62"/>
              <p:cNvSpPr>
                <a:spLocks noChangeArrowheads="1"/>
              </p:cNvSpPr>
              <p:nvPr/>
            </p:nvSpPr>
            <p:spPr bwMode="auto">
              <a:xfrm>
                <a:off x="960" y="342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63"/>
              <p:cNvSpPr>
                <a:spLocks noChangeArrowheads="1"/>
              </p:cNvSpPr>
              <p:nvPr/>
            </p:nvSpPr>
            <p:spPr bwMode="auto">
              <a:xfrm>
                <a:off x="576" y="360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64"/>
            <p:cNvGrpSpPr>
              <a:grpSpLocks/>
            </p:cNvGrpSpPr>
            <p:nvPr/>
          </p:nvGrpSpPr>
          <p:grpSpPr bwMode="auto">
            <a:xfrm>
              <a:off x="4800600" y="2757488"/>
              <a:ext cx="1085850" cy="1390650"/>
              <a:chOff x="1344" y="1824"/>
              <a:chExt cx="684" cy="876"/>
            </a:xfrm>
          </p:grpSpPr>
          <p:sp>
            <p:nvSpPr>
              <p:cNvPr id="67" name="Oval 65"/>
              <p:cNvSpPr>
                <a:spLocks noChangeArrowheads="1"/>
              </p:cNvSpPr>
              <p:nvPr/>
            </p:nvSpPr>
            <p:spPr bwMode="auto">
              <a:xfrm>
                <a:off x="1536" y="190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66"/>
              <p:cNvSpPr>
                <a:spLocks noChangeArrowheads="1"/>
              </p:cNvSpPr>
              <p:nvPr/>
            </p:nvSpPr>
            <p:spPr bwMode="auto">
              <a:xfrm>
                <a:off x="1608" y="201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67"/>
              <p:cNvSpPr>
                <a:spLocks noChangeArrowheads="1"/>
              </p:cNvSpPr>
              <p:nvPr/>
            </p:nvSpPr>
            <p:spPr bwMode="auto">
              <a:xfrm>
                <a:off x="1716" y="187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68"/>
              <p:cNvSpPr>
                <a:spLocks noChangeArrowheads="1"/>
              </p:cNvSpPr>
              <p:nvPr/>
            </p:nvSpPr>
            <p:spPr bwMode="auto">
              <a:xfrm>
                <a:off x="1344" y="225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69"/>
              <p:cNvSpPr>
                <a:spLocks noChangeArrowheads="1"/>
              </p:cNvSpPr>
              <p:nvPr/>
            </p:nvSpPr>
            <p:spPr bwMode="auto">
              <a:xfrm>
                <a:off x="1536" y="230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70"/>
              <p:cNvSpPr>
                <a:spLocks noChangeArrowheads="1"/>
              </p:cNvSpPr>
              <p:nvPr/>
            </p:nvSpPr>
            <p:spPr bwMode="auto">
              <a:xfrm>
                <a:off x="1644" y="216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71"/>
              <p:cNvSpPr>
                <a:spLocks noChangeArrowheads="1"/>
              </p:cNvSpPr>
              <p:nvPr/>
            </p:nvSpPr>
            <p:spPr bwMode="auto">
              <a:xfrm>
                <a:off x="1788" y="208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72"/>
              <p:cNvSpPr>
                <a:spLocks noChangeArrowheads="1"/>
              </p:cNvSpPr>
              <p:nvPr/>
            </p:nvSpPr>
            <p:spPr bwMode="auto">
              <a:xfrm>
                <a:off x="1860" y="219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73"/>
              <p:cNvSpPr>
                <a:spLocks noChangeArrowheads="1"/>
              </p:cNvSpPr>
              <p:nvPr/>
            </p:nvSpPr>
            <p:spPr bwMode="auto">
              <a:xfrm>
                <a:off x="1824" y="182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74"/>
              <p:cNvSpPr>
                <a:spLocks noChangeArrowheads="1"/>
              </p:cNvSpPr>
              <p:nvPr/>
            </p:nvSpPr>
            <p:spPr bwMode="auto">
              <a:xfrm>
                <a:off x="1356" y="205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75"/>
              <p:cNvSpPr>
                <a:spLocks noChangeArrowheads="1"/>
              </p:cNvSpPr>
              <p:nvPr/>
            </p:nvSpPr>
            <p:spPr bwMode="auto">
              <a:xfrm>
                <a:off x="1464" y="241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76"/>
              <p:cNvSpPr>
                <a:spLocks noChangeArrowheads="1"/>
              </p:cNvSpPr>
              <p:nvPr/>
            </p:nvSpPr>
            <p:spPr bwMode="auto">
              <a:xfrm>
                <a:off x="1788" y="194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77"/>
              <p:cNvSpPr>
                <a:spLocks noChangeArrowheads="1"/>
              </p:cNvSpPr>
              <p:nvPr/>
            </p:nvSpPr>
            <p:spPr bwMode="auto">
              <a:xfrm>
                <a:off x="1680" y="234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78"/>
              <p:cNvSpPr>
                <a:spLocks noChangeArrowheads="1"/>
              </p:cNvSpPr>
              <p:nvPr/>
            </p:nvSpPr>
            <p:spPr bwMode="auto">
              <a:xfrm>
                <a:off x="1608" y="248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79"/>
              <p:cNvSpPr>
                <a:spLocks noChangeArrowheads="1"/>
              </p:cNvSpPr>
              <p:nvPr/>
            </p:nvSpPr>
            <p:spPr bwMode="auto">
              <a:xfrm>
                <a:off x="1920" y="196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80"/>
              <p:cNvSpPr>
                <a:spLocks noChangeArrowheads="1"/>
              </p:cNvSpPr>
              <p:nvPr/>
            </p:nvSpPr>
            <p:spPr bwMode="auto">
              <a:xfrm>
                <a:off x="1488" y="259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81"/>
              <p:cNvSpPr>
                <a:spLocks noChangeArrowheads="1"/>
              </p:cNvSpPr>
              <p:nvPr/>
            </p:nvSpPr>
            <p:spPr bwMode="auto">
              <a:xfrm>
                <a:off x="1536" y="211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82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" name="Text Box 83"/>
            <p:cNvSpPr txBox="1">
              <a:spLocks noChangeArrowheads="1"/>
            </p:cNvSpPr>
            <p:nvPr/>
          </p:nvSpPr>
          <p:spPr bwMode="auto">
            <a:xfrm>
              <a:off x="3371850" y="6110288"/>
              <a:ext cx="2590800" cy="641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/>
                <a:t>Bounding Box (aligned with feature axes)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6477000" y="2743200"/>
              <a:ext cx="2514600" cy="3124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" name="Group 125"/>
            <p:cNvGrpSpPr>
              <a:grpSpLocks/>
            </p:cNvGrpSpPr>
            <p:nvPr/>
          </p:nvGrpSpPr>
          <p:grpSpPr bwMode="auto">
            <a:xfrm>
              <a:off x="6477000" y="2757488"/>
              <a:ext cx="2514600" cy="3052762"/>
              <a:chOff x="4080" y="1737"/>
              <a:chExt cx="1584" cy="1923"/>
            </a:xfrm>
          </p:grpSpPr>
          <p:sp>
            <p:nvSpPr>
              <p:cNvPr id="88" name="Oval 87"/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88"/>
              <p:cNvSpPr>
                <a:spLocks noChangeArrowheads="1"/>
              </p:cNvSpPr>
              <p:nvPr/>
            </p:nvSpPr>
            <p:spPr bwMode="auto">
              <a:xfrm>
                <a:off x="4392" y="292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89"/>
              <p:cNvSpPr>
                <a:spLocks noChangeArrowheads="1"/>
              </p:cNvSpPr>
              <p:nvPr/>
            </p:nvSpPr>
            <p:spPr bwMode="auto">
              <a:xfrm>
                <a:off x="4608" y="264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90"/>
              <p:cNvSpPr>
                <a:spLocks noChangeArrowheads="1"/>
              </p:cNvSpPr>
              <p:nvPr/>
            </p:nvSpPr>
            <p:spPr bwMode="auto">
              <a:xfrm>
                <a:off x="4224" y="264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91"/>
              <p:cNvSpPr>
                <a:spLocks noChangeArrowheads="1"/>
              </p:cNvSpPr>
              <p:nvPr/>
            </p:nvSpPr>
            <p:spPr bwMode="auto">
              <a:xfrm>
                <a:off x="5136" y="249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92"/>
              <p:cNvSpPr>
                <a:spLocks noChangeArrowheads="1"/>
              </p:cNvSpPr>
              <p:nvPr/>
            </p:nvSpPr>
            <p:spPr bwMode="auto">
              <a:xfrm>
                <a:off x="4416" y="182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93"/>
              <p:cNvSpPr>
                <a:spLocks noChangeArrowheads="1"/>
              </p:cNvSpPr>
              <p:nvPr/>
            </p:nvSpPr>
            <p:spPr bwMode="auto">
              <a:xfrm>
                <a:off x="4704" y="321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94"/>
              <p:cNvSpPr>
                <a:spLocks noChangeArrowheads="1"/>
              </p:cNvSpPr>
              <p:nvPr/>
            </p:nvSpPr>
            <p:spPr bwMode="auto">
              <a:xfrm>
                <a:off x="4944" y="288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95"/>
              <p:cNvSpPr>
                <a:spLocks noChangeArrowheads="1"/>
              </p:cNvSpPr>
              <p:nvPr/>
            </p:nvSpPr>
            <p:spPr bwMode="auto">
              <a:xfrm>
                <a:off x="4656" y="225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96"/>
              <p:cNvSpPr>
                <a:spLocks noChangeArrowheads="1"/>
              </p:cNvSpPr>
              <p:nvPr/>
            </p:nvSpPr>
            <p:spPr bwMode="auto">
              <a:xfrm>
                <a:off x="4140" y="296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>
                <a:off x="4320" y="331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98"/>
              <p:cNvSpPr>
                <a:spLocks noChangeArrowheads="1"/>
              </p:cNvSpPr>
              <p:nvPr/>
            </p:nvSpPr>
            <p:spPr bwMode="auto">
              <a:xfrm>
                <a:off x="4572" y="285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99"/>
              <p:cNvSpPr>
                <a:spLocks noChangeArrowheads="1"/>
              </p:cNvSpPr>
              <p:nvPr/>
            </p:nvSpPr>
            <p:spPr bwMode="auto">
              <a:xfrm>
                <a:off x="5184" y="316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100"/>
              <p:cNvSpPr>
                <a:spLocks noChangeArrowheads="1"/>
              </p:cNvSpPr>
              <p:nvPr/>
            </p:nvSpPr>
            <p:spPr bwMode="auto">
              <a:xfrm>
                <a:off x="4704" y="355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101"/>
              <p:cNvSpPr>
                <a:spLocks noChangeArrowheads="1"/>
              </p:cNvSpPr>
              <p:nvPr/>
            </p:nvSpPr>
            <p:spPr bwMode="auto">
              <a:xfrm>
                <a:off x="4080" y="326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102"/>
              <p:cNvSpPr>
                <a:spLocks noChangeArrowheads="1"/>
              </p:cNvSpPr>
              <p:nvPr/>
            </p:nvSpPr>
            <p:spPr bwMode="auto">
              <a:xfrm>
                <a:off x="4368" y="355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103"/>
              <p:cNvSpPr>
                <a:spLocks noChangeArrowheads="1"/>
              </p:cNvSpPr>
              <p:nvPr/>
            </p:nvSpPr>
            <p:spPr bwMode="auto">
              <a:xfrm>
                <a:off x="4800" y="340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104"/>
              <p:cNvSpPr>
                <a:spLocks noChangeArrowheads="1"/>
              </p:cNvSpPr>
              <p:nvPr/>
            </p:nvSpPr>
            <p:spPr bwMode="auto">
              <a:xfrm>
                <a:off x="4224" y="350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106"/>
              <p:cNvSpPr>
                <a:spLocks noChangeArrowheads="1"/>
              </p:cNvSpPr>
              <p:nvPr/>
            </p:nvSpPr>
            <p:spPr bwMode="auto">
              <a:xfrm>
                <a:off x="5172" y="1821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107"/>
              <p:cNvSpPr>
                <a:spLocks noChangeArrowheads="1"/>
              </p:cNvSpPr>
              <p:nvPr/>
            </p:nvSpPr>
            <p:spPr bwMode="auto">
              <a:xfrm>
                <a:off x="5244" y="1929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108"/>
              <p:cNvSpPr>
                <a:spLocks noChangeArrowheads="1"/>
              </p:cNvSpPr>
              <p:nvPr/>
            </p:nvSpPr>
            <p:spPr bwMode="auto">
              <a:xfrm>
                <a:off x="5328" y="345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109"/>
              <p:cNvSpPr>
                <a:spLocks noChangeArrowheads="1"/>
              </p:cNvSpPr>
              <p:nvPr/>
            </p:nvSpPr>
            <p:spPr bwMode="auto">
              <a:xfrm>
                <a:off x="4980" y="2169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110"/>
              <p:cNvSpPr>
                <a:spLocks noChangeArrowheads="1"/>
              </p:cNvSpPr>
              <p:nvPr/>
            </p:nvSpPr>
            <p:spPr bwMode="auto">
              <a:xfrm>
                <a:off x="4992" y="264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111"/>
              <p:cNvSpPr>
                <a:spLocks noChangeArrowheads="1"/>
              </p:cNvSpPr>
              <p:nvPr/>
            </p:nvSpPr>
            <p:spPr bwMode="auto">
              <a:xfrm>
                <a:off x="5280" y="259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112"/>
              <p:cNvSpPr>
                <a:spLocks noChangeArrowheads="1"/>
              </p:cNvSpPr>
              <p:nvPr/>
            </p:nvSpPr>
            <p:spPr bwMode="auto">
              <a:xfrm>
                <a:off x="5280" y="225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113"/>
              <p:cNvSpPr>
                <a:spLocks noChangeArrowheads="1"/>
              </p:cNvSpPr>
              <p:nvPr/>
            </p:nvSpPr>
            <p:spPr bwMode="auto">
              <a:xfrm>
                <a:off x="5472" y="2304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114"/>
              <p:cNvSpPr>
                <a:spLocks noChangeArrowheads="1"/>
              </p:cNvSpPr>
              <p:nvPr/>
            </p:nvSpPr>
            <p:spPr bwMode="auto">
              <a:xfrm>
                <a:off x="5460" y="1737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115"/>
              <p:cNvSpPr>
                <a:spLocks noChangeArrowheads="1"/>
              </p:cNvSpPr>
              <p:nvPr/>
            </p:nvSpPr>
            <p:spPr bwMode="auto">
              <a:xfrm>
                <a:off x="4992" y="1965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116"/>
              <p:cNvSpPr>
                <a:spLocks noChangeArrowheads="1"/>
              </p:cNvSpPr>
              <p:nvPr/>
            </p:nvSpPr>
            <p:spPr bwMode="auto">
              <a:xfrm>
                <a:off x="5424" y="283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117"/>
              <p:cNvSpPr>
                <a:spLocks noChangeArrowheads="1"/>
              </p:cNvSpPr>
              <p:nvPr/>
            </p:nvSpPr>
            <p:spPr bwMode="auto">
              <a:xfrm>
                <a:off x="4896" y="240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118"/>
              <p:cNvSpPr>
                <a:spLocks noChangeArrowheads="1"/>
              </p:cNvSpPr>
              <p:nvPr/>
            </p:nvSpPr>
            <p:spPr bwMode="auto">
              <a:xfrm>
                <a:off x="5088" y="292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119"/>
              <p:cNvSpPr>
                <a:spLocks noChangeArrowheads="1"/>
              </p:cNvSpPr>
              <p:nvPr/>
            </p:nvSpPr>
            <p:spPr bwMode="auto">
              <a:xfrm>
                <a:off x="5424" y="3120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120"/>
              <p:cNvSpPr>
                <a:spLocks noChangeArrowheads="1"/>
              </p:cNvSpPr>
              <p:nvPr/>
            </p:nvSpPr>
            <p:spPr bwMode="auto">
              <a:xfrm>
                <a:off x="5556" y="1881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121"/>
              <p:cNvSpPr>
                <a:spLocks noChangeArrowheads="1"/>
              </p:cNvSpPr>
              <p:nvPr/>
            </p:nvSpPr>
            <p:spPr bwMode="auto">
              <a:xfrm>
                <a:off x="4992" y="3408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122"/>
              <p:cNvSpPr>
                <a:spLocks noChangeArrowheads="1"/>
              </p:cNvSpPr>
              <p:nvPr/>
            </p:nvSpPr>
            <p:spPr bwMode="auto">
              <a:xfrm>
                <a:off x="4704" y="1872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123"/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108" cy="1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" name="Text Box 124"/>
            <p:cNvSpPr txBox="1">
              <a:spLocks noChangeArrowheads="1"/>
            </p:cNvSpPr>
            <p:nvPr/>
          </p:nvSpPr>
          <p:spPr bwMode="auto">
            <a:xfrm>
              <a:off x="6477000" y="6110288"/>
              <a:ext cx="2590800" cy="641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/>
                <a:t>Monte Carlo Simulations</a:t>
              </a:r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1676400" y="3581400"/>
            <a:ext cx="5715000" cy="2789238"/>
            <a:chOff x="304800" y="2724150"/>
            <a:chExt cx="8832850" cy="4027488"/>
          </a:xfrm>
        </p:grpSpPr>
        <p:grpSp>
          <p:nvGrpSpPr>
            <p:cNvPr id="364" name="Group 121"/>
            <p:cNvGrpSpPr/>
            <p:nvPr/>
          </p:nvGrpSpPr>
          <p:grpSpPr>
            <a:xfrm>
              <a:off x="304800" y="2724150"/>
              <a:ext cx="8477250" cy="4027488"/>
              <a:chOff x="304800" y="2724150"/>
              <a:chExt cx="8477250" cy="4027488"/>
            </a:xfrm>
          </p:grpSpPr>
          <p:grpSp>
            <p:nvGrpSpPr>
              <p:cNvPr id="367" name="Group 123"/>
              <p:cNvGrpSpPr>
                <a:grpSpLocks/>
              </p:cNvGrpSpPr>
              <p:nvPr/>
            </p:nvGrpSpPr>
            <p:grpSpPr bwMode="auto">
              <a:xfrm>
                <a:off x="5867400" y="2724150"/>
                <a:ext cx="2914650" cy="2914650"/>
                <a:chOff x="3696" y="1728"/>
                <a:chExt cx="1836" cy="1836"/>
              </a:xfrm>
            </p:grpSpPr>
            <p:sp>
              <p:nvSpPr>
                <p:cNvPr id="447" name="Oval 85"/>
                <p:cNvSpPr>
                  <a:spLocks noChangeArrowheads="1"/>
                </p:cNvSpPr>
                <p:nvPr/>
              </p:nvSpPr>
              <p:spPr bwMode="auto">
                <a:xfrm>
                  <a:off x="4320" y="2439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" name="Oval 86"/>
                <p:cNvSpPr>
                  <a:spLocks noChangeArrowheads="1"/>
                </p:cNvSpPr>
                <p:nvPr/>
              </p:nvSpPr>
              <p:spPr bwMode="auto">
                <a:xfrm>
                  <a:off x="4392" y="2919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Oval 87"/>
                <p:cNvSpPr>
                  <a:spLocks noChangeArrowheads="1"/>
                </p:cNvSpPr>
                <p:nvPr/>
              </p:nvSpPr>
              <p:spPr bwMode="auto">
                <a:xfrm>
                  <a:off x="4608" y="2631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" name="Oval 88"/>
                <p:cNvSpPr>
                  <a:spLocks noChangeArrowheads="1"/>
                </p:cNvSpPr>
                <p:nvPr/>
              </p:nvSpPr>
              <p:spPr bwMode="auto">
                <a:xfrm>
                  <a:off x="4224" y="2631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Oval 89"/>
                <p:cNvSpPr>
                  <a:spLocks noChangeArrowheads="1"/>
                </p:cNvSpPr>
                <p:nvPr/>
              </p:nvSpPr>
              <p:spPr bwMode="auto">
                <a:xfrm>
                  <a:off x="5136" y="2487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" name="Oval 90"/>
                <p:cNvSpPr>
                  <a:spLocks noChangeArrowheads="1"/>
                </p:cNvSpPr>
                <p:nvPr/>
              </p:nvSpPr>
              <p:spPr bwMode="auto">
                <a:xfrm>
                  <a:off x="4512" y="230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" name="Oval 91"/>
                <p:cNvSpPr>
                  <a:spLocks noChangeArrowheads="1"/>
                </p:cNvSpPr>
                <p:nvPr/>
              </p:nvSpPr>
              <p:spPr bwMode="auto">
                <a:xfrm>
                  <a:off x="4656" y="292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" name="Oval 92"/>
                <p:cNvSpPr>
                  <a:spLocks noChangeArrowheads="1"/>
                </p:cNvSpPr>
                <p:nvPr/>
              </p:nvSpPr>
              <p:spPr bwMode="auto">
                <a:xfrm>
                  <a:off x="4848" y="278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" name="Oval 93"/>
                <p:cNvSpPr>
                  <a:spLocks noChangeArrowheads="1"/>
                </p:cNvSpPr>
                <p:nvPr/>
              </p:nvSpPr>
              <p:spPr bwMode="auto">
                <a:xfrm>
                  <a:off x="4656" y="2247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Oval 94"/>
                <p:cNvSpPr>
                  <a:spLocks noChangeArrowheads="1"/>
                </p:cNvSpPr>
                <p:nvPr/>
              </p:nvSpPr>
              <p:spPr bwMode="auto">
                <a:xfrm>
                  <a:off x="4140" y="2955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Oval 95"/>
                <p:cNvSpPr>
                  <a:spLocks noChangeArrowheads="1"/>
                </p:cNvSpPr>
                <p:nvPr/>
              </p:nvSpPr>
              <p:spPr bwMode="auto">
                <a:xfrm>
                  <a:off x="4320" y="3303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Oval 96"/>
                <p:cNvSpPr>
                  <a:spLocks noChangeArrowheads="1"/>
                </p:cNvSpPr>
                <p:nvPr/>
              </p:nvSpPr>
              <p:spPr bwMode="auto">
                <a:xfrm>
                  <a:off x="4572" y="2847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" name="Oval 97"/>
                <p:cNvSpPr>
                  <a:spLocks noChangeArrowheads="1"/>
                </p:cNvSpPr>
                <p:nvPr/>
              </p:nvSpPr>
              <p:spPr bwMode="auto">
                <a:xfrm>
                  <a:off x="5184" y="211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Oval 98"/>
                <p:cNvSpPr>
                  <a:spLocks noChangeArrowheads="1"/>
                </p:cNvSpPr>
                <p:nvPr/>
              </p:nvSpPr>
              <p:spPr bwMode="auto">
                <a:xfrm>
                  <a:off x="4416" y="316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Oval 99"/>
                <p:cNvSpPr>
                  <a:spLocks noChangeArrowheads="1"/>
                </p:cNvSpPr>
                <p:nvPr/>
              </p:nvSpPr>
              <p:spPr bwMode="auto">
                <a:xfrm>
                  <a:off x="4080" y="3255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" name="Oval 100"/>
                <p:cNvSpPr>
                  <a:spLocks noChangeArrowheads="1"/>
                </p:cNvSpPr>
                <p:nvPr/>
              </p:nvSpPr>
              <p:spPr bwMode="auto">
                <a:xfrm>
                  <a:off x="3888" y="331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3" name="Oval 101"/>
                <p:cNvSpPr>
                  <a:spLocks noChangeArrowheads="1"/>
                </p:cNvSpPr>
                <p:nvPr/>
              </p:nvSpPr>
              <p:spPr bwMode="auto">
                <a:xfrm>
                  <a:off x="4752" y="283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4" name="Oval 102"/>
                <p:cNvSpPr>
                  <a:spLocks noChangeArrowheads="1"/>
                </p:cNvSpPr>
                <p:nvPr/>
              </p:nvSpPr>
              <p:spPr bwMode="auto">
                <a:xfrm>
                  <a:off x="4176" y="3456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5" name="Oval 103"/>
                <p:cNvSpPr>
                  <a:spLocks noChangeArrowheads="1"/>
                </p:cNvSpPr>
                <p:nvPr/>
              </p:nvSpPr>
              <p:spPr bwMode="auto">
                <a:xfrm>
                  <a:off x="5172" y="181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6" name="Oval 104"/>
                <p:cNvSpPr>
                  <a:spLocks noChangeArrowheads="1"/>
                </p:cNvSpPr>
                <p:nvPr/>
              </p:nvSpPr>
              <p:spPr bwMode="auto">
                <a:xfrm>
                  <a:off x="5244" y="192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7" name="Oval 105"/>
                <p:cNvSpPr>
                  <a:spLocks noChangeArrowheads="1"/>
                </p:cNvSpPr>
                <p:nvPr/>
              </p:nvSpPr>
              <p:spPr bwMode="auto">
                <a:xfrm>
                  <a:off x="4752" y="254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" name="Oval 106"/>
                <p:cNvSpPr>
                  <a:spLocks noChangeArrowheads="1"/>
                </p:cNvSpPr>
                <p:nvPr/>
              </p:nvSpPr>
              <p:spPr bwMode="auto">
                <a:xfrm>
                  <a:off x="4980" y="216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" name="Oval 107"/>
                <p:cNvSpPr>
                  <a:spLocks noChangeArrowheads="1"/>
                </p:cNvSpPr>
                <p:nvPr/>
              </p:nvSpPr>
              <p:spPr bwMode="auto">
                <a:xfrm>
                  <a:off x="4992" y="2631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0" name="Oval 108"/>
                <p:cNvSpPr>
                  <a:spLocks noChangeArrowheads="1"/>
                </p:cNvSpPr>
                <p:nvPr/>
              </p:nvSpPr>
              <p:spPr bwMode="auto">
                <a:xfrm>
                  <a:off x="5184" y="240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" name="Oval 109"/>
                <p:cNvSpPr>
                  <a:spLocks noChangeArrowheads="1"/>
                </p:cNvSpPr>
                <p:nvPr/>
              </p:nvSpPr>
              <p:spPr bwMode="auto">
                <a:xfrm>
                  <a:off x="5280" y="2247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" name="Oval 110"/>
                <p:cNvSpPr>
                  <a:spLocks noChangeArrowheads="1"/>
                </p:cNvSpPr>
                <p:nvPr/>
              </p:nvSpPr>
              <p:spPr bwMode="auto">
                <a:xfrm>
                  <a:off x="5376" y="2256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3" name="Oval 111"/>
                <p:cNvSpPr>
                  <a:spLocks noChangeArrowheads="1"/>
                </p:cNvSpPr>
                <p:nvPr/>
              </p:nvSpPr>
              <p:spPr bwMode="auto">
                <a:xfrm>
                  <a:off x="4992" y="172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4" name="Oval 112"/>
                <p:cNvSpPr>
                  <a:spLocks noChangeArrowheads="1"/>
                </p:cNvSpPr>
                <p:nvPr/>
              </p:nvSpPr>
              <p:spPr bwMode="auto">
                <a:xfrm>
                  <a:off x="4992" y="1956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5" name="Oval 113"/>
                <p:cNvSpPr>
                  <a:spLocks noChangeArrowheads="1"/>
                </p:cNvSpPr>
                <p:nvPr/>
              </p:nvSpPr>
              <p:spPr bwMode="auto">
                <a:xfrm>
                  <a:off x="4416" y="268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6" name="Oval 114"/>
                <p:cNvSpPr>
                  <a:spLocks noChangeArrowheads="1"/>
                </p:cNvSpPr>
                <p:nvPr/>
              </p:nvSpPr>
              <p:spPr bwMode="auto">
                <a:xfrm>
                  <a:off x="4896" y="2391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7" name="Oval 115"/>
                <p:cNvSpPr>
                  <a:spLocks noChangeArrowheads="1"/>
                </p:cNvSpPr>
                <p:nvPr/>
              </p:nvSpPr>
              <p:spPr bwMode="auto">
                <a:xfrm>
                  <a:off x="4176" y="302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8" name="Oval 116"/>
                <p:cNvSpPr>
                  <a:spLocks noChangeArrowheads="1"/>
                </p:cNvSpPr>
                <p:nvPr/>
              </p:nvSpPr>
              <p:spPr bwMode="auto">
                <a:xfrm>
                  <a:off x="5424" y="211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9" name="Oval 117"/>
                <p:cNvSpPr>
                  <a:spLocks noChangeArrowheads="1"/>
                </p:cNvSpPr>
                <p:nvPr/>
              </p:nvSpPr>
              <p:spPr bwMode="auto">
                <a:xfrm>
                  <a:off x="5040" y="235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0" name="Oval 118"/>
                <p:cNvSpPr>
                  <a:spLocks noChangeArrowheads="1"/>
                </p:cNvSpPr>
                <p:nvPr/>
              </p:nvSpPr>
              <p:spPr bwMode="auto">
                <a:xfrm>
                  <a:off x="3696" y="312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" name="Oval 119"/>
                <p:cNvSpPr>
                  <a:spLocks noChangeArrowheads="1"/>
                </p:cNvSpPr>
                <p:nvPr/>
              </p:nvSpPr>
              <p:spPr bwMode="auto">
                <a:xfrm>
                  <a:off x="4752" y="2016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" name="Oval 120"/>
                <p:cNvSpPr>
                  <a:spLocks noChangeArrowheads="1"/>
                </p:cNvSpPr>
                <p:nvPr/>
              </p:nvSpPr>
              <p:spPr bwMode="auto">
                <a:xfrm>
                  <a:off x="3984" y="283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8" name="Rectangle 2"/>
              <p:cNvSpPr>
                <a:spLocks noChangeArrowheads="1"/>
              </p:cNvSpPr>
              <p:nvPr/>
            </p:nvSpPr>
            <p:spPr bwMode="auto">
              <a:xfrm rot="2700000">
                <a:off x="3961606" y="2434432"/>
                <a:ext cx="1341437" cy="357505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9" name="Group 5"/>
              <p:cNvGrpSpPr>
                <a:grpSpLocks/>
              </p:cNvGrpSpPr>
              <p:nvPr/>
            </p:nvGrpSpPr>
            <p:grpSpPr bwMode="auto">
              <a:xfrm>
                <a:off x="304800" y="4495800"/>
                <a:ext cx="1085850" cy="1390650"/>
                <a:chOff x="432" y="2880"/>
                <a:chExt cx="684" cy="876"/>
              </a:xfrm>
            </p:grpSpPr>
            <p:sp>
              <p:nvSpPr>
                <p:cNvPr id="429" name="Oval 6"/>
                <p:cNvSpPr>
                  <a:spLocks noChangeArrowheads="1"/>
                </p:cNvSpPr>
                <p:nvPr/>
              </p:nvSpPr>
              <p:spPr bwMode="auto">
                <a:xfrm>
                  <a:off x="672" y="2916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" name="Oval 7"/>
                <p:cNvSpPr>
                  <a:spLocks noChangeArrowheads="1"/>
                </p:cNvSpPr>
                <p:nvPr/>
              </p:nvSpPr>
              <p:spPr bwMode="auto">
                <a:xfrm>
                  <a:off x="744" y="302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Oval 8"/>
                <p:cNvSpPr>
                  <a:spLocks noChangeArrowheads="1"/>
                </p:cNvSpPr>
                <p:nvPr/>
              </p:nvSpPr>
              <p:spPr bwMode="auto">
                <a:xfrm>
                  <a:off x="852" y="288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" name="Oval 9"/>
                <p:cNvSpPr>
                  <a:spLocks noChangeArrowheads="1"/>
                </p:cNvSpPr>
                <p:nvPr/>
              </p:nvSpPr>
              <p:spPr bwMode="auto">
                <a:xfrm>
                  <a:off x="600" y="320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Oval 10"/>
                <p:cNvSpPr>
                  <a:spLocks noChangeArrowheads="1"/>
                </p:cNvSpPr>
                <p:nvPr/>
              </p:nvSpPr>
              <p:spPr bwMode="auto">
                <a:xfrm>
                  <a:off x="672" y="331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" name="Oval 11"/>
                <p:cNvSpPr>
                  <a:spLocks noChangeArrowheads="1"/>
                </p:cNvSpPr>
                <p:nvPr/>
              </p:nvSpPr>
              <p:spPr bwMode="auto">
                <a:xfrm>
                  <a:off x="780" y="316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" name="Oval 12"/>
                <p:cNvSpPr>
                  <a:spLocks noChangeArrowheads="1"/>
                </p:cNvSpPr>
                <p:nvPr/>
              </p:nvSpPr>
              <p:spPr bwMode="auto">
                <a:xfrm>
                  <a:off x="924" y="3096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Oval 13"/>
                <p:cNvSpPr>
                  <a:spLocks noChangeArrowheads="1"/>
                </p:cNvSpPr>
                <p:nvPr/>
              </p:nvSpPr>
              <p:spPr bwMode="auto">
                <a:xfrm>
                  <a:off x="996" y="320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" name="Oval 14"/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8" name="Oval 15"/>
                <p:cNvSpPr>
                  <a:spLocks noChangeArrowheads="1"/>
                </p:cNvSpPr>
                <p:nvPr/>
              </p:nvSpPr>
              <p:spPr bwMode="auto">
                <a:xfrm>
                  <a:off x="492" y="306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9" name="Oval 16"/>
                <p:cNvSpPr>
                  <a:spLocks noChangeArrowheads="1"/>
                </p:cNvSpPr>
                <p:nvPr/>
              </p:nvSpPr>
              <p:spPr bwMode="auto">
                <a:xfrm>
                  <a:off x="600" y="342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Oval 17"/>
                <p:cNvSpPr>
                  <a:spLocks noChangeArrowheads="1"/>
                </p:cNvSpPr>
                <p:nvPr/>
              </p:nvSpPr>
              <p:spPr bwMode="auto">
                <a:xfrm>
                  <a:off x="924" y="295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" name="Oval 18"/>
                <p:cNvSpPr>
                  <a:spLocks noChangeArrowheads="1"/>
                </p:cNvSpPr>
                <p:nvPr/>
              </p:nvSpPr>
              <p:spPr bwMode="auto">
                <a:xfrm>
                  <a:off x="816" y="334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" name="Oval 19"/>
                <p:cNvSpPr>
                  <a:spLocks noChangeArrowheads="1"/>
                </p:cNvSpPr>
                <p:nvPr/>
              </p:nvSpPr>
              <p:spPr bwMode="auto">
                <a:xfrm>
                  <a:off x="744" y="349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" name="Oval 20"/>
                <p:cNvSpPr>
                  <a:spLocks noChangeArrowheads="1"/>
                </p:cNvSpPr>
                <p:nvPr/>
              </p:nvSpPr>
              <p:spPr bwMode="auto">
                <a:xfrm>
                  <a:off x="432" y="336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" name="Oval 21"/>
                <p:cNvSpPr>
                  <a:spLocks noChangeArrowheads="1"/>
                </p:cNvSpPr>
                <p:nvPr/>
              </p:nvSpPr>
              <p:spPr bwMode="auto">
                <a:xfrm>
                  <a:off x="720" y="364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" name="Oval 22"/>
                <p:cNvSpPr>
                  <a:spLocks noChangeArrowheads="1"/>
                </p:cNvSpPr>
                <p:nvPr/>
              </p:nvSpPr>
              <p:spPr bwMode="auto">
                <a:xfrm>
                  <a:off x="960" y="342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" name="Oval 23"/>
                <p:cNvSpPr>
                  <a:spLocks noChangeArrowheads="1"/>
                </p:cNvSpPr>
                <p:nvPr/>
              </p:nvSpPr>
              <p:spPr bwMode="auto">
                <a:xfrm>
                  <a:off x="576" y="360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0" name="Group 24"/>
              <p:cNvGrpSpPr>
                <a:grpSpLocks/>
              </p:cNvGrpSpPr>
              <p:nvPr/>
            </p:nvGrpSpPr>
            <p:grpSpPr bwMode="auto">
              <a:xfrm>
                <a:off x="1752600" y="2819400"/>
                <a:ext cx="1085850" cy="1390650"/>
                <a:chOff x="1344" y="1824"/>
                <a:chExt cx="684" cy="876"/>
              </a:xfrm>
            </p:grpSpPr>
            <p:sp>
              <p:nvSpPr>
                <p:cNvPr id="411" name="Oval 25"/>
                <p:cNvSpPr>
                  <a:spLocks noChangeArrowheads="1"/>
                </p:cNvSpPr>
                <p:nvPr/>
              </p:nvSpPr>
              <p:spPr bwMode="auto">
                <a:xfrm>
                  <a:off x="1536" y="190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" name="Oval 26"/>
                <p:cNvSpPr>
                  <a:spLocks noChangeArrowheads="1"/>
                </p:cNvSpPr>
                <p:nvPr/>
              </p:nvSpPr>
              <p:spPr bwMode="auto">
                <a:xfrm>
                  <a:off x="1608" y="2016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" name="Oval 27"/>
                <p:cNvSpPr>
                  <a:spLocks noChangeArrowheads="1"/>
                </p:cNvSpPr>
                <p:nvPr/>
              </p:nvSpPr>
              <p:spPr bwMode="auto">
                <a:xfrm>
                  <a:off x="1716" y="187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" name="Oval 28"/>
                <p:cNvSpPr>
                  <a:spLocks noChangeArrowheads="1"/>
                </p:cNvSpPr>
                <p:nvPr/>
              </p:nvSpPr>
              <p:spPr bwMode="auto">
                <a:xfrm>
                  <a:off x="1344" y="2256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Oval 29"/>
                <p:cNvSpPr>
                  <a:spLocks noChangeArrowheads="1"/>
                </p:cNvSpPr>
                <p:nvPr/>
              </p:nvSpPr>
              <p:spPr bwMode="auto">
                <a:xfrm>
                  <a:off x="1536" y="230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" name="Oval 30"/>
                <p:cNvSpPr>
                  <a:spLocks noChangeArrowheads="1"/>
                </p:cNvSpPr>
                <p:nvPr/>
              </p:nvSpPr>
              <p:spPr bwMode="auto">
                <a:xfrm>
                  <a:off x="1644" y="216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" name="Oval 31"/>
                <p:cNvSpPr>
                  <a:spLocks noChangeArrowheads="1"/>
                </p:cNvSpPr>
                <p:nvPr/>
              </p:nvSpPr>
              <p:spPr bwMode="auto">
                <a:xfrm>
                  <a:off x="1788" y="208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" name="Oval 32"/>
                <p:cNvSpPr>
                  <a:spLocks noChangeArrowheads="1"/>
                </p:cNvSpPr>
                <p:nvPr/>
              </p:nvSpPr>
              <p:spPr bwMode="auto">
                <a:xfrm>
                  <a:off x="1860" y="2196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Oval 33"/>
                <p:cNvSpPr>
                  <a:spLocks noChangeArrowheads="1"/>
                </p:cNvSpPr>
                <p:nvPr/>
              </p:nvSpPr>
              <p:spPr bwMode="auto">
                <a:xfrm>
                  <a:off x="1824" y="182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Oval 34"/>
                <p:cNvSpPr>
                  <a:spLocks noChangeArrowheads="1"/>
                </p:cNvSpPr>
                <p:nvPr/>
              </p:nvSpPr>
              <p:spPr bwMode="auto">
                <a:xfrm>
                  <a:off x="1356" y="205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" name="Oval 35"/>
                <p:cNvSpPr>
                  <a:spLocks noChangeArrowheads="1"/>
                </p:cNvSpPr>
                <p:nvPr/>
              </p:nvSpPr>
              <p:spPr bwMode="auto">
                <a:xfrm>
                  <a:off x="1464" y="241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Oval 36"/>
                <p:cNvSpPr>
                  <a:spLocks noChangeArrowheads="1"/>
                </p:cNvSpPr>
                <p:nvPr/>
              </p:nvSpPr>
              <p:spPr bwMode="auto">
                <a:xfrm>
                  <a:off x="1788" y="194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" name="Oval 37"/>
                <p:cNvSpPr>
                  <a:spLocks noChangeArrowheads="1"/>
                </p:cNvSpPr>
                <p:nvPr/>
              </p:nvSpPr>
              <p:spPr bwMode="auto">
                <a:xfrm>
                  <a:off x="1680" y="234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Oval 38"/>
                <p:cNvSpPr>
                  <a:spLocks noChangeArrowheads="1"/>
                </p:cNvSpPr>
                <p:nvPr/>
              </p:nvSpPr>
              <p:spPr bwMode="auto">
                <a:xfrm>
                  <a:off x="1608" y="248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" name="Oval 39"/>
                <p:cNvSpPr>
                  <a:spLocks noChangeArrowheads="1"/>
                </p:cNvSpPr>
                <p:nvPr/>
              </p:nvSpPr>
              <p:spPr bwMode="auto">
                <a:xfrm>
                  <a:off x="1920" y="196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" name="Oval 40"/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7" name="Oval 41"/>
                <p:cNvSpPr>
                  <a:spLocks noChangeArrowheads="1"/>
                </p:cNvSpPr>
                <p:nvPr/>
              </p:nvSpPr>
              <p:spPr bwMode="auto">
                <a:xfrm>
                  <a:off x="1536" y="211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" name="Oval 42"/>
                <p:cNvSpPr>
                  <a:spLocks noChangeArrowheads="1"/>
                </p:cNvSpPr>
                <p:nvPr/>
              </p:nvSpPr>
              <p:spPr bwMode="auto">
                <a:xfrm>
                  <a:off x="1344" y="244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1" name="Text Box 43"/>
              <p:cNvSpPr txBox="1">
                <a:spLocks noChangeArrowheads="1"/>
              </p:cNvSpPr>
              <p:nvPr/>
            </p:nvSpPr>
            <p:spPr bwMode="auto">
              <a:xfrm>
                <a:off x="609600" y="6172200"/>
                <a:ext cx="2057400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/>
                  <a:t>Observations</a:t>
                </a:r>
              </a:p>
            </p:txBody>
          </p:sp>
          <p:grpSp>
            <p:nvGrpSpPr>
              <p:cNvPr id="372" name="Group 44"/>
              <p:cNvGrpSpPr>
                <a:grpSpLocks/>
              </p:cNvGrpSpPr>
              <p:nvPr/>
            </p:nvGrpSpPr>
            <p:grpSpPr bwMode="auto">
              <a:xfrm>
                <a:off x="3352800" y="4416427"/>
                <a:ext cx="1085850" cy="1408113"/>
                <a:chOff x="432" y="2869"/>
                <a:chExt cx="684" cy="887"/>
              </a:xfrm>
            </p:grpSpPr>
            <p:sp>
              <p:nvSpPr>
                <p:cNvPr id="393" name="Oval 45"/>
                <p:cNvSpPr>
                  <a:spLocks noChangeArrowheads="1"/>
                </p:cNvSpPr>
                <p:nvPr/>
              </p:nvSpPr>
              <p:spPr bwMode="auto">
                <a:xfrm>
                  <a:off x="672" y="2916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Oval 46"/>
                <p:cNvSpPr>
                  <a:spLocks noChangeArrowheads="1"/>
                </p:cNvSpPr>
                <p:nvPr/>
              </p:nvSpPr>
              <p:spPr bwMode="auto">
                <a:xfrm>
                  <a:off x="744" y="302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Oval 47"/>
                <p:cNvSpPr>
                  <a:spLocks noChangeArrowheads="1"/>
                </p:cNvSpPr>
                <p:nvPr/>
              </p:nvSpPr>
              <p:spPr bwMode="auto">
                <a:xfrm>
                  <a:off x="852" y="2869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6" name="Oval 48"/>
                <p:cNvSpPr>
                  <a:spLocks noChangeArrowheads="1"/>
                </p:cNvSpPr>
                <p:nvPr/>
              </p:nvSpPr>
              <p:spPr bwMode="auto">
                <a:xfrm>
                  <a:off x="600" y="320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Oval 49"/>
                <p:cNvSpPr>
                  <a:spLocks noChangeArrowheads="1"/>
                </p:cNvSpPr>
                <p:nvPr/>
              </p:nvSpPr>
              <p:spPr bwMode="auto">
                <a:xfrm>
                  <a:off x="672" y="331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Oval 50"/>
                <p:cNvSpPr>
                  <a:spLocks noChangeArrowheads="1"/>
                </p:cNvSpPr>
                <p:nvPr/>
              </p:nvSpPr>
              <p:spPr bwMode="auto">
                <a:xfrm>
                  <a:off x="780" y="316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Oval 51"/>
                <p:cNvSpPr>
                  <a:spLocks noChangeArrowheads="1"/>
                </p:cNvSpPr>
                <p:nvPr/>
              </p:nvSpPr>
              <p:spPr bwMode="auto">
                <a:xfrm>
                  <a:off x="924" y="3096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" name="Oval 52"/>
                <p:cNvSpPr>
                  <a:spLocks noChangeArrowheads="1"/>
                </p:cNvSpPr>
                <p:nvPr/>
              </p:nvSpPr>
              <p:spPr bwMode="auto">
                <a:xfrm>
                  <a:off x="996" y="320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" name="Oval 53"/>
                <p:cNvSpPr>
                  <a:spLocks noChangeArrowheads="1"/>
                </p:cNvSpPr>
                <p:nvPr/>
              </p:nvSpPr>
              <p:spPr bwMode="auto">
                <a:xfrm>
                  <a:off x="1008" y="288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Oval 54"/>
                <p:cNvSpPr>
                  <a:spLocks noChangeArrowheads="1"/>
                </p:cNvSpPr>
                <p:nvPr/>
              </p:nvSpPr>
              <p:spPr bwMode="auto">
                <a:xfrm>
                  <a:off x="492" y="306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3" name="Oval 55"/>
                <p:cNvSpPr>
                  <a:spLocks noChangeArrowheads="1"/>
                </p:cNvSpPr>
                <p:nvPr/>
              </p:nvSpPr>
              <p:spPr bwMode="auto">
                <a:xfrm>
                  <a:off x="600" y="342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" name="Oval 56"/>
                <p:cNvSpPr>
                  <a:spLocks noChangeArrowheads="1"/>
                </p:cNvSpPr>
                <p:nvPr/>
              </p:nvSpPr>
              <p:spPr bwMode="auto">
                <a:xfrm>
                  <a:off x="924" y="295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5" name="Oval 57"/>
                <p:cNvSpPr>
                  <a:spLocks noChangeArrowheads="1"/>
                </p:cNvSpPr>
                <p:nvPr/>
              </p:nvSpPr>
              <p:spPr bwMode="auto">
                <a:xfrm>
                  <a:off x="816" y="334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6" name="Oval 58"/>
                <p:cNvSpPr>
                  <a:spLocks noChangeArrowheads="1"/>
                </p:cNvSpPr>
                <p:nvPr/>
              </p:nvSpPr>
              <p:spPr bwMode="auto">
                <a:xfrm>
                  <a:off x="744" y="349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" name="Oval 59"/>
                <p:cNvSpPr>
                  <a:spLocks noChangeArrowheads="1"/>
                </p:cNvSpPr>
                <p:nvPr/>
              </p:nvSpPr>
              <p:spPr bwMode="auto">
                <a:xfrm>
                  <a:off x="432" y="336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" name="Oval 60"/>
                <p:cNvSpPr>
                  <a:spLocks noChangeArrowheads="1"/>
                </p:cNvSpPr>
                <p:nvPr/>
              </p:nvSpPr>
              <p:spPr bwMode="auto">
                <a:xfrm>
                  <a:off x="720" y="364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" name="Oval 61"/>
                <p:cNvSpPr>
                  <a:spLocks noChangeArrowheads="1"/>
                </p:cNvSpPr>
                <p:nvPr/>
              </p:nvSpPr>
              <p:spPr bwMode="auto">
                <a:xfrm>
                  <a:off x="960" y="342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" name="Oval 62"/>
                <p:cNvSpPr>
                  <a:spLocks noChangeArrowheads="1"/>
                </p:cNvSpPr>
                <p:nvPr/>
              </p:nvSpPr>
              <p:spPr bwMode="auto">
                <a:xfrm>
                  <a:off x="576" y="360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3" name="Group 63"/>
              <p:cNvGrpSpPr>
                <a:grpSpLocks/>
              </p:cNvGrpSpPr>
              <p:nvPr/>
            </p:nvGrpSpPr>
            <p:grpSpPr bwMode="auto">
              <a:xfrm>
                <a:off x="4800600" y="2757488"/>
                <a:ext cx="1085850" cy="1390650"/>
                <a:chOff x="1344" y="1824"/>
                <a:chExt cx="684" cy="876"/>
              </a:xfrm>
            </p:grpSpPr>
            <p:sp>
              <p:nvSpPr>
                <p:cNvPr id="375" name="Oval 64"/>
                <p:cNvSpPr>
                  <a:spLocks noChangeArrowheads="1"/>
                </p:cNvSpPr>
                <p:nvPr/>
              </p:nvSpPr>
              <p:spPr bwMode="auto">
                <a:xfrm>
                  <a:off x="1536" y="190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6" name="Oval 65"/>
                <p:cNvSpPr>
                  <a:spLocks noChangeArrowheads="1"/>
                </p:cNvSpPr>
                <p:nvPr/>
              </p:nvSpPr>
              <p:spPr bwMode="auto">
                <a:xfrm>
                  <a:off x="1608" y="2016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Oval 66"/>
                <p:cNvSpPr>
                  <a:spLocks noChangeArrowheads="1"/>
                </p:cNvSpPr>
                <p:nvPr/>
              </p:nvSpPr>
              <p:spPr bwMode="auto">
                <a:xfrm>
                  <a:off x="1716" y="187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8" name="Oval 67"/>
                <p:cNvSpPr>
                  <a:spLocks noChangeArrowheads="1"/>
                </p:cNvSpPr>
                <p:nvPr/>
              </p:nvSpPr>
              <p:spPr bwMode="auto">
                <a:xfrm>
                  <a:off x="1344" y="2256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Oval 68"/>
                <p:cNvSpPr>
                  <a:spLocks noChangeArrowheads="1"/>
                </p:cNvSpPr>
                <p:nvPr/>
              </p:nvSpPr>
              <p:spPr bwMode="auto">
                <a:xfrm>
                  <a:off x="1536" y="230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" name="Oval 69"/>
                <p:cNvSpPr>
                  <a:spLocks noChangeArrowheads="1"/>
                </p:cNvSpPr>
                <p:nvPr/>
              </p:nvSpPr>
              <p:spPr bwMode="auto">
                <a:xfrm>
                  <a:off x="1644" y="216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" name="Oval 70"/>
                <p:cNvSpPr>
                  <a:spLocks noChangeArrowheads="1"/>
                </p:cNvSpPr>
                <p:nvPr/>
              </p:nvSpPr>
              <p:spPr bwMode="auto">
                <a:xfrm>
                  <a:off x="1788" y="208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" name="Oval 71"/>
                <p:cNvSpPr>
                  <a:spLocks noChangeArrowheads="1"/>
                </p:cNvSpPr>
                <p:nvPr/>
              </p:nvSpPr>
              <p:spPr bwMode="auto">
                <a:xfrm>
                  <a:off x="1860" y="2196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" name="Oval 72"/>
                <p:cNvSpPr>
                  <a:spLocks noChangeArrowheads="1"/>
                </p:cNvSpPr>
                <p:nvPr/>
              </p:nvSpPr>
              <p:spPr bwMode="auto">
                <a:xfrm>
                  <a:off x="1824" y="182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Oval 73"/>
                <p:cNvSpPr>
                  <a:spLocks noChangeArrowheads="1"/>
                </p:cNvSpPr>
                <p:nvPr/>
              </p:nvSpPr>
              <p:spPr bwMode="auto">
                <a:xfrm>
                  <a:off x="1356" y="205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5" name="Oval 74"/>
                <p:cNvSpPr>
                  <a:spLocks noChangeArrowheads="1"/>
                </p:cNvSpPr>
                <p:nvPr/>
              </p:nvSpPr>
              <p:spPr bwMode="auto">
                <a:xfrm>
                  <a:off x="1464" y="241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Oval 75"/>
                <p:cNvSpPr>
                  <a:spLocks noChangeArrowheads="1"/>
                </p:cNvSpPr>
                <p:nvPr/>
              </p:nvSpPr>
              <p:spPr bwMode="auto">
                <a:xfrm>
                  <a:off x="1788" y="194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7" name="Oval 76"/>
                <p:cNvSpPr>
                  <a:spLocks noChangeArrowheads="1"/>
                </p:cNvSpPr>
                <p:nvPr/>
              </p:nvSpPr>
              <p:spPr bwMode="auto">
                <a:xfrm>
                  <a:off x="1680" y="2340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8" name="Oval 77"/>
                <p:cNvSpPr>
                  <a:spLocks noChangeArrowheads="1"/>
                </p:cNvSpPr>
                <p:nvPr/>
              </p:nvSpPr>
              <p:spPr bwMode="auto">
                <a:xfrm>
                  <a:off x="1608" y="2484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" name="Oval 78"/>
                <p:cNvSpPr>
                  <a:spLocks noChangeArrowheads="1"/>
                </p:cNvSpPr>
                <p:nvPr/>
              </p:nvSpPr>
              <p:spPr bwMode="auto">
                <a:xfrm>
                  <a:off x="1920" y="196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" name="Oval 79"/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" name="Oval 80"/>
                <p:cNvSpPr>
                  <a:spLocks noChangeArrowheads="1"/>
                </p:cNvSpPr>
                <p:nvPr/>
              </p:nvSpPr>
              <p:spPr bwMode="auto">
                <a:xfrm>
                  <a:off x="1536" y="2112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2" name="Oval 81"/>
                <p:cNvSpPr>
                  <a:spLocks noChangeArrowheads="1"/>
                </p:cNvSpPr>
                <p:nvPr/>
              </p:nvSpPr>
              <p:spPr bwMode="auto">
                <a:xfrm>
                  <a:off x="1344" y="2448"/>
                  <a:ext cx="108" cy="1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4" name="Text Box 82"/>
              <p:cNvSpPr txBox="1">
                <a:spLocks noChangeArrowheads="1"/>
              </p:cNvSpPr>
              <p:nvPr/>
            </p:nvSpPr>
            <p:spPr bwMode="auto">
              <a:xfrm>
                <a:off x="3371850" y="6110288"/>
                <a:ext cx="2590800" cy="6413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/>
                  <a:t>Bounding Box (aligned with principle axes)</a:t>
                </a:r>
              </a:p>
            </p:txBody>
          </p:sp>
        </p:grpSp>
        <p:sp>
          <p:nvSpPr>
            <p:cNvPr id="365" name="Text Box 121"/>
            <p:cNvSpPr txBox="1">
              <a:spLocks noChangeArrowheads="1"/>
            </p:cNvSpPr>
            <p:nvPr/>
          </p:nvSpPr>
          <p:spPr bwMode="auto">
            <a:xfrm>
              <a:off x="6477000" y="6110288"/>
              <a:ext cx="2590800" cy="641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/>
                <a:t>Monte Carlo Simulations</a:t>
              </a:r>
            </a:p>
          </p:txBody>
        </p:sp>
        <p:sp>
          <p:nvSpPr>
            <p:cNvPr id="366" name="Rectangle 122"/>
            <p:cNvSpPr>
              <a:spLocks noChangeArrowheads="1"/>
            </p:cNvSpPr>
            <p:nvPr/>
          </p:nvSpPr>
          <p:spPr bwMode="auto">
            <a:xfrm rot="2700000">
              <a:off x="6679406" y="2418557"/>
              <a:ext cx="1341437" cy="357505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Computation of the Gap Statistic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000" dirty="0">
                <a:latin typeface="Times New Roman" pitchFamily="18" charset="0"/>
              </a:rPr>
              <a:t>for </a:t>
            </a:r>
            <a:r>
              <a:rPr lang="en-US" altLang="zh-TW" sz="2000" i="1" dirty="0">
                <a:latin typeface="Times New Roman" pitchFamily="18" charset="0"/>
              </a:rPr>
              <a:t>l</a:t>
            </a:r>
            <a:r>
              <a:rPr lang="en-US" altLang="zh-TW" sz="2000" dirty="0">
                <a:latin typeface="Times New Roman" pitchFamily="18" charset="0"/>
              </a:rPr>
              <a:t> = 1 to </a:t>
            </a:r>
            <a:r>
              <a:rPr lang="en-US" altLang="zh-TW" sz="2000" i="1" dirty="0">
                <a:latin typeface="Times New Roman" pitchFamily="18" charset="0"/>
              </a:rPr>
              <a:t>B</a:t>
            </a:r>
            <a:endParaRPr lang="en-US" altLang="zh-TW" sz="2000" dirty="0">
              <a:latin typeface="Times New Roman" pitchFamily="18" charset="0"/>
            </a:endParaRPr>
          </a:p>
          <a:p>
            <a:pPr lvl="1">
              <a:buFontTx/>
              <a:buNone/>
            </a:pPr>
            <a:r>
              <a:rPr lang="en-US" altLang="zh-TW" sz="2000" dirty="0">
                <a:latin typeface="Times New Roman" pitchFamily="18" charset="0"/>
              </a:rPr>
              <a:t>Compute Monte Carlo sample </a:t>
            </a:r>
            <a:r>
              <a:rPr lang="en-US" altLang="zh-TW" sz="2000" i="1" dirty="0">
                <a:latin typeface="Times New Roman" pitchFamily="18" charset="0"/>
              </a:rPr>
              <a:t>X</a:t>
            </a:r>
            <a:r>
              <a:rPr lang="en-US" altLang="zh-TW" sz="2000" baseline="-25000" dirty="0">
                <a:latin typeface="Times New Roman" pitchFamily="18" charset="0"/>
              </a:rPr>
              <a:t>1b</a:t>
            </a:r>
            <a:r>
              <a:rPr lang="en-US" altLang="zh-TW" sz="2000" dirty="0">
                <a:latin typeface="Times New Roman" pitchFamily="18" charset="0"/>
              </a:rPr>
              <a:t>, </a:t>
            </a:r>
            <a:r>
              <a:rPr lang="en-US" altLang="zh-TW" sz="2000" i="1" dirty="0">
                <a:latin typeface="Times New Roman" pitchFamily="18" charset="0"/>
              </a:rPr>
              <a:t>X</a:t>
            </a:r>
            <a:r>
              <a:rPr lang="en-US" altLang="zh-TW" sz="2000" baseline="-25000" dirty="0">
                <a:latin typeface="Times New Roman" pitchFamily="18" charset="0"/>
              </a:rPr>
              <a:t>2b</a:t>
            </a:r>
            <a:r>
              <a:rPr lang="en-US" altLang="zh-TW" sz="2000" i="1" dirty="0">
                <a:latin typeface="Times New Roman" pitchFamily="18" charset="0"/>
              </a:rPr>
              <a:t>, …, </a:t>
            </a:r>
            <a:r>
              <a:rPr lang="en-US" altLang="zh-TW" sz="2000" i="1" dirty="0" err="1">
                <a:latin typeface="Times New Roman" pitchFamily="18" charset="0"/>
              </a:rPr>
              <a:t>X</a:t>
            </a:r>
            <a:r>
              <a:rPr lang="en-US" altLang="zh-TW" sz="2000" i="1" baseline="-25000" dirty="0" err="1">
                <a:latin typeface="Times New Roman" pitchFamily="18" charset="0"/>
              </a:rPr>
              <a:t>nb</a:t>
            </a:r>
            <a:r>
              <a:rPr lang="en-US" altLang="zh-TW" sz="2000" dirty="0">
                <a:latin typeface="Times New Roman" pitchFamily="18" charset="0"/>
              </a:rPr>
              <a:t> (</a:t>
            </a:r>
            <a:r>
              <a:rPr lang="en-US" altLang="zh-TW" sz="2000" i="1" dirty="0">
                <a:latin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</a:rPr>
              <a:t> is # obs.) </a:t>
            </a:r>
          </a:p>
          <a:p>
            <a:pPr>
              <a:buFontTx/>
              <a:buNone/>
            </a:pPr>
            <a:r>
              <a:rPr lang="en-US" altLang="zh-TW" sz="2000" dirty="0">
                <a:latin typeface="Times New Roman" pitchFamily="18" charset="0"/>
              </a:rPr>
              <a:t>for </a:t>
            </a:r>
            <a:r>
              <a:rPr lang="en-US" altLang="zh-TW" sz="2000" i="1" dirty="0">
                <a:latin typeface="Times New Roman" pitchFamily="18" charset="0"/>
              </a:rPr>
              <a:t>k</a:t>
            </a:r>
            <a:r>
              <a:rPr lang="en-US" altLang="zh-TW" sz="2000" dirty="0">
                <a:latin typeface="Times New Roman" pitchFamily="18" charset="0"/>
              </a:rPr>
              <a:t> = 1 to </a:t>
            </a:r>
            <a:r>
              <a:rPr lang="en-US" altLang="zh-TW" sz="2000" i="1" dirty="0">
                <a:latin typeface="Times New Roman" pitchFamily="18" charset="0"/>
              </a:rPr>
              <a:t>K</a:t>
            </a:r>
          </a:p>
          <a:p>
            <a:pPr>
              <a:buFontTx/>
              <a:buNone/>
            </a:pPr>
            <a:r>
              <a:rPr lang="en-US" altLang="zh-TW" sz="2000" i="1" dirty="0">
                <a:latin typeface="Times New Roman" pitchFamily="18" charset="0"/>
              </a:rPr>
              <a:t>	 </a:t>
            </a:r>
            <a:r>
              <a:rPr lang="en-US" altLang="zh-TW" sz="2000" dirty="0">
                <a:latin typeface="Times New Roman" pitchFamily="18" charset="0"/>
              </a:rPr>
              <a:t>Cluster the observations into </a:t>
            </a:r>
            <a:r>
              <a:rPr lang="en-US" altLang="zh-TW" sz="2000" i="1" dirty="0">
                <a:latin typeface="Times New Roman" pitchFamily="18" charset="0"/>
              </a:rPr>
              <a:t>k</a:t>
            </a:r>
            <a:r>
              <a:rPr lang="en-US" altLang="zh-TW" sz="2000" dirty="0">
                <a:latin typeface="Times New Roman" pitchFamily="18" charset="0"/>
              </a:rPr>
              <a:t> groups and compute log </a:t>
            </a:r>
            <a:r>
              <a:rPr lang="en-US" altLang="zh-TW" sz="2000" i="1" dirty="0">
                <a:latin typeface="Times New Roman" pitchFamily="18" charset="0"/>
              </a:rPr>
              <a:t>W</a:t>
            </a:r>
            <a:r>
              <a:rPr lang="en-US" altLang="zh-TW" sz="2000" i="1" baseline="-25000" dirty="0">
                <a:latin typeface="Times New Roman" pitchFamily="18" charset="0"/>
              </a:rPr>
              <a:t>k</a:t>
            </a:r>
            <a:endParaRPr lang="en-US" altLang="zh-TW" sz="2000" i="1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altLang="zh-TW" sz="2000" dirty="0">
                <a:latin typeface="Times New Roman" pitchFamily="18" charset="0"/>
              </a:rPr>
              <a:t>	 for </a:t>
            </a:r>
            <a:r>
              <a:rPr lang="en-US" altLang="zh-TW" sz="2000" i="1" dirty="0">
                <a:latin typeface="Times New Roman" pitchFamily="18" charset="0"/>
              </a:rPr>
              <a:t>l</a:t>
            </a:r>
            <a:r>
              <a:rPr lang="en-US" altLang="zh-TW" sz="2000" dirty="0">
                <a:latin typeface="Times New Roman" pitchFamily="18" charset="0"/>
              </a:rPr>
              <a:t> = 1 to </a:t>
            </a:r>
            <a:r>
              <a:rPr lang="en-US" altLang="zh-TW" sz="2000" i="1" dirty="0">
                <a:latin typeface="Times New Roman" pitchFamily="18" charset="0"/>
              </a:rPr>
              <a:t>B</a:t>
            </a:r>
            <a:endParaRPr lang="en-US" altLang="zh-TW" sz="2000" dirty="0">
              <a:latin typeface="Times New Roman" pitchFamily="18" charset="0"/>
            </a:endParaRPr>
          </a:p>
          <a:p>
            <a:pPr lvl="1">
              <a:buFontTx/>
              <a:buNone/>
            </a:pPr>
            <a:r>
              <a:rPr lang="en-US" altLang="zh-TW" sz="2000" i="1" dirty="0">
                <a:latin typeface="Times New Roman" pitchFamily="18" charset="0"/>
              </a:rPr>
              <a:t>	</a:t>
            </a:r>
            <a:r>
              <a:rPr lang="en-US" altLang="zh-TW" sz="2000" dirty="0">
                <a:latin typeface="Times New Roman" pitchFamily="18" charset="0"/>
              </a:rPr>
              <a:t>Cluster the M.C. sample into </a:t>
            </a:r>
            <a:r>
              <a:rPr lang="en-US" altLang="zh-TW" sz="2000" i="1" dirty="0">
                <a:latin typeface="Times New Roman" pitchFamily="18" charset="0"/>
              </a:rPr>
              <a:t>k</a:t>
            </a:r>
            <a:r>
              <a:rPr lang="en-US" altLang="zh-TW" sz="2000" dirty="0">
                <a:latin typeface="Times New Roman" pitchFamily="18" charset="0"/>
              </a:rPr>
              <a:t> groups and compute log </a:t>
            </a:r>
            <a:r>
              <a:rPr lang="en-US" altLang="zh-TW" sz="2000" i="1" dirty="0" err="1">
                <a:latin typeface="Times New Roman" pitchFamily="18" charset="0"/>
              </a:rPr>
              <a:t>W</a:t>
            </a:r>
            <a:r>
              <a:rPr lang="en-US" altLang="zh-TW" sz="2000" i="1" baseline="-25000" dirty="0" err="1">
                <a:latin typeface="Times New Roman" pitchFamily="18" charset="0"/>
              </a:rPr>
              <a:t>kb</a:t>
            </a:r>
            <a:endParaRPr lang="en-US" altLang="zh-TW" sz="2000" i="1" baseline="30000" dirty="0">
              <a:latin typeface="Times New Roman" pitchFamily="18" charset="0"/>
            </a:endParaRPr>
          </a:p>
          <a:p>
            <a:pPr lvl="1">
              <a:buFontTx/>
              <a:buNone/>
            </a:pPr>
            <a:r>
              <a:rPr lang="en-US" altLang="zh-TW" sz="2000" dirty="0">
                <a:latin typeface="Times New Roman" pitchFamily="18" charset="0"/>
              </a:rPr>
              <a:t>Compute</a:t>
            </a:r>
          </a:p>
          <a:p>
            <a:pPr lvl="1">
              <a:buFontTx/>
              <a:buNone/>
            </a:pPr>
            <a:endParaRPr lang="en-US" altLang="zh-TW" sz="2000" dirty="0">
              <a:latin typeface="Times New Roman" pitchFamily="18" charset="0"/>
            </a:endParaRPr>
          </a:p>
          <a:p>
            <a:pPr lvl="1">
              <a:buFontTx/>
              <a:buNone/>
            </a:pPr>
            <a:r>
              <a:rPr lang="en-US" altLang="zh-TW" sz="2000" dirty="0">
                <a:latin typeface="Times New Roman" pitchFamily="18" charset="0"/>
              </a:rPr>
              <a:t>Compute </a:t>
            </a:r>
            <a:r>
              <a:rPr lang="en-US" altLang="zh-TW" sz="2000" dirty="0" err="1">
                <a:latin typeface="Times New Roman" pitchFamily="18" charset="0"/>
              </a:rPr>
              <a:t>sd</a:t>
            </a:r>
            <a:r>
              <a:rPr lang="en-US" altLang="zh-TW" sz="2000" dirty="0">
                <a:latin typeface="Times New Roman" pitchFamily="18" charset="0"/>
              </a:rPr>
              <a:t>(</a:t>
            </a:r>
            <a:r>
              <a:rPr lang="en-US" altLang="zh-TW" sz="2000" i="1" dirty="0">
                <a:latin typeface="Times New Roman" pitchFamily="18" charset="0"/>
              </a:rPr>
              <a:t>k</a:t>
            </a:r>
            <a:r>
              <a:rPr lang="en-US" altLang="zh-TW" sz="2000" dirty="0">
                <a:latin typeface="Times New Roman" pitchFamily="18" charset="0"/>
              </a:rPr>
              <a:t>), the </a:t>
            </a:r>
            <a:r>
              <a:rPr lang="en-US" altLang="zh-TW" sz="2000" dirty="0" err="1">
                <a:latin typeface="Times New Roman" pitchFamily="18" charset="0"/>
              </a:rPr>
              <a:t>s.d</a:t>
            </a:r>
            <a:r>
              <a:rPr lang="en-US" altLang="zh-TW" sz="2000" dirty="0">
                <a:latin typeface="Times New Roman" pitchFamily="18" charset="0"/>
              </a:rPr>
              <a:t>. of {log </a:t>
            </a:r>
            <a:r>
              <a:rPr lang="en-US" altLang="zh-TW" sz="2000" i="1" dirty="0" err="1">
                <a:latin typeface="Times New Roman" pitchFamily="18" charset="0"/>
              </a:rPr>
              <a:t>W</a:t>
            </a:r>
            <a:r>
              <a:rPr lang="en-US" altLang="zh-TW" sz="2000" i="1" baseline="-25000" dirty="0" err="1">
                <a:latin typeface="Times New Roman" pitchFamily="18" charset="0"/>
              </a:rPr>
              <a:t>kb</a:t>
            </a:r>
            <a:r>
              <a:rPr lang="en-US" altLang="zh-TW" sz="2000" dirty="0">
                <a:latin typeface="Times New Roman" pitchFamily="18" charset="0"/>
              </a:rPr>
              <a:t>}</a:t>
            </a:r>
            <a:r>
              <a:rPr lang="en-US" altLang="zh-TW" sz="2000" i="1" baseline="-25000" dirty="0">
                <a:latin typeface="Times New Roman" pitchFamily="18" charset="0"/>
              </a:rPr>
              <a:t>l</a:t>
            </a:r>
            <a:r>
              <a:rPr lang="en-US" altLang="zh-TW" sz="2000" baseline="-25000" dirty="0">
                <a:latin typeface="Times New Roman" pitchFamily="18" charset="0"/>
              </a:rPr>
              <a:t>=1,…,</a:t>
            </a:r>
            <a:r>
              <a:rPr lang="en-US" altLang="zh-TW" sz="2000" i="1" baseline="-25000" dirty="0">
                <a:latin typeface="Times New Roman" pitchFamily="18" charset="0"/>
              </a:rPr>
              <a:t>B</a:t>
            </a:r>
            <a:endParaRPr lang="en-US" altLang="zh-TW" sz="2000" dirty="0">
              <a:latin typeface="Times New Roman" pitchFamily="18" charset="0"/>
            </a:endParaRPr>
          </a:p>
          <a:p>
            <a:pPr lvl="1">
              <a:buFontTx/>
              <a:buNone/>
            </a:pPr>
            <a:r>
              <a:rPr lang="en-US" altLang="zh-TW" sz="2000" dirty="0">
                <a:latin typeface="Times New Roman" pitchFamily="18" charset="0"/>
              </a:rPr>
              <a:t>Set the total </a:t>
            </a:r>
            <a:r>
              <a:rPr lang="en-US" altLang="zh-TW" sz="2000" dirty="0" err="1">
                <a:latin typeface="Times New Roman" pitchFamily="18" charset="0"/>
              </a:rPr>
              <a:t>s.e</a:t>
            </a:r>
            <a:r>
              <a:rPr lang="en-US" altLang="zh-TW" sz="2000" dirty="0">
                <a:latin typeface="Times New Roman" pitchFamily="18" charset="0"/>
              </a:rPr>
              <a:t>.</a:t>
            </a:r>
          </a:p>
          <a:p>
            <a:pPr lvl="1">
              <a:buFontTx/>
              <a:buNone/>
            </a:pPr>
            <a:endParaRPr lang="en-US" altLang="zh-TW" sz="2000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altLang="zh-TW" sz="2000" dirty="0">
                <a:latin typeface="Times New Roman" pitchFamily="18" charset="0"/>
              </a:rPr>
              <a:t>Find the smallest </a:t>
            </a:r>
            <a:r>
              <a:rPr lang="en-US" altLang="zh-TW" sz="2000" i="1" dirty="0">
                <a:latin typeface="Times New Roman" pitchFamily="18" charset="0"/>
              </a:rPr>
              <a:t>k</a:t>
            </a:r>
            <a:r>
              <a:rPr lang="en-US" altLang="zh-TW" sz="2000" dirty="0">
                <a:latin typeface="Times New Roman" pitchFamily="18" charset="0"/>
              </a:rPr>
              <a:t> such that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3048000" y="4927600"/>
          <a:ext cx="259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9" name="方程式" r:id="rId3" imgW="1282680" imgH="253800" progId="Equation.3">
                  <p:embed/>
                </p:oleObj>
              </mc:Choice>
              <mc:Fallback>
                <p:oleObj name="方程式" r:id="rId3" imgW="128268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27600"/>
                        <a:ext cx="2590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2514600" y="3746500"/>
          <a:ext cx="3200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方程式" r:id="rId5" imgW="1930320" imgH="431640" progId="Equation.3">
                  <p:embed/>
                </p:oleObj>
              </mc:Choice>
              <mc:Fallback>
                <p:oleObj name="方程式" r:id="rId5" imgW="1930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46500"/>
                        <a:ext cx="32004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3886200" y="5638800"/>
          <a:ext cx="26749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方程式" r:id="rId7" imgW="1612800" imgH="228600" progId="Equation.3">
                  <p:embed/>
                </p:oleObj>
              </mc:Choice>
              <mc:Fallback>
                <p:oleObj name="方程式" r:id="rId7" imgW="16128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638800"/>
                        <a:ext cx="267493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83820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1143000" y="842963"/>
            <a:ext cx="6891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>
                <a:solidFill>
                  <a:schemeClr val="accent2"/>
                </a:solidFill>
                <a:latin typeface="Times New Roman" pitchFamily="18" charset="0"/>
              </a:rPr>
              <a:t>4. Resampling methods:</a:t>
            </a:r>
            <a:r>
              <a:rPr kumimoji="0" lang="en-US" altLang="zh-TW" sz="2400">
                <a:latin typeface="Times New Roman" pitchFamily="18" charset="0"/>
              </a:rPr>
              <a:t> </a:t>
            </a:r>
          </a:p>
          <a:p>
            <a:r>
              <a:rPr kumimoji="0" lang="en-US" altLang="zh-TW" sz="2400">
                <a:latin typeface="Times New Roman" pitchFamily="18" charset="0"/>
              </a:rPr>
              <a:t>   Tibshirani et al. (2001); Dudoit and Fridlyand (2002)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2641600" y="242888"/>
            <a:ext cx="3787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Estimate # of clusters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171825" y="1600200"/>
            <a:ext cx="2514600" cy="464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W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143250" y="6284913"/>
            <a:ext cx="272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FF0000"/>
                </a:solidFill>
              </a:rPr>
              <a:t>Treat as underlying truth.</a:t>
            </a:r>
          </a:p>
        </p:txBody>
      </p:sp>
      <p:sp>
        <p:nvSpPr>
          <p:cNvPr id="57357" name="Freeform 13"/>
          <p:cNvSpPr>
            <a:spLocks/>
          </p:cNvSpPr>
          <p:nvPr/>
        </p:nvSpPr>
        <p:spPr bwMode="auto">
          <a:xfrm>
            <a:off x="5715000" y="6172200"/>
            <a:ext cx="1676400" cy="381000"/>
          </a:xfrm>
          <a:custGeom>
            <a:avLst/>
            <a:gdLst>
              <a:gd name="T0" fmla="*/ 1676400 w 1056"/>
              <a:gd name="T1" fmla="*/ 0 h 344"/>
              <a:gd name="T2" fmla="*/ 838200 w 1056"/>
              <a:gd name="T3" fmla="*/ 372140 h 344"/>
              <a:gd name="T4" fmla="*/ 0 w 1056"/>
              <a:gd name="T5" fmla="*/ 53163 h 344"/>
              <a:gd name="T6" fmla="*/ 0 60000 65536"/>
              <a:gd name="T7" fmla="*/ 0 60000 65536"/>
              <a:gd name="T8" fmla="*/ 0 60000 65536"/>
              <a:gd name="T9" fmla="*/ 0 w 1056"/>
              <a:gd name="T10" fmla="*/ 0 h 344"/>
              <a:gd name="T11" fmla="*/ 1056 w 1056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344">
                <a:moveTo>
                  <a:pt x="1056" y="0"/>
                </a:moveTo>
                <a:cubicBezTo>
                  <a:pt x="880" y="164"/>
                  <a:pt x="704" y="328"/>
                  <a:pt x="528" y="336"/>
                </a:cubicBezTo>
                <a:cubicBezTo>
                  <a:pt x="352" y="344"/>
                  <a:pt x="176" y="196"/>
                  <a:pt x="0" y="48"/>
                </a:cubicBezTo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ZW"/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7086600" y="63246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FF0000"/>
                </a:solidFill>
              </a:rPr>
              <a:t>Compare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/>
      <p:bldP spid="57352" grpId="0"/>
      <p:bldP spid="57357" grpId="0" animBg="1"/>
      <p:bldP spid="5735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2641600" y="242888"/>
            <a:ext cx="3787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Estimate # of clusters</a:t>
            </a: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74850"/>
            <a:ext cx="1219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066800"/>
            <a:ext cx="5334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06538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601913"/>
            <a:ext cx="44958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135313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4249738"/>
            <a:ext cx="7162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Box 13"/>
          <p:cNvSpPr txBox="1">
            <a:spLocks noChangeArrowheads="1"/>
          </p:cNvSpPr>
          <p:nvPr/>
        </p:nvSpPr>
        <p:spPr bwMode="auto">
          <a:xfrm>
            <a:off x="871538" y="5221288"/>
            <a:ext cx="6748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200">
                <a:latin typeface="Times New Roman" pitchFamily="18" charset="0"/>
              </a:rPr>
              <a:t>A</a:t>
            </a:r>
            <a:r>
              <a:rPr lang="en-US" altLang="zh-TW" sz="2200" baseline="-25000">
                <a:latin typeface="Times New Roman" pitchFamily="18" charset="0"/>
              </a:rPr>
              <a:t>k1</a:t>
            </a:r>
            <a:r>
              <a:rPr lang="en-US" altLang="zh-TW" sz="2200">
                <a:latin typeface="Times New Roman" pitchFamily="18" charset="0"/>
              </a:rPr>
              <a:t>, A</a:t>
            </a:r>
            <a:r>
              <a:rPr lang="en-US" altLang="zh-TW" sz="2200" baseline="-25000">
                <a:latin typeface="Times New Roman" pitchFamily="18" charset="0"/>
              </a:rPr>
              <a:t>k2</a:t>
            </a:r>
            <a:r>
              <a:rPr lang="en-US" altLang="zh-TW" sz="2200">
                <a:latin typeface="Times New Roman" pitchFamily="18" charset="0"/>
              </a:rPr>
              <a:t>,…, A</a:t>
            </a:r>
            <a:r>
              <a:rPr lang="en-US" altLang="zh-TW" sz="2200" baseline="-25000">
                <a:latin typeface="Times New Roman" pitchFamily="18" charset="0"/>
              </a:rPr>
              <a:t>kk</a:t>
            </a:r>
            <a:r>
              <a:rPr lang="en-US" altLang="zh-TW" sz="2200">
                <a:latin typeface="Times New Roman" pitchFamily="18" charset="0"/>
              </a:rPr>
              <a:t> be the K-means clusters from test data X</a:t>
            </a:r>
            <a:r>
              <a:rPr lang="en-US" altLang="zh-TW" sz="2200" baseline="-25000">
                <a:latin typeface="Times New Roman" pitchFamily="18" charset="0"/>
              </a:rPr>
              <a:t>te</a:t>
            </a:r>
          </a:p>
          <a:p>
            <a:r>
              <a:rPr lang="en-US" altLang="zh-TW" sz="2200">
                <a:latin typeface="Times New Roman" pitchFamily="18" charset="0"/>
              </a:rPr>
              <a:t>n</a:t>
            </a:r>
            <a:r>
              <a:rPr lang="en-US" altLang="zh-TW" sz="2200" baseline="-25000">
                <a:latin typeface="Times New Roman" pitchFamily="18" charset="0"/>
              </a:rPr>
              <a:t>kj</a:t>
            </a:r>
            <a:r>
              <a:rPr lang="en-US" altLang="zh-TW" sz="2200">
                <a:latin typeface="Times New Roman" pitchFamily="18" charset="0"/>
              </a:rPr>
              <a:t>=#(A</a:t>
            </a:r>
            <a:r>
              <a:rPr lang="en-US" altLang="zh-TW" sz="2200" baseline="-25000">
                <a:latin typeface="Times New Roman" pitchFamily="18" charset="0"/>
              </a:rPr>
              <a:t>kj</a:t>
            </a:r>
            <a:r>
              <a:rPr lang="en-US" altLang="zh-TW" sz="2200">
                <a:latin typeface="Times New Roman" pitchFamily="18" charset="0"/>
              </a:rPr>
              <a:t>)</a:t>
            </a:r>
          </a:p>
        </p:txBody>
      </p:sp>
      <p:sp>
        <p:nvSpPr>
          <p:cNvPr id="48138" name="Text Box 14"/>
          <p:cNvSpPr txBox="1">
            <a:spLocks noChangeArrowheads="1"/>
          </p:cNvSpPr>
          <p:nvPr/>
        </p:nvSpPr>
        <p:spPr bwMode="auto">
          <a:xfrm>
            <a:off x="1508125" y="1049338"/>
            <a:ext cx="1736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200">
                <a:latin typeface="Times New Roman" pitchFamily="18" charset="0"/>
              </a:rPr>
              <a:t>: training data</a:t>
            </a:r>
          </a:p>
        </p:txBody>
      </p:sp>
      <p:sp>
        <p:nvSpPr>
          <p:cNvPr id="48139" name="Text Box 15"/>
          <p:cNvSpPr txBox="1">
            <a:spLocks noChangeArrowheads="1"/>
          </p:cNvSpPr>
          <p:nvPr/>
        </p:nvSpPr>
        <p:spPr bwMode="auto">
          <a:xfrm>
            <a:off x="1539875" y="1471613"/>
            <a:ext cx="1611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200">
                <a:latin typeface="Times New Roman" pitchFamily="18" charset="0"/>
              </a:rPr>
              <a:t>: testing data</a:t>
            </a:r>
          </a:p>
        </p:txBody>
      </p:sp>
      <p:sp>
        <p:nvSpPr>
          <p:cNvPr id="48140" name="Text Box 16"/>
          <p:cNvSpPr txBox="1">
            <a:spLocks noChangeArrowheads="1"/>
          </p:cNvSpPr>
          <p:nvPr/>
        </p:nvSpPr>
        <p:spPr bwMode="auto">
          <a:xfrm>
            <a:off x="2133600" y="1928813"/>
            <a:ext cx="55546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200">
                <a:latin typeface="Times New Roman" pitchFamily="18" charset="0"/>
              </a:rPr>
              <a:t>: K-means clustering cetroids from training data</a:t>
            </a:r>
          </a:p>
        </p:txBody>
      </p:sp>
      <p:sp>
        <p:nvSpPr>
          <p:cNvPr id="48141" name="Text Box 17"/>
          <p:cNvSpPr txBox="1">
            <a:spLocks noChangeArrowheads="1"/>
          </p:cNvSpPr>
          <p:nvPr/>
        </p:nvSpPr>
        <p:spPr bwMode="auto">
          <a:xfrm>
            <a:off x="5426075" y="2555875"/>
            <a:ext cx="27765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200">
                <a:latin typeface="Times New Roman" pitchFamily="18" charset="0"/>
              </a:rPr>
              <a:t>: comembership matrix</a:t>
            </a:r>
          </a:p>
        </p:txBody>
      </p:sp>
      <p:sp>
        <p:nvSpPr>
          <p:cNvPr id="48142" name="Text Box 18"/>
          <p:cNvSpPr txBox="1">
            <a:spLocks noChangeArrowheads="1"/>
          </p:cNvSpPr>
          <p:nvPr/>
        </p:nvSpPr>
        <p:spPr bwMode="auto">
          <a:xfrm>
            <a:off x="777875" y="3897313"/>
            <a:ext cx="2646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chemeClr val="accent2"/>
                </a:solidFill>
                <a:latin typeface="Times New Roman" pitchFamily="18" charset="0"/>
              </a:rPr>
              <a:t>Prediction strenth:</a:t>
            </a:r>
          </a:p>
        </p:txBody>
      </p:sp>
      <p:sp>
        <p:nvSpPr>
          <p:cNvPr id="48143" name="Text Box 19"/>
          <p:cNvSpPr txBox="1">
            <a:spLocks noChangeArrowheads="1"/>
          </p:cNvSpPr>
          <p:nvPr/>
        </p:nvSpPr>
        <p:spPr bwMode="auto">
          <a:xfrm>
            <a:off x="782638" y="6019800"/>
            <a:ext cx="3849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chemeClr val="accent2"/>
                </a:solidFill>
                <a:latin typeface="Times New Roman" pitchFamily="18" charset="0"/>
              </a:rPr>
              <a:t>Find </a:t>
            </a:r>
            <a:r>
              <a:rPr lang="en-US" altLang="zh-TW" sz="2400" b="1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en-US" altLang="zh-TW" sz="2400" b="1">
                <a:solidFill>
                  <a:schemeClr val="accent2"/>
                </a:solidFill>
                <a:latin typeface="Times New Roman" pitchFamily="18" charset="0"/>
              </a:rPr>
              <a:t> that maximizes </a:t>
            </a:r>
            <a:r>
              <a:rPr lang="en-US" altLang="zh-TW" sz="2400" b="1" i="1">
                <a:solidFill>
                  <a:schemeClr val="accent2"/>
                </a:solidFill>
                <a:latin typeface="Times New Roman" pitchFamily="18" charset="0"/>
              </a:rPr>
              <a:t>ps</a:t>
            </a:r>
            <a:r>
              <a:rPr lang="en-US" altLang="zh-TW" sz="2400" b="1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altLang="zh-TW" sz="2400" b="1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en-US" altLang="zh-TW" sz="2400" b="1">
                <a:solidFill>
                  <a:schemeClr val="accent2"/>
                </a:solidFill>
                <a:latin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2641600" y="242888"/>
            <a:ext cx="3787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Estimate # of clusters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127125" y="1103313"/>
            <a:ext cx="6492875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TW" sz="2400">
                <a:latin typeface="Times New Roman" pitchFamily="18" charset="0"/>
              </a:rPr>
              <a:t>Conclusions:</a:t>
            </a:r>
          </a:p>
          <a:p>
            <a:pPr marL="342900" indent="-342900"/>
            <a:endParaRPr lang="en-US" altLang="zh-TW" sz="240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TW" sz="2200">
                <a:latin typeface="Times New Roman" pitchFamily="18" charset="0"/>
              </a:rPr>
              <a:t>There’s no dominating “good” method for estimating the number of clusters. Some are good only in some specific simulations or examples.</a:t>
            </a:r>
          </a:p>
          <a:p>
            <a:pPr marL="342900" indent="-342900">
              <a:buFontTx/>
              <a:buAutoNum type="arabicPeriod"/>
            </a:pPr>
            <a:endParaRPr lang="en-US" altLang="zh-TW" sz="220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TW" sz="2200">
                <a:latin typeface="Times New Roman" pitchFamily="18" charset="0"/>
              </a:rPr>
              <a:t>Imagine in a high-dimensional complex data set. There might not be a clear “true” number of clusters.</a:t>
            </a:r>
          </a:p>
          <a:p>
            <a:pPr marL="342900" indent="-342900">
              <a:buFontTx/>
              <a:buAutoNum type="arabicPeriod"/>
            </a:pPr>
            <a:endParaRPr lang="en-US" altLang="zh-TW" sz="220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TW" sz="2200">
                <a:latin typeface="Times New Roman" pitchFamily="18" charset="0"/>
              </a:rPr>
              <a:t>The problem is also about the “resolution”. In “coarser” resolution few loose clusters may be identified, while in “refined” resolution many small tight clusters will stand out.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492250" y="242888"/>
            <a:ext cx="6135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1.1. Dissimilarity measure (correlation)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143000" y="1466850"/>
            <a:ext cx="6705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A metric is a measure of the similarity or dissimilarity between two data objects and it’s used to form data points into clusters</a:t>
            </a:r>
          </a:p>
          <a:p>
            <a:pPr marL="290513" indent="-290513">
              <a:buFontTx/>
              <a:buChar char="•"/>
            </a:pPr>
            <a:endParaRPr lang="en-US" altLang="zh-TW" sz="2400">
              <a:latin typeface="Times New Roman" pitchFamily="18" charset="0"/>
            </a:endParaRPr>
          </a:p>
          <a:p>
            <a:pPr marL="290513" indent="-290513"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Two main classes of distance:</a:t>
            </a:r>
          </a:p>
          <a:p>
            <a:pPr marL="290513" indent="-290513"/>
            <a:endParaRPr lang="en-US" altLang="zh-TW" sz="2400">
              <a:latin typeface="Times New Roman" pitchFamily="18" charset="0"/>
            </a:endParaRPr>
          </a:p>
          <a:p>
            <a:pPr marL="290513" indent="-290513"/>
            <a:r>
              <a:rPr lang="en-US" altLang="zh-TW" sz="2400">
                <a:latin typeface="Times New Roman" pitchFamily="18" charset="0"/>
              </a:rPr>
              <a:t>-- 1- Correlation coefficients (scale-invariant)</a:t>
            </a:r>
          </a:p>
          <a:p>
            <a:pPr marL="290513" indent="-290513"/>
            <a:endParaRPr lang="en-US" altLang="zh-TW" sz="2400">
              <a:latin typeface="Times New Roman" pitchFamily="18" charset="0"/>
            </a:endParaRPr>
          </a:p>
          <a:p>
            <a:pPr marL="290513" indent="-290513"/>
            <a:r>
              <a:rPr lang="en-US" altLang="zh-TW" sz="2400">
                <a:latin typeface="Times New Roman" pitchFamily="18" charset="0"/>
              </a:rPr>
              <a:t>-- Distance metric (scale-dependent)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492250" y="242888"/>
            <a:ext cx="6135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1.1. Dissimilarity measure (correlation)</a:t>
            </a:r>
            <a:endParaRPr kumimoji="0" lang="en-US" altLang="zh-TW" b="1">
              <a:solidFill>
                <a:schemeClr val="accent2"/>
              </a:solidFill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80772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01775"/>
            <a:ext cx="71628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492250" y="242888"/>
            <a:ext cx="6135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1.1. Dissimilarity measure (correlation)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962150" y="762000"/>
            <a:ext cx="5670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400">
                <a:latin typeface="Times New Roman" pitchFamily="18" charset="0"/>
              </a:rPr>
              <a:t>Centered vs Uncentered correlation</a:t>
            </a:r>
          </a:p>
          <a:p>
            <a:pPr algn="ctr"/>
            <a:r>
              <a:rPr lang="en-US" altLang="zh-TW" sz="2400">
                <a:latin typeface="Times New Roman" pitchFamily="18" charset="0"/>
              </a:rPr>
              <a:t>(centered is preferred in microarray analysis)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77240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667000" y="762000"/>
            <a:ext cx="418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400">
                <a:latin typeface="Times New Roman" pitchFamily="18" charset="0"/>
              </a:rPr>
              <a:t>Positive and negative correlation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492250" y="242888"/>
            <a:ext cx="6135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1.1. Dissimilarity measure (correlation)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5638800" y="5257800"/>
            <a:ext cx="1006475" cy="990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953000" y="6172200"/>
            <a:ext cx="1536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Biologically not</a:t>
            </a:r>
          </a:p>
          <a:p>
            <a:r>
              <a:rPr kumimoji="0" lang="en-US" altLang="zh-TW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interesting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711325" y="242888"/>
            <a:ext cx="5703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1.1. Dissimilarity measure (distance)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62000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1474</Words>
  <Application>Microsoft Office PowerPoint</Application>
  <PresentationFormat>On-screen Show (4:3)</PresentationFormat>
  <Paragraphs>323</Paragraphs>
  <Slides>49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Default Design</vt:lpstr>
      <vt:lpstr>Equation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Computation of the Gap Statistic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George Tseng</cp:lastModifiedBy>
  <cp:revision>38</cp:revision>
  <cp:lastPrinted>1601-01-01T00:00:00Z</cp:lastPrinted>
  <dcterms:created xsi:type="dcterms:W3CDTF">1601-01-01T00:00:00Z</dcterms:created>
  <dcterms:modified xsi:type="dcterms:W3CDTF">2012-02-10T14:37:54Z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