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14" r:id="rId3"/>
    <p:sldId id="315" r:id="rId4"/>
    <p:sldId id="281" r:id="rId5"/>
    <p:sldId id="280" r:id="rId6"/>
    <p:sldId id="304" r:id="rId7"/>
    <p:sldId id="282" r:id="rId8"/>
    <p:sldId id="257" r:id="rId9"/>
    <p:sldId id="259" r:id="rId10"/>
    <p:sldId id="258" r:id="rId11"/>
    <p:sldId id="260" r:id="rId12"/>
    <p:sldId id="261" r:id="rId13"/>
    <p:sldId id="321" r:id="rId14"/>
    <p:sldId id="316" r:id="rId15"/>
    <p:sldId id="317" r:id="rId16"/>
    <p:sldId id="318" r:id="rId17"/>
    <p:sldId id="319" r:id="rId18"/>
    <p:sldId id="322" r:id="rId19"/>
    <p:sldId id="323" r:id="rId20"/>
    <p:sldId id="324" r:id="rId21"/>
    <p:sldId id="325" r:id="rId22"/>
    <p:sldId id="326" r:id="rId23"/>
    <p:sldId id="327" r:id="rId24"/>
    <p:sldId id="329" r:id="rId25"/>
    <p:sldId id="262" r:id="rId26"/>
    <p:sldId id="302" r:id="rId27"/>
    <p:sldId id="263" r:id="rId28"/>
    <p:sldId id="289" r:id="rId29"/>
    <p:sldId id="283" r:id="rId30"/>
    <p:sldId id="285" r:id="rId31"/>
    <p:sldId id="291" r:id="rId32"/>
    <p:sldId id="286" r:id="rId33"/>
    <p:sldId id="288" r:id="rId34"/>
    <p:sldId id="287" r:id="rId35"/>
    <p:sldId id="292" r:id="rId36"/>
    <p:sldId id="293" r:id="rId37"/>
    <p:sldId id="294" r:id="rId38"/>
    <p:sldId id="295" r:id="rId39"/>
    <p:sldId id="296" r:id="rId40"/>
    <p:sldId id="297" r:id="rId41"/>
    <p:sldId id="298" r:id="rId42"/>
    <p:sldId id="299" r:id="rId43"/>
    <p:sldId id="300" r:id="rId44"/>
    <p:sldId id="275" r:id="rId45"/>
    <p:sldId id="276" r:id="rId46"/>
    <p:sldId id="274" r:id="rId47"/>
    <p:sldId id="301" r:id="rId48"/>
    <p:sldId id="303" r:id="rId49"/>
    <p:sldId id="27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 Id="rId9"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79726F1-A7BC-4376-BF8D-5AAB6285B372}" type="datetimeFigureOut">
              <a:rPr lang="en-US"/>
              <a:pPr>
                <a:defRPr/>
              </a:pPr>
              <a:t>2/29/2012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BBE7E8-6E6A-4C08-85D5-7B2D76EEAAEA}" type="slidenum">
              <a:rPr lang="en-US"/>
              <a:pPr>
                <a:defRPr/>
              </a:pPr>
              <a:t>‹#›</a:t>
            </a:fld>
            <a:endParaRPr lang="en-US"/>
          </a:p>
        </p:txBody>
      </p:sp>
    </p:spTree>
    <p:extLst>
      <p:ext uri="{BB962C8B-B14F-4D97-AF65-F5344CB8AC3E}">
        <p14:creationId xmlns:p14="http://schemas.microsoft.com/office/powerpoint/2010/main" val="3468022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EB291-3E06-4D90-9292-9229AB2E5B22}"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2708" name="Slide Number Placeholder 3"/>
          <p:cNvSpPr>
            <a:spLocks noGrp="1"/>
          </p:cNvSpPr>
          <p:nvPr>
            <p:ph type="sldNum" sz="quarter" idx="5"/>
          </p:nvPr>
        </p:nvSpPr>
        <p:spPr/>
        <p:txBody>
          <a:bodyPr/>
          <a:lstStyle/>
          <a:p>
            <a:pPr>
              <a:defRPr/>
            </a:pPr>
            <a:fld id="{910B4DA3-D851-4053-93D2-943D5CA8BFB9}" type="slidenum">
              <a:rPr lang="en-US" smtClean="0"/>
              <a:pPr>
                <a:defRPr/>
              </a:pPr>
              <a:t>39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3732" name="Slide Number Placeholder 3"/>
          <p:cNvSpPr>
            <a:spLocks noGrp="1"/>
          </p:cNvSpPr>
          <p:nvPr>
            <p:ph type="sldNum" sz="quarter" idx="5"/>
          </p:nvPr>
        </p:nvSpPr>
        <p:spPr/>
        <p:txBody>
          <a:bodyPr/>
          <a:lstStyle/>
          <a:p>
            <a:pPr>
              <a:defRPr/>
            </a:pPr>
            <a:fld id="{DF2C81EF-BB45-42AB-BA11-F7127DD1CEF9}" type="slidenum">
              <a:rPr lang="en-US" smtClean="0"/>
              <a:pPr>
                <a:defRPr/>
              </a:pPr>
              <a:t>40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4756" name="Slide Number Placeholder 3"/>
          <p:cNvSpPr>
            <a:spLocks noGrp="1"/>
          </p:cNvSpPr>
          <p:nvPr>
            <p:ph type="sldNum" sz="quarter" idx="5"/>
          </p:nvPr>
        </p:nvSpPr>
        <p:spPr/>
        <p:txBody>
          <a:bodyPr/>
          <a:lstStyle/>
          <a:p>
            <a:pPr>
              <a:defRPr/>
            </a:pPr>
            <a:fld id="{485D293F-51DB-49BB-ABC3-0249CEC338FE}" type="slidenum">
              <a:rPr lang="en-US" smtClean="0"/>
              <a:pPr>
                <a:defRPr/>
              </a:pPr>
              <a:t>41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W" smtClean="0"/>
          </a:p>
        </p:txBody>
      </p:sp>
      <p:sp>
        <p:nvSpPr>
          <p:cNvPr id="75780" name="Slide Number Placeholder 3"/>
          <p:cNvSpPr>
            <a:spLocks noGrp="1"/>
          </p:cNvSpPr>
          <p:nvPr>
            <p:ph type="sldNum" sz="quarter" idx="5"/>
          </p:nvPr>
        </p:nvSpPr>
        <p:spPr/>
        <p:txBody>
          <a:bodyPr/>
          <a:lstStyle/>
          <a:p>
            <a:pPr>
              <a:defRPr/>
            </a:pPr>
            <a:fld id="{640970EA-F06F-414F-9616-F539722B8580}" type="slidenum">
              <a:rPr lang="en-US" smtClean="0"/>
              <a:pPr>
                <a:defRPr/>
              </a:pPr>
              <a:t>42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W" smtClean="0"/>
          </a:p>
        </p:txBody>
      </p:sp>
      <p:sp>
        <p:nvSpPr>
          <p:cNvPr id="76804" name="Slide Number Placeholder 3"/>
          <p:cNvSpPr>
            <a:spLocks noGrp="1"/>
          </p:cNvSpPr>
          <p:nvPr>
            <p:ph type="sldNum" sz="quarter" idx="5"/>
          </p:nvPr>
        </p:nvSpPr>
        <p:spPr/>
        <p:txBody>
          <a:bodyPr/>
          <a:lstStyle/>
          <a:p>
            <a:pPr>
              <a:defRPr/>
            </a:pPr>
            <a:fld id="{DE386805-4379-449C-93EA-6C071FD6E878}" type="slidenum">
              <a:rPr lang="en-US" smtClean="0"/>
              <a:pPr>
                <a:defRPr/>
              </a:pPr>
              <a:t>43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C2637-8008-49FE-9A04-8CBFBB01F352}"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E67EBC-5EB4-40F0-9B0B-EC8AC02D5015}"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4457B4-7CE0-4609-8790-B991EDA05210}"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6564" name="Slide Number Placeholder 3"/>
          <p:cNvSpPr>
            <a:spLocks noGrp="1"/>
          </p:cNvSpPr>
          <p:nvPr>
            <p:ph type="sldNum" sz="quarter" idx="5"/>
          </p:nvPr>
        </p:nvSpPr>
        <p:spPr/>
        <p:txBody>
          <a:bodyPr/>
          <a:lstStyle/>
          <a:p>
            <a:pPr>
              <a:defRPr/>
            </a:pPr>
            <a:fld id="{436908A0-8557-4773-BE02-FB230C271FC0}" type="slidenum">
              <a:rPr lang="en-US" smtClean="0"/>
              <a:pPr>
                <a:defRPr/>
              </a:pPr>
              <a:t>34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7588" name="Slide Number Placeholder 3"/>
          <p:cNvSpPr>
            <a:spLocks noGrp="1"/>
          </p:cNvSpPr>
          <p:nvPr>
            <p:ph type="sldNum" sz="quarter" idx="5"/>
          </p:nvPr>
        </p:nvSpPr>
        <p:spPr/>
        <p:txBody>
          <a:bodyPr/>
          <a:lstStyle/>
          <a:p>
            <a:pPr>
              <a:defRPr/>
            </a:pPr>
            <a:fld id="{9824877D-2834-474D-88CC-BEFA301BE7E0}" type="slidenum">
              <a:rPr lang="en-US" smtClean="0"/>
              <a:pPr>
                <a:defRPr/>
              </a:pPr>
              <a:t>35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W" smtClean="0"/>
          </a:p>
        </p:txBody>
      </p:sp>
      <p:sp>
        <p:nvSpPr>
          <p:cNvPr id="68612" name="Slide Number Placeholder 3"/>
          <p:cNvSpPr>
            <a:spLocks noGrp="1"/>
          </p:cNvSpPr>
          <p:nvPr>
            <p:ph type="sldNum" sz="quarter" idx="5"/>
          </p:nvPr>
        </p:nvSpPr>
        <p:spPr/>
        <p:txBody>
          <a:bodyPr/>
          <a:lstStyle/>
          <a:p>
            <a:pPr>
              <a:defRPr/>
            </a:pPr>
            <a:fld id="{9BE0EC1A-B74F-44B6-B4A3-0468740BD977}" type="slidenum">
              <a:rPr lang="en-US" smtClean="0"/>
              <a:pPr>
                <a:defRPr/>
              </a:pPr>
              <a:t>36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0660" name="Slide Number Placeholder 3"/>
          <p:cNvSpPr>
            <a:spLocks noGrp="1"/>
          </p:cNvSpPr>
          <p:nvPr>
            <p:ph type="sldNum" sz="quarter" idx="5"/>
          </p:nvPr>
        </p:nvSpPr>
        <p:spPr/>
        <p:txBody>
          <a:bodyPr/>
          <a:lstStyle/>
          <a:p>
            <a:pPr>
              <a:defRPr/>
            </a:pPr>
            <a:fld id="{CA03985A-6148-4D4D-9CF4-AC6DB0769C81}" type="slidenum">
              <a:rPr lang="en-US" smtClean="0"/>
              <a:pPr>
                <a:defRPr/>
              </a:pPr>
              <a:t>37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1684" name="Slide Number Placeholder 3"/>
          <p:cNvSpPr>
            <a:spLocks noGrp="1"/>
          </p:cNvSpPr>
          <p:nvPr>
            <p:ph type="sldNum" sz="quarter" idx="5"/>
          </p:nvPr>
        </p:nvSpPr>
        <p:spPr/>
        <p:txBody>
          <a:bodyPr/>
          <a:lstStyle/>
          <a:p>
            <a:pPr>
              <a:defRPr/>
            </a:pPr>
            <a:fld id="{5BE73060-03A3-4071-B7D1-A0BAB36C1D4F}" type="slidenum">
              <a:rPr lang="en-US" smtClean="0"/>
              <a:pPr>
                <a:defRPr/>
              </a:pPr>
              <a:t>38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5ADD7C-88F7-4991-9500-328DEC888781}" type="datetimeFigureOut">
              <a:rPr lang="en-US"/>
              <a:pPr>
                <a:defRPr/>
              </a:pPr>
              <a:t>2/29/2012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C54C74-5282-4003-8EA1-554D477D9EED}" type="slidenum">
              <a:rPr lang="en-US"/>
              <a:pPr>
                <a:defRPr/>
              </a:pPr>
              <a:t>‹#›</a:t>
            </a:fld>
            <a:endParaRPr lang="en-US"/>
          </a:p>
        </p:txBody>
      </p:sp>
    </p:spTree>
    <p:extLst>
      <p:ext uri="{BB962C8B-B14F-4D97-AF65-F5344CB8AC3E}">
        <p14:creationId xmlns:p14="http://schemas.microsoft.com/office/powerpoint/2010/main" val="67893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DA375D-32BF-47DD-A0B8-82BF6D760187}" type="datetimeFigureOut">
              <a:rPr lang="en-US"/>
              <a:pPr>
                <a:defRPr/>
              </a:pPr>
              <a:t>2/29/2012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5C0BD-3CF3-4984-AEF4-171ADBAFB7BE}" type="slidenum">
              <a:rPr lang="en-US"/>
              <a:pPr>
                <a:defRPr/>
              </a:pPr>
              <a:t>‹#›</a:t>
            </a:fld>
            <a:endParaRPr lang="en-US"/>
          </a:p>
        </p:txBody>
      </p:sp>
    </p:spTree>
    <p:extLst>
      <p:ext uri="{BB962C8B-B14F-4D97-AF65-F5344CB8AC3E}">
        <p14:creationId xmlns:p14="http://schemas.microsoft.com/office/powerpoint/2010/main" val="334375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B59BCD-E961-448E-92C2-0E10FCBB6D3E}" type="datetimeFigureOut">
              <a:rPr lang="en-US"/>
              <a:pPr>
                <a:defRPr/>
              </a:pPr>
              <a:t>2/29/2012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740B4-A188-4370-A31E-A0032617176F}" type="slidenum">
              <a:rPr lang="en-US"/>
              <a:pPr>
                <a:defRPr/>
              </a:pPr>
              <a:t>‹#›</a:t>
            </a:fld>
            <a:endParaRPr lang="en-US"/>
          </a:p>
        </p:txBody>
      </p:sp>
    </p:spTree>
    <p:extLst>
      <p:ext uri="{BB962C8B-B14F-4D97-AF65-F5344CB8AC3E}">
        <p14:creationId xmlns:p14="http://schemas.microsoft.com/office/powerpoint/2010/main" val="379038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6D1F0E-D184-4686-9662-2662A79AA3C3}" type="datetimeFigureOut">
              <a:rPr lang="en-US"/>
              <a:pPr>
                <a:defRPr/>
              </a:pPr>
              <a:t>2/29/2012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FAB4A6-5E45-4A1F-8794-063DF2EBD324}" type="slidenum">
              <a:rPr lang="en-US"/>
              <a:pPr>
                <a:defRPr/>
              </a:pPr>
              <a:t>‹#›</a:t>
            </a:fld>
            <a:endParaRPr lang="en-US"/>
          </a:p>
        </p:txBody>
      </p:sp>
    </p:spTree>
    <p:extLst>
      <p:ext uri="{BB962C8B-B14F-4D97-AF65-F5344CB8AC3E}">
        <p14:creationId xmlns:p14="http://schemas.microsoft.com/office/powerpoint/2010/main" val="154901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0794CB-3FBB-4B64-95FC-9A05AE8ECEE0}" type="datetimeFigureOut">
              <a:rPr lang="en-US"/>
              <a:pPr>
                <a:defRPr/>
              </a:pPr>
              <a:t>2/29/2012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A719A-C222-454C-AEC9-276E16EF2E65}" type="slidenum">
              <a:rPr lang="en-US"/>
              <a:pPr>
                <a:defRPr/>
              </a:pPr>
              <a:t>‹#›</a:t>
            </a:fld>
            <a:endParaRPr lang="en-US"/>
          </a:p>
        </p:txBody>
      </p:sp>
    </p:spTree>
    <p:extLst>
      <p:ext uri="{BB962C8B-B14F-4D97-AF65-F5344CB8AC3E}">
        <p14:creationId xmlns:p14="http://schemas.microsoft.com/office/powerpoint/2010/main" val="262525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170B7D-0DEA-4C13-A424-574816C13A1A}" type="datetimeFigureOut">
              <a:rPr lang="en-US"/>
              <a:pPr>
                <a:defRPr/>
              </a:pPr>
              <a:t>2/29/2012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88ED8F-5657-42CC-8FCA-B7B7474BA249}" type="slidenum">
              <a:rPr lang="en-US"/>
              <a:pPr>
                <a:defRPr/>
              </a:pPr>
              <a:t>‹#›</a:t>
            </a:fld>
            <a:endParaRPr lang="en-US"/>
          </a:p>
        </p:txBody>
      </p:sp>
    </p:spTree>
    <p:extLst>
      <p:ext uri="{BB962C8B-B14F-4D97-AF65-F5344CB8AC3E}">
        <p14:creationId xmlns:p14="http://schemas.microsoft.com/office/powerpoint/2010/main" val="71053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CF26F0-5ECE-46F3-A27A-696D49ECA74D}" type="datetimeFigureOut">
              <a:rPr lang="en-US"/>
              <a:pPr>
                <a:defRPr/>
              </a:pPr>
              <a:t>2/29/2012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291B51-71F7-4DAD-A370-68D694B1D5E6}" type="slidenum">
              <a:rPr lang="en-US"/>
              <a:pPr>
                <a:defRPr/>
              </a:pPr>
              <a:t>‹#›</a:t>
            </a:fld>
            <a:endParaRPr lang="en-US"/>
          </a:p>
        </p:txBody>
      </p:sp>
    </p:spTree>
    <p:extLst>
      <p:ext uri="{BB962C8B-B14F-4D97-AF65-F5344CB8AC3E}">
        <p14:creationId xmlns:p14="http://schemas.microsoft.com/office/powerpoint/2010/main" val="151343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134073-7197-42CE-8395-627765F47917}" type="datetimeFigureOut">
              <a:rPr lang="en-US"/>
              <a:pPr>
                <a:defRPr/>
              </a:pPr>
              <a:t>2/29/2012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D7FDA1-3AB4-4EB9-948C-44AF81137A43}" type="slidenum">
              <a:rPr lang="en-US"/>
              <a:pPr>
                <a:defRPr/>
              </a:pPr>
              <a:t>‹#›</a:t>
            </a:fld>
            <a:endParaRPr lang="en-US"/>
          </a:p>
        </p:txBody>
      </p:sp>
    </p:spTree>
    <p:extLst>
      <p:ext uri="{BB962C8B-B14F-4D97-AF65-F5344CB8AC3E}">
        <p14:creationId xmlns:p14="http://schemas.microsoft.com/office/powerpoint/2010/main" val="208017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272DCF-18E1-4327-B1F3-71A5DE0C0903}" type="datetimeFigureOut">
              <a:rPr lang="en-US"/>
              <a:pPr>
                <a:defRPr/>
              </a:pPr>
              <a:t>2/29/2012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97F590-2406-424F-8EAA-1907B0121CA2}" type="slidenum">
              <a:rPr lang="en-US"/>
              <a:pPr>
                <a:defRPr/>
              </a:pPr>
              <a:t>‹#›</a:t>
            </a:fld>
            <a:endParaRPr lang="en-US"/>
          </a:p>
        </p:txBody>
      </p:sp>
    </p:spTree>
    <p:extLst>
      <p:ext uri="{BB962C8B-B14F-4D97-AF65-F5344CB8AC3E}">
        <p14:creationId xmlns:p14="http://schemas.microsoft.com/office/powerpoint/2010/main" val="249130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7A5CA3-B0BB-4D4C-85CA-FBA4FD238203}" type="datetimeFigureOut">
              <a:rPr lang="en-US"/>
              <a:pPr>
                <a:defRPr/>
              </a:pPr>
              <a:t>2/29/2012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7B033B-1ED9-4C30-B70F-1EF00CE4FF5C}" type="slidenum">
              <a:rPr lang="en-US"/>
              <a:pPr>
                <a:defRPr/>
              </a:pPr>
              <a:t>‹#›</a:t>
            </a:fld>
            <a:endParaRPr lang="en-US"/>
          </a:p>
        </p:txBody>
      </p:sp>
    </p:spTree>
    <p:extLst>
      <p:ext uri="{BB962C8B-B14F-4D97-AF65-F5344CB8AC3E}">
        <p14:creationId xmlns:p14="http://schemas.microsoft.com/office/powerpoint/2010/main" val="63980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7BC6F-6454-4F9A-929C-FD5B38A575BE}" type="datetimeFigureOut">
              <a:rPr lang="en-US"/>
              <a:pPr>
                <a:defRPr/>
              </a:pPr>
              <a:t>2/29/2012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16437D-FC94-4373-94D4-12A970256073}" type="slidenum">
              <a:rPr lang="en-US"/>
              <a:pPr>
                <a:defRPr/>
              </a:pPr>
              <a:t>‹#›</a:t>
            </a:fld>
            <a:endParaRPr lang="en-US"/>
          </a:p>
        </p:txBody>
      </p:sp>
    </p:spTree>
    <p:extLst>
      <p:ext uri="{BB962C8B-B14F-4D97-AF65-F5344CB8AC3E}">
        <p14:creationId xmlns:p14="http://schemas.microsoft.com/office/powerpoint/2010/main" val="369889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D69747-A42E-4883-A839-EE34A734C7E5}" type="datetimeFigureOut">
              <a:rPr lang="en-US"/>
              <a:pPr>
                <a:defRPr/>
              </a:pPr>
              <a:t>2/29/2012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6E9D3A-35D7-4261-9775-8E1E9BBDFA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4.wmf"/><Relationship Id="rId3" Type="http://schemas.openxmlformats.org/officeDocument/2006/relationships/notesSlide" Target="../notesSlides/notesSlide5.xml"/><Relationship Id="rId7" Type="http://schemas.openxmlformats.org/officeDocument/2006/relationships/image" Target="../media/image21.wmf"/><Relationship Id="rId12" Type="http://schemas.openxmlformats.org/officeDocument/2006/relationships/oleObject" Target="../embeddings/oleObject12.bin"/><Relationship Id="rId17"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oleObject" Target="../embeddings/oleObject15.bin"/><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oleObject" Target="../embeddings/oleObject14.bin"/><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2.wmf"/><Relationship Id="rId14" Type="http://schemas.openxmlformats.org/officeDocument/2006/relationships/oleObject" Target="../embeddings/oleObject1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7.wmf"/><Relationship Id="rId4" Type="http://schemas.openxmlformats.org/officeDocument/2006/relationships/oleObject" Target="../embeddings/oleObject17.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8.wmf"/><Relationship Id="rId4" Type="http://schemas.openxmlformats.org/officeDocument/2006/relationships/oleObject" Target="../embeddings/oleObject1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0.wmf"/><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1.wmf"/><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24.bin"/><Relationship Id="rId4" Type="http://schemas.openxmlformats.org/officeDocument/2006/relationships/image" Target="../media/image35.wmf"/></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53.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2.bin"/><Relationship Id="rId18" Type="http://schemas.openxmlformats.org/officeDocument/2006/relationships/image" Target="../media/image46.w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43.wmf"/><Relationship Id="rId17" Type="http://schemas.openxmlformats.org/officeDocument/2006/relationships/oleObject" Target="../embeddings/oleObject34.bin"/><Relationship Id="rId2" Type="http://schemas.openxmlformats.org/officeDocument/2006/relationships/slideLayout" Target="../slideLayouts/slideLayout7.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15.vml"/><Relationship Id="rId6" Type="http://schemas.openxmlformats.org/officeDocument/2006/relationships/image" Target="../media/image40.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42.wmf"/><Relationship Id="rId19" Type="http://schemas.openxmlformats.org/officeDocument/2006/relationships/oleObject" Target="../embeddings/oleObject35.bin"/><Relationship Id="rId4" Type="http://schemas.openxmlformats.org/officeDocument/2006/relationships/image" Target="../media/image39.wmf"/><Relationship Id="rId9" Type="http://schemas.openxmlformats.org/officeDocument/2006/relationships/oleObject" Target="../embeddings/oleObject30.bin"/><Relationship Id="rId14" Type="http://schemas.openxmlformats.org/officeDocument/2006/relationships/image" Target="../media/image44.wmf"/><Relationship Id="rId22" Type="http://schemas.openxmlformats.org/officeDocument/2006/relationships/image" Target="../media/image4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9.emf"/></Relationships>
</file>

<file path=ppt/slides/_rels/slide55.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3.bin"/><Relationship Id="rId18" Type="http://schemas.openxmlformats.org/officeDocument/2006/relationships/image" Target="../media/image57.wmf"/><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54.wmf"/><Relationship Id="rId17" Type="http://schemas.openxmlformats.org/officeDocument/2006/relationships/oleObject" Target="../embeddings/oleObject45.bin"/><Relationship Id="rId2" Type="http://schemas.openxmlformats.org/officeDocument/2006/relationships/slideLayout" Target="../slideLayouts/slideLayout7.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vmlDrawing" Target="../drawings/vmlDrawing17.vml"/><Relationship Id="rId6" Type="http://schemas.openxmlformats.org/officeDocument/2006/relationships/image" Target="../media/image51.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53.wmf"/><Relationship Id="rId19" Type="http://schemas.openxmlformats.org/officeDocument/2006/relationships/oleObject" Target="../embeddings/oleObject46.bin"/><Relationship Id="rId4" Type="http://schemas.openxmlformats.org/officeDocument/2006/relationships/image" Target="../media/image50.wmf"/><Relationship Id="rId9" Type="http://schemas.openxmlformats.org/officeDocument/2006/relationships/oleObject" Target="../embeddings/oleObject41.bin"/><Relationship Id="rId14" Type="http://schemas.openxmlformats.org/officeDocument/2006/relationships/image" Target="../media/image55.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65.emf"/></Relationships>
</file>

<file path=ppt/slides/_rels/slide62.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67.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smtClean="0"/>
              <a:t>Genomic meta-analysis in combining expression profiles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ChangeAspect="1"/>
          </p:cNvGraphicFramePr>
          <p:nvPr/>
        </p:nvGraphicFramePr>
        <p:xfrm>
          <a:off x="990600" y="1192213"/>
          <a:ext cx="6281738" cy="2541587"/>
        </p:xfrm>
        <a:graphic>
          <a:graphicData uri="http://schemas.openxmlformats.org/presentationml/2006/ole">
            <mc:AlternateContent xmlns:mc="http://schemas.openxmlformats.org/markup-compatibility/2006">
              <mc:Choice xmlns:v="urn:schemas-microsoft-com:vml" Requires="v">
                <p:oleObj spid="_x0000_s1051" name="Equation" r:id="rId4" imgW="2260440" imgH="1130040" progId="Equation.3">
                  <p:embed/>
                </p:oleObj>
              </mc:Choice>
              <mc:Fallback>
                <p:oleObj name="Equation" r:id="rId4" imgW="2260440" imgH="113004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92213"/>
                        <a:ext cx="6281738" cy="254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p:cNvGraphicFramePr>
            <a:graphicFrameLocks noGrp="1"/>
          </p:cNvGraphicFramePr>
          <p:nvPr/>
        </p:nvGraphicFramePr>
        <p:xfrm>
          <a:off x="609600" y="3800440"/>
          <a:ext cx="2057400" cy="2524160"/>
        </p:xfrm>
        <a:graphic>
          <a:graphicData uri="http://schemas.openxmlformats.org/drawingml/2006/table">
            <a:tbl>
              <a:tblPr firstRow="1" bandRow="1">
                <a:tableStyleId>{5940675A-B579-460E-94D1-54222C63F5DA}</a:tableStyleId>
              </a:tblPr>
              <a:tblGrid>
                <a:gridCol w="304800"/>
                <a:gridCol w="152400"/>
                <a:gridCol w="304800"/>
                <a:gridCol w="228600"/>
                <a:gridCol w="228600"/>
                <a:gridCol w="304800"/>
                <a:gridCol w="152400"/>
                <a:gridCol w="381000"/>
              </a:tblGrid>
              <a:tr h="291472">
                <a:tc gridSpan="8">
                  <a:txBody>
                    <a:bodyPr/>
                    <a:lstStyle/>
                    <a:p>
                      <a:pPr algn="ctr" fontAlgn="b"/>
                      <a:r>
                        <a:rPr lang="en-US" sz="1400" b="1" i="0" u="none" strike="noStrike" dirty="0">
                          <a:latin typeface="Arial"/>
                        </a:rPr>
                        <a:t>study 1</a:t>
                      </a: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5328">
                <a:tc>
                  <a:txBody>
                    <a:bodyPr/>
                    <a:lstStyle/>
                    <a:p>
                      <a:pPr algn="ctr" fontAlgn="b"/>
                      <a:r>
                        <a:rPr lang="en-US" sz="1400" b="1" i="0" u="none" strike="noStrike" dirty="0" smtClean="0">
                          <a:latin typeface="Arial"/>
                        </a:rPr>
                        <a:t>genes</a:t>
                      </a:r>
                      <a:endParaRPr lang="en-US" sz="1400" b="1" i="0" u="none" strike="noStrike" dirty="0">
                        <a:latin typeface="Arial"/>
                      </a:endParaRPr>
                    </a:p>
                  </a:txBody>
                  <a:tcPr marL="7620" marR="7620" marT="7620" marB="0" vert="vert" anchor="b"/>
                </a:tc>
                <a:tc>
                  <a:txBody>
                    <a:bodyPr/>
                    <a:lstStyle/>
                    <a:p>
                      <a:pPr algn="ctr" fontAlgn="b"/>
                      <a:r>
                        <a:rPr lang="en-US" sz="1400" b="1" i="0" u="none" strike="noStrike" dirty="0" smtClean="0">
                          <a:latin typeface="Arial"/>
                        </a:rPr>
                        <a:t>N</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c>
                  <a:txBody>
                    <a:bodyPr/>
                    <a:lstStyle/>
                    <a:p>
                      <a:pPr algn="ctr" fontAlgn="b"/>
                      <a:r>
                        <a:rPr lang="en-US" sz="1400" b="1" i="0" u="none" strike="noStrike" dirty="0" smtClean="0">
                          <a:latin typeface="Arial"/>
                        </a:rPr>
                        <a:t>N</a:t>
                      </a:r>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c>
                  <a:txBody>
                    <a:bodyPr/>
                    <a:lstStyle/>
                    <a:p>
                      <a:pPr algn="ctr" fontAlgn="b"/>
                      <a:r>
                        <a:rPr lang="en-US" sz="1400" b="1" i="0" u="none" strike="noStrike" dirty="0" smtClean="0">
                          <a:latin typeface="Arial"/>
                        </a:rPr>
                        <a:t>T</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 statistic</a:t>
                      </a:r>
                    </a:p>
                  </a:txBody>
                  <a:tcPr marL="7620" marR="7620" marT="7620" marB="0" vert="vert" anchor="b"/>
                </a:tc>
              </a:tr>
              <a:tr h="291472">
                <a:tc>
                  <a:txBody>
                    <a:bodyPr/>
                    <a:lstStyle/>
                    <a:p>
                      <a:pPr algn="ctr" fontAlgn="b"/>
                      <a:r>
                        <a:rPr lang="en-US" sz="1400" b="1" i="0" u="none" strike="noStrike" dirty="0">
                          <a:latin typeface="Arial"/>
                        </a:rPr>
                        <a:t>1</a:t>
                      </a: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11</a:t>
                      </a:r>
                      <a:endParaRPr lang="en-US" sz="1400" b="1" i="0" u="none" strike="noStrike" baseline="-25000" dirty="0">
                        <a:latin typeface="Arial"/>
                      </a:endParaRPr>
                    </a:p>
                  </a:txBody>
                  <a:tcPr marL="7620" marR="7620" marT="7620" marB="0" anchor="b"/>
                </a:tc>
              </a:tr>
              <a:tr h="291472">
                <a:tc>
                  <a:txBody>
                    <a:bodyPr/>
                    <a:lstStyle/>
                    <a:p>
                      <a:pPr algn="ctr" fontAlgn="b"/>
                      <a:r>
                        <a:rPr lang="en-US" sz="1400" b="1" i="0" u="none" strike="noStrike" dirty="0">
                          <a:latin typeface="Arial"/>
                        </a:rPr>
                        <a:t>2</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21</a:t>
                      </a:r>
                      <a:endParaRPr lang="en-US" sz="1400" b="1" i="0" u="none" strike="noStrike" dirty="0">
                        <a:latin typeface="Arial"/>
                      </a:endParaRPr>
                    </a:p>
                  </a:txBody>
                  <a:tcPr marL="7620" marR="7620" marT="7620" marB="0" anchor="b"/>
                </a:tc>
              </a:tr>
              <a:tr h="291472">
                <a:tc>
                  <a:txBody>
                    <a:bodyPr/>
                    <a:lstStyle/>
                    <a:p>
                      <a:pPr algn="ctr" fontAlgn="b"/>
                      <a:r>
                        <a:rPr lang="en-US" sz="1400" b="1" i="0" u="none" strike="noStrike">
                          <a:latin typeface="Arial"/>
                        </a:rPr>
                        <a:t>3</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31</a:t>
                      </a:r>
                      <a:endParaRPr lang="en-US" sz="1400" b="1" i="0" u="none" strike="noStrike" dirty="0">
                        <a:latin typeface="Arial"/>
                      </a:endParaRPr>
                    </a:p>
                  </a:txBody>
                  <a:tcPr marL="7620" marR="7620" marT="7620" marB="0" anchor="b"/>
                </a:tc>
              </a:tr>
              <a:tr h="291472">
                <a:tc>
                  <a:txBody>
                    <a:bodyPr/>
                    <a:lstStyle/>
                    <a:p>
                      <a:pPr algn="ctr" fontAlgn="b"/>
                      <a:r>
                        <a:rPr lang="en-US" sz="1400" b="1" i="0" u="none" strike="noStrike" dirty="0">
                          <a:latin typeface="Arial"/>
                        </a:rPr>
                        <a:t>…</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r>
              <a:tr h="291472">
                <a:tc>
                  <a:txBody>
                    <a:bodyPr/>
                    <a:lstStyle/>
                    <a:p>
                      <a:pPr algn="ctr" fontAlgn="b"/>
                      <a:r>
                        <a:rPr lang="en-US" sz="1400" b="1" i="0" u="none" strike="noStrike">
                          <a:latin typeface="Arial"/>
                        </a:rPr>
                        <a:t>G</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G1</a:t>
                      </a:r>
                      <a:endParaRPr lang="en-US" sz="1400" b="1" i="0" u="none" strike="noStrike" dirty="0">
                        <a:latin typeface="Arial"/>
                      </a:endParaRPr>
                    </a:p>
                  </a:txBody>
                  <a:tcPr marL="7620" marR="7620" marT="7620" marB="0" anchor="b"/>
                </a:tc>
              </a:tr>
            </a:tbl>
          </a:graphicData>
        </a:graphic>
      </p:graphicFrame>
      <p:graphicFrame>
        <p:nvGraphicFramePr>
          <p:cNvPr id="11" name="Table 10"/>
          <p:cNvGraphicFramePr>
            <a:graphicFrameLocks noGrp="1"/>
          </p:cNvGraphicFramePr>
          <p:nvPr/>
        </p:nvGraphicFramePr>
        <p:xfrm>
          <a:off x="6248400" y="3800440"/>
          <a:ext cx="2057400" cy="2524160"/>
        </p:xfrm>
        <a:graphic>
          <a:graphicData uri="http://schemas.openxmlformats.org/drawingml/2006/table">
            <a:tbl>
              <a:tblPr firstRow="1" bandRow="1">
                <a:tableStyleId>{5940675A-B579-460E-94D1-54222C63F5DA}</a:tableStyleId>
              </a:tblPr>
              <a:tblGrid>
                <a:gridCol w="304800"/>
                <a:gridCol w="152400"/>
                <a:gridCol w="304800"/>
                <a:gridCol w="228600"/>
                <a:gridCol w="228600"/>
                <a:gridCol w="304800"/>
                <a:gridCol w="152400"/>
                <a:gridCol w="381000"/>
              </a:tblGrid>
              <a:tr h="291472">
                <a:tc gridSpan="8">
                  <a:txBody>
                    <a:bodyPr/>
                    <a:lstStyle/>
                    <a:p>
                      <a:pPr algn="ctr" fontAlgn="b"/>
                      <a:r>
                        <a:rPr lang="en-US" sz="1400" b="1" i="0" u="none" strike="noStrike" dirty="0">
                          <a:latin typeface="Arial"/>
                        </a:rPr>
                        <a:t>study </a:t>
                      </a:r>
                      <a:r>
                        <a:rPr lang="en-US" sz="1400" b="1" i="1" u="none" strike="noStrike" dirty="0" smtClean="0">
                          <a:latin typeface="Arial"/>
                        </a:rPr>
                        <a:t>K</a:t>
                      </a:r>
                      <a:endParaRPr lang="en-US" sz="1400" b="1" i="1" u="none" strike="noStrike" dirty="0">
                        <a:latin typeface="Arial"/>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5328">
                <a:tc>
                  <a:txBody>
                    <a:bodyPr/>
                    <a:lstStyle/>
                    <a:p>
                      <a:pPr algn="ctr" fontAlgn="b"/>
                      <a:r>
                        <a:rPr lang="en-US" sz="1400" b="1" i="0" u="none" strike="noStrike" dirty="0">
                          <a:latin typeface="Arial"/>
                        </a:rPr>
                        <a:t>genes</a:t>
                      </a:r>
                    </a:p>
                  </a:txBody>
                  <a:tcPr marL="7620" marR="7620" marT="7620" marB="0" vert="vert" anchor="b"/>
                </a:tc>
                <a:tc>
                  <a:txBody>
                    <a:bodyPr/>
                    <a:lstStyle/>
                    <a:p>
                      <a:pPr algn="ctr" fontAlgn="b"/>
                      <a:r>
                        <a:rPr lang="en-US" sz="1400" b="1" i="0" u="none" strike="noStrike" dirty="0" smtClean="0">
                          <a:latin typeface="Arial"/>
                        </a:rPr>
                        <a:t>N</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c>
                  <a:txBody>
                    <a:bodyPr/>
                    <a:lstStyle/>
                    <a:p>
                      <a:pPr algn="ctr" fontAlgn="b"/>
                      <a:r>
                        <a:rPr lang="en-US" sz="1400" b="1" i="0" u="none" strike="noStrike" dirty="0" smtClean="0">
                          <a:latin typeface="Arial"/>
                        </a:rPr>
                        <a:t>N</a:t>
                      </a:r>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c>
                  <a:txBody>
                    <a:bodyPr/>
                    <a:lstStyle/>
                    <a:p>
                      <a:pPr algn="ctr" fontAlgn="b"/>
                      <a:r>
                        <a:rPr lang="en-US" sz="1400" b="1" i="0" u="none" strike="noStrike" dirty="0" smtClean="0">
                          <a:latin typeface="Arial"/>
                        </a:rPr>
                        <a:t>T</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 statistic</a:t>
                      </a:r>
                    </a:p>
                  </a:txBody>
                  <a:tcPr marL="7620" marR="7620" marT="7620" marB="0" vert="vert" anchor="b"/>
                </a:tc>
              </a:tr>
              <a:tr h="291472">
                <a:tc>
                  <a:txBody>
                    <a:bodyPr/>
                    <a:lstStyle/>
                    <a:p>
                      <a:pPr algn="ctr" fontAlgn="b"/>
                      <a:r>
                        <a:rPr lang="en-US" sz="1400" b="1" i="0" u="none" strike="noStrike" dirty="0">
                          <a:latin typeface="Arial"/>
                        </a:rPr>
                        <a:t>1</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1K</a:t>
                      </a:r>
                      <a:endParaRPr lang="en-US" sz="1400" b="1" i="0" u="none" strike="noStrike" baseline="-25000" dirty="0">
                        <a:latin typeface="Arial"/>
                      </a:endParaRPr>
                    </a:p>
                  </a:txBody>
                  <a:tcPr marL="7620" marR="7620" marT="7620" marB="0" anchor="b"/>
                </a:tc>
              </a:tr>
              <a:tr h="291472">
                <a:tc>
                  <a:txBody>
                    <a:bodyPr/>
                    <a:lstStyle/>
                    <a:p>
                      <a:pPr algn="ctr" fontAlgn="b"/>
                      <a:r>
                        <a:rPr lang="en-US" sz="1400" b="1" i="0" u="none" strike="noStrike" dirty="0">
                          <a:latin typeface="Arial"/>
                        </a:rPr>
                        <a:t>2</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err="1" smtClean="0">
                          <a:latin typeface="Arial"/>
                        </a:rPr>
                        <a:t>t</a:t>
                      </a:r>
                      <a:r>
                        <a:rPr lang="en-US" sz="1400" b="1" i="0" u="none" strike="noStrike" baseline="-25000" dirty="0" err="1" smtClean="0">
                          <a:latin typeface="Arial"/>
                        </a:rPr>
                        <a:t>K</a:t>
                      </a:r>
                      <a:endParaRPr lang="en-US" sz="1400" b="1" i="0" u="none" strike="noStrike" dirty="0">
                        <a:latin typeface="Arial"/>
                      </a:endParaRPr>
                    </a:p>
                  </a:txBody>
                  <a:tcPr marL="7620" marR="7620" marT="7620" marB="0" anchor="b"/>
                </a:tc>
              </a:tr>
              <a:tr h="291472">
                <a:tc>
                  <a:txBody>
                    <a:bodyPr/>
                    <a:lstStyle/>
                    <a:p>
                      <a:pPr algn="ctr" fontAlgn="b"/>
                      <a:r>
                        <a:rPr lang="en-US" sz="1400" b="1" i="0" u="none" strike="noStrike">
                          <a:latin typeface="Arial"/>
                        </a:rPr>
                        <a:t>3</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3K</a:t>
                      </a:r>
                      <a:endParaRPr lang="en-US" sz="1400" b="1" i="0" u="none" strike="noStrike" dirty="0">
                        <a:latin typeface="Arial"/>
                      </a:endParaRPr>
                    </a:p>
                  </a:txBody>
                  <a:tcPr marL="7620" marR="7620" marT="7620" marB="0" anchor="b"/>
                </a:tc>
              </a:tr>
              <a:tr h="291472">
                <a:tc>
                  <a:txBody>
                    <a:bodyPr/>
                    <a:lstStyle/>
                    <a:p>
                      <a:pPr algn="ctr" fontAlgn="b"/>
                      <a:r>
                        <a:rPr lang="en-US" sz="1400" b="1" i="0" u="none" strike="noStrike" dirty="0">
                          <a:latin typeface="Arial"/>
                        </a:rPr>
                        <a:t>…</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r>
              <a:tr h="291472">
                <a:tc>
                  <a:txBody>
                    <a:bodyPr/>
                    <a:lstStyle/>
                    <a:p>
                      <a:pPr algn="ctr" fontAlgn="b"/>
                      <a:r>
                        <a:rPr lang="en-US" sz="1400" b="1" i="0" u="none" strike="noStrike">
                          <a:latin typeface="Arial"/>
                        </a:rPr>
                        <a:t>G</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err="1" smtClean="0">
                          <a:latin typeface="Arial"/>
                        </a:rPr>
                        <a:t>t</a:t>
                      </a:r>
                      <a:r>
                        <a:rPr lang="en-US" sz="1400" b="1" i="0" u="none" strike="noStrike" baseline="-25000" dirty="0" err="1" smtClean="0">
                          <a:latin typeface="Arial"/>
                        </a:rPr>
                        <a:t>GK</a:t>
                      </a:r>
                      <a:endParaRPr lang="en-US" sz="1400" b="1" i="0" u="none" strike="noStrike" dirty="0">
                        <a:latin typeface="Arial"/>
                      </a:endParaRPr>
                    </a:p>
                  </a:txBody>
                  <a:tcPr marL="7620" marR="7620" marT="7620" marB="0" anchor="b"/>
                </a:tc>
              </a:tr>
            </a:tbl>
          </a:graphicData>
        </a:graphic>
      </p:graphicFrame>
      <p:graphicFrame>
        <p:nvGraphicFramePr>
          <p:cNvPr id="1027" name="Object 18"/>
          <p:cNvGraphicFramePr>
            <a:graphicFrameLocks noChangeAspect="1"/>
          </p:cNvGraphicFramePr>
          <p:nvPr/>
        </p:nvGraphicFramePr>
        <p:xfrm>
          <a:off x="5403850" y="5127625"/>
          <a:ext cx="463550" cy="196850"/>
        </p:xfrm>
        <a:graphic>
          <a:graphicData uri="http://schemas.openxmlformats.org/presentationml/2006/ole">
            <mc:AlternateContent xmlns:mc="http://schemas.openxmlformats.org/markup-compatibility/2006">
              <mc:Choice xmlns:v="urn:schemas-microsoft-com:vml" Requires="v">
                <p:oleObj spid="_x0000_s1052" name="Equation" r:id="rId6" imgW="177480" imgH="75960" progId="Equation.3">
                  <p:embed/>
                </p:oleObj>
              </mc:Choice>
              <mc:Fallback>
                <p:oleObj name="Equation" r:id="rId6" imgW="177480" imgH="7596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3850" y="5127625"/>
                        <a:ext cx="463550" cy="19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Table 12"/>
          <p:cNvGraphicFramePr>
            <a:graphicFrameLocks noGrp="1"/>
          </p:cNvGraphicFramePr>
          <p:nvPr/>
        </p:nvGraphicFramePr>
        <p:xfrm>
          <a:off x="2971800" y="3800440"/>
          <a:ext cx="2057400" cy="2524160"/>
        </p:xfrm>
        <a:graphic>
          <a:graphicData uri="http://schemas.openxmlformats.org/drawingml/2006/table">
            <a:tbl>
              <a:tblPr firstRow="1" bandRow="1">
                <a:tableStyleId>{5940675A-B579-460E-94D1-54222C63F5DA}</a:tableStyleId>
              </a:tblPr>
              <a:tblGrid>
                <a:gridCol w="304800"/>
                <a:gridCol w="152400"/>
                <a:gridCol w="304800"/>
                <a:gridCol w="228600"/>
                <a:gridCol w="228600"/>
                <a:gridCol w="304800"/>
                <a:gridCol w="152400"/>
                <a:gridCol w="381000"/>
              </a:tblGrid>
              <a:tr h="291472">
                <a:tc gridSpan="8">
                  <a:txBody>
                    <a:bodyPr/>
                    <a:lstStyle/>
                    <a:p>
                      <a:pPr algn="ctr" fontAlgn="b"/>
                      <a:r>
                        <a:rPr lang="en-US" sz="1400" b="1" i="0" u="none" strike="noStrike" dirty="0">
                          <a:latin typeface="Arial"/>
                        </a:rPr>
                        <a:t>study </a:t>
                      </a:r>
                      <a:r>
                        <a:rPr lang="en-US" sz="1400" b="1" i="0" u="none" strike="noStrike" dirty="0" smtClean="0">
                          <a:latin typeface="Arial"/>
                        </a:rPr>
                        <a:t>2</a:t>
                      </a:r>
                      <a:endParaRPr lang="en-US" sz="1400" b="1" i="0" u="none" strike="noStrike" dirty="0">
                        <a:latin typeface="Arial"/>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5328">
                <a:tc>
                  <a:txBody>
                    <a:bodyPr/>
                    <a:lstStyle/>
                    <a:p>
                      <a:pPr algn="ctr" fontAlgn="b"/>
                      <a:r>
                        <a:rPr lang="en-US" sz="1400" b="1" i="0" u="none" strike="noStrike" dirty="0">
                          <a:latin typeface="Arial"/>
                        </a:rPr>
                        <a:t>genes</a:t>
                      </a:r>
                    </a:p>
                  </a:txBody>
                  <a:tcPr marL="7620" marR="7620" marT="7620" marB="0" vert="vert" anchor="b"/>
                </a:tc>
                <a:tc>
                  <a:txBody>
                    <a:bodyPr/>
                    <a:lstStyle/>
                    <a:p>
                      <a:pPr algn="ctr" fontAlgn="b"/>
                      <a:r>
                        <a:rPr lang="en-US" sz="1400" b="1" i="0" u="none" strike="noStrike" dirty="0" smtClean="0">
                          <a:latin typeface="Arial"/>
                        </a:rPr>
                        <a:t>N</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c>
                  <a:txBody>
                    <a:bodyPr/>
                    <a:lstStyle/>
                    <a:p>
                      <a:pPr algn="ctr" fontAlgn="b"/>
                      <a:r>
                        <a:rPr lang="en-US" sz="1400" b="1" i="0" u="none" strike="noStrike" dirty="0" smtClean="0">
                          <a:latin typeface="Arial"/>
                        </a:rPr>
                        <a:t>N</a:t>
                      </a:r>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c>
                  <a:txBody>
                    <a:bodyPr/>
                    <a:lstStyle/>
                    <a:p>
                      <a:pPr algn="ctr" fontAlgn="b"/>
                      <a:r>
                        <a:rPr lang="en-US" sz="1400" b="1" i="0" u="none" strike="noStrike" dirty="0" smtClean="0">
                          <a:latin typeface="Arial"/>
                        </a:rPr>
                        <a:t>T</a:t>
                      </a:r>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 statistic</a:t>
                      </a:r>
                    </a:p>
                  </a:txBody>
                  <a:tcPr marL="7620" marR="7620" marT="7620" marB="0" vert="vert" anchor="b"/>
                </a:tc>
              </a:tr>
              <a:tr h="291472">
                <a:tc>
                  <a:txBody>
                    <a:bodyPr/>
                    <a:lstStyle/>
                    <a:p>
                      <a:pPr algn="ctr" fontAlgn="b"/>
                      <a:r>
                        <a:rPr lang="en-US" sz="1400" b="1" i="0" u="none" strike="noStrike" dirty="0">
                          <a:latin typeface="Arial"/>
                        </a:rPr>
                        <a:t>1</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12</a:t>
                      </a:r>
                      <a:endParaRPr lang="en-US" sz="1400" b="1" i="0" u="none" strike="noStrike" baseline="-25000" dirty="0">
                        <a:latin typeface="Arial"/>
                      </a:endParaRPr>
                    </a:p>
                  </a:txBody>
                  <a:tcPr marL="7620" marR="7620" marT="7620" marB="0" anchor="b"/>
                </a:tc>
              </a:tr>
              <a:tr h="291472">
                <a:tc>
                  <a:txBody>
                    <a:bodyPr/>
                    <a:lstStyle/>
                    <a:p>
                      <a:pPr algn="ctr" fontAlgn="b"/>
                      <a:r>
                        <a:rPr lang="en-US" sz="1400" b="1" i="0" u="none" strike="noStrike" dirty="0">
                          <a:latin typeface="Arial"/>
                        </a:rPr>
                        <a:t>2</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22</a:t>
                      </a:r>
                      <a:endParaRPr lang="en-US" sz="1400" b="1" i="0" u="none" strike="noStrike" dirty="0">
                        <a:latin typeface="Arial"/>
                      </a:endParaRPr>
                    </a:p>
                  </a:txBody>
                  <a:tcPr marL="7620" marR="7620" marT="7620" marB="0" anchor="b"/>
                </a:tc>
              </a:tr>
              <a:tr h="291472">
                <a:tc>
                  <a:txBody>
                    <a:bodyPr/>
                    <a:lstStyle/>
                    <a:p>
                      <a:pPr algn="ctr" fontAlgn="b"/>
                      <a:r>
                        <a:rPr lang="en-US" sz="1400" b="1" i="0" u="none" strike="noStrike">
                          <a:latin typeface="Arial"/>
                        </a:rPr>
                        <a:t>3</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32</a:t>
                      </a:r>
                      <a:endParaRPr lang="en-US" sz="1400" b="1" i="0" u="none" strike="noStrike" dirty="0">
                        <a:latin typeface="Arial"/>
                      </a:endParaRPr>
                    </a:p>
                  </a:txBody>
                  <a:tcPr marL="7620" marR="7620" marT="7620" marB="0" anchor="b"/>
                </a:tc>
              </a:tr>
              <a:tr h="291472">
                <a:tc>
                  <a:txBody>
                    <a:bodyPr/>
                    <a:lstStyle/>
                    <a:p>
                      <a:pPr algn="ctr" fontAlgn="b"/>
                      <a:r>
                        <a:rPr lang="en-US" sz="1400" b="1" i="0" u="none" strike="noStrike" dirty="0">
                          <a:latin typeface="Arial"/>
                        </a:rPr>
                        <a:t>…</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a:latin typeface="Arial"/>
                        </a:rPr>
                        <a:t>…</a:t>
                      </a:r>
                    </a:p>
                  </a:txBody>
                  <a:tcPr marL="7620" marR="7620" marT="7620" marB="0" anchor="b"/>
                </a:tc>
              </a:tr>
              <a:tr h="291472">
                <a:tc>
                  <a:txBody>
                    <a:bodyPr/>
                    <a:lstStyle/>
                    <a:p>
                      <a:pPr algn="ctr" fontAlgn="b"/>
                      <a:r>
                        <a:rPr lang="en-US" sz="1400" b="1" i="0" u="none" strike="noStrike">
                          <a:latin typeface="Arial"/>
                        </a:rPr>
                        <a:t>G</a:t>
                      </a: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l" fontAlgn="b"/>
                      <a:endParaRPr lang="en-US" sz="1400" b="1" i="0" u="none" strike="noStrike" dirty="0">
                        <a:latin typeface="Arial"/>
                      </a:endParaRPr>
                    </a:p>
                  </a:txBody>
                  <a:tcPr marL="7620" marR="7620" marT="7620" marB="0" anchor="b"/>
                </a:tc>
                <a:tc>
                  <a:txBody>
                    <a:bodyPr/>
                    <a:lstStyle/>
                    <a:p>
                      <a:pPr algn="ctr" fontAlgn="b"/>
                      <a:r>
                        <a:rPr lang="en-US" sz="1400" b="1" i="0" u="none" strike="noStrike" dirty="0" smtClean="0">
                          <a:latin typeface="Arial"/>
                        </a:rPr>
                        <a:t>t</a:t>
                      </a:r>
                      <a:r>
                        <a:rPr lang="en-US" sz="1400" b="1" i="0" u="none" strike="noStrike" baseline="-25000" dirty="0" smtClean="0">
                          <a:latin typeface="Arial"/>
                        </a:rPr>
                        <a:t>G2</a:t>
                      </a:r>
                      <a:endParaRPr lang="en-US" sz="1400" b="1" i="0" u="none" strike="noStrike" dirty="0">
                        <a:latin typeface="Arial"/>
                      </a:endParaRPr>
                    </a:p>
                  </a:txBody>
                  <a:tcPr marL="7620" marR="7620" marT="7620" marB="0" anchor="b"/>
                </a:tc>
              </a:tr>
            </a:tbl>
          </a:graphicData>
        </a:graphic>
      </p:graphicFrame>
      <p:sp>
        <p:nvSpPr>
          <p:cNvPr id="1031" name="TextBox 13"/>
          <p:cNvSpPr txBox="1">
            <a:spLocks noChangeArrowheads="1"/>
          </p:cNvSpPr>
          <p:nvPr/>
        </p:nvSpPr>
        <p:spPr bwMode="auto">
          <a:xfrm>
            <a:off x="1676400" y="1524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Calibri" pitchFamily="34" charset="0"/>
              </a:rPr>
              <a:t>Motivation and background</a:t>
            </a:r>
          </a:p>
        </p:txBody>
      </p:sp>
      <p:sp>
        <p:nvSpPr>
          <p:cNvPr id="1032" name="TextBox 7"/>
          <p:cNvSpPr txBox="1">
            <a:spLocks noChangeArrowheads="1"/>
          </p:cNvSpPr>
          <p:nvPr/>
        </p:nvSpPr>
        <p:spPr bwMode="auto">
          <a:xfrm>
            <a:off x="723900" y="695325"/>
            <a:ext cx="278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W" sz="2800">
                <a:latin typeface="Calibri" pitchFamily="34" charset="0"/>
              </a:rPr>
              <a:t>Data considered: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304800" y="12192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0988" indent="-2809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W" sz="2800">
                <a:latin typeface="Calibri" pitchFamily="34" charset="0"/>
              </a:rPr>
              <a:t>Assume</a:t>
            </a:r>
          </a:p>
          <a:p>
            <a:pPr eaLnBrk="1" hangingPunct="1">
              <a:buFont typeface="Arial" charset="0"/>
              <a:buChar char="•"/>
            </a:pPr>
            <a:r>
              <a:rPr lang="en-ZW" sz="2800" i="1">
                <a:latin typeface="Calibri" pitchFamily="34" charset="0"/>
              </a:rPr>
              <a:t>K</a:t>
            </a:r>
            <a:r>
              <a:rPr lang="en-ZW" sz="2800">
                <a:latin typeface="Calibri" pitchFamily="34" charset="0"/>
              </a:rPr>
              <a:t> homogeneous studies are considered for information integration. (inclusion/exclusion criteria)</a:t>
            </a:r>
          </a:p>
          <a:p>
            <a:pPr eaLnBrk="1" hangingPunct="1">
              <a:buFont typeface="Arial" charset="0"/>
              <a:buChar char="•"/>
            </a:pPr>
            <a:r>
              <a:rPr lang="en-ZW" sz="2800">
                <a:latin typeface="Calibri" pitchFamily="34" charset="0"/>
              </a:rPr>
              <a:t>Genes are matched across all studies with no missing value. (gene matching across studies)</a:t>
            </a:r>
          </a:p>
          <a:p>
            <a:pPr eaLnBrk="1" hangingPunct="1">
              <a:buFont typeface="Arial" charset="0"/>
              <a:buChar char="•"/>
            </a:pPr>
            <a:r>
              <a:rPr lang="en-ZW" sz="2800">
                <a:latin typeface="Calibri" pitchFamily="34" charset="0"/>
              </a:rPr>
              <a:t>For each study, samples of two groups ( eg. normal vs tumor) are available. </a:t>
            </a:r>
          </a:p>
          <a:p>
            <a:pPr eaLnBrk="1" hangingPunct="1">
              <a:buFont typeface="Arial" charset="0"/>
              <a:buChar char="•"/>
            </a:pPr>
            <a:endParaRPr lang="en-ZW" sz="1600">
              <a:latin typeface="Calibri" pitchFamily="34" charset="0"/>
            </a:endParaRPr>
          </a:p>
          <a:p>
            <a:pPr eaLnBrk="1" hangingPunct="1"/>
            <a:r>
              <a:rPr lang="en-ZW" sz="2800">
                <a:latin typeface="Calibri" pitchFamily="34" charset="0"/>
              </a:rPr>
              <a:t>Q: how meta-analysis can help to enhance biomarker detection?</a:t>
            </a:r>
          </a:p>
        </p:txBody>
      </p:sp>
      <p:sp>
        <p:nvSpPr>
          <p:cNvPr id="20483" name="TextBox 5"/>
          <p:cNvSpPr txBox="1">
            <a:spLocks noChangeArrowheads="1"/>
          </p:cNvSpPr>
          <p:nvPr/>
        </p:nvSpPr>
        <p:spPr bwMode="auto">
          <a:xfrm>
            <a:off x="1676400" y="1524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Calibri" pitchFamily="34" charset="0"/>
              </a:rPr>
              <a:t>1. Motivation and background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ZW" sz="4000" smtClean="0"/>
              <a:t>Steps for genomic meta-analysis</a:t>
            </a:r>
          </a:p>
        </p:txBody>
      </p:sp>
      <p:sp>
        <p:nvSpPr>
          <p:cNvPr id="23555" name="Content Placeholder 2"/>
          <p:cNvSpPr>
            <a:spLocks noGrp="1"/>
          </p:cNvSpPr>
          <p:nvPr>
            <p:ph idx="1"/>
          </p:nvPr>
        </p:nvSpPr>
        <p:spPr/>
        <p:txBody>
          <a:bodyPr/>
          <a:lstStyle/>
          <a:p>
            <a:pPr eaLnBrk="1" hangingPunct="1"/>
            <a:r>
              <a:rPr lang="en-ZW" smtClean="0"/>
              <a:t>Identify biological objectives</a:t>
            </a:r>
          </a:p>
          <a:p>
            <a:pPr lvl="1" eaLnBrk="1" hangingPunct="1"/>
            <a:r>
              <a:rPr lang="en-ZW" smtClean="0"/>
              <a:t>Data sets available; inclusion/exclusion criteria</a:t>
            </a:r>
          </a:p>
          <a:p>
            <a:pPr lvl="1" eaLnBrk="1" hangingPunct="1"/>
            <a:r>
              <a:rPr lang="en-ZW" smtClean="0"/>
              <a:t>Biological questions to be answered</a:t>
            </a:r>
          </a:p>
          <a:p>
            <a:pPr lvl="2" eaLnBrk="1" hangingPunct="1">
              <a:buFont typeface="Arial" charset="0"/>
              <a:buNone/>
            </a:pPr>
            <a:r>
              <a:rPr lang="en-ZW" smtClean="0"/>
              <a:t>(Biomarker detection in two groups of samples)</a:t>
            </a:r>
          </a:p>
          <a:p>
            <a:pPr eaLnBrk="1" hangingPunct="1"/>
            <a:r>
              <a:rPr lang="en-ZW" smtClean="0"/>
              <a:t>Set up of statistical framework</a:t>
            </a:r>
          </a:p>
          <a:p>
            <a:pPr eaLnBrk="1" hangingPunct="1"/>
            <a:r>
              <a:rPr lang="en-ZW" smtClean="0"/>
              <a:t>Choice of methods</a:t>
            </a:r>
          </a:p>
        </p:txBody>
      </p:sp>
      <p:sp>
        <p:nvSpPr>
          <p:cNvPr id="6" name="Curved Left Arrow 5"/>
          <p:cNvSpPr/>
          <p:nvPr/>
        </p:nvSpPr>
        <p:spPr>
          <a:xfrm>
            <a:off x="457200" y="2438400"/>
            <a:ext cx="381000" cy="609600"/>
          </a:xfrm>
          <a:prstGeom prst="curvedLeftArrow">
            <a:avLst/>
          </a:prstGeom>
          <a:scene3d>
            <a:camera prst="orthographicFront">
              <a:rot lat="0" lon="0" rev="10800000"/>
            </a:camera>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W">
              <a:solidFill>
                <a:schemeClr val="tx1"/>
              </a:solidFill>
            </a:endParaRPr>
          </a:p>
        </p:txBody>
      </p:sp>
      <p:sp>
        <p:nvSpPr>
          <p:cNvPr id="7" name="Curved Left Arrow 6"/>
          <p:cNvSpPr/>
          <p:nvPr/>
        </p:nvSpPr>
        <p:spPr>
          <a:xfrm>
            <a:off x="8153400" y="2438400"/>
            <a:ext cx="381000" cy="60960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W">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743200"/>
            <a:ext cx="5508559" cy="769441"/>
          </a:xfrm>
          <a:prstGeom prst="rect">
            <a:avLst/>
          </a:prstGeom>
          <a:noFill/>
        </p:spPr>
        <p:txBody>
          <a:bodyPr wrap="none" rtlCol="0">
            <a:spAutoFit/>
          </a:bodyPr>
          <a:lstStyle/>
          <a:p>
            <a:r>
              <a:rPr lang="en-US" sz="4400" dirty="0" smtClean="0"/>
              <a:t>2. Two review papers</a:t>
            </a:r>
            <a:endParaRPr lang="en-US" sz="4400" dirty="0"/>
          </a:p>
        </p:txBody>
      </p:sp>
    </p:spTree>
    <p:extLst>
      <p:ext uri="{BB962C8B-B14F-4D97-AF65-F5344CB8AC3E}">
        <p14:creationId xmlns:p14="http://schemas.microsoft.com/office/powerpoint/2010/main" val="473424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62" y="794184"/>
            <a:ext cx="8382000" cy="4539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4785" y="5212140"/>
            <a:ext cx="8305800" cy="1569660"/>
          </a:xfrm>
          <a:prstGeom prst="rect">
            <a:avLst/>
          </a:prstGeom>
        </p:spPr>
        <p:txBody>
          <a:bodyPr wrap="square">
            <a:spAutoFit/>
          </a:bodyPr>
          <a:lstStyle/>
          <a:p>
            <a:pPr lvl="0" eaLnBrk="0" hangingPunct="0">
              <a:buFontTx/>
              <a:buChar char="•"/>
            </a:pPr>
            <a:r>
              <a:rPr lang="en-US" sz="1600" b="1" dirty="0"/>
              <a:t>George C. Tseng*</a:t>
            </a:r>
            <a:r>
              <a:rPr lang="en-US" sz="1600" dirty="0"/>
              <a:t>, </a:t>
            </a:r>
            <a:r>
              <a:rPr lang="en-US" sz="1600" dirty="0" err="1"/>
              <a:t>Debashis</a:t>
            </a:r>
            <a:r>
              <a:rPr lang="en-US" sz="1600" dirty="0"/>
              <a:t> </a:t>
            </a:r>
            <a:r>
              <a:rPr lang="en-US" sz="1600" dirty="0" err="1"/>
              <a:t>Ghosh</a:t>
            </a:r>
            <a:r>
              <a:rPr lang="en-US" sz="1600" dirty="0"/>
              <a:t> and Eleanor Feingold. (2012) Comprehensive literature review and statistical considerations for microarray meta-analysis. </a:t>
            </a:r>
            <a:r>
              <a:rPr lang="en-US" sz="1600" i="1" dirty="0"/>
              <a:t>Nucleic Acids </a:t>
            </a:r>
            <a:r>
              <a:rPr lang="en-US" sz="1600" i="1" dirty="0" smtClean="0"/>
              <a:t>Research.</a:t>
            </a:r>
            <a:r>
              <a:rPr lang="en-US" sz="1600" dirty="0" smtClean="0"/>
              <a:t> </a:t>
            </a:r>
            <a:r>
              <a:rPr lang="en-US" sz="1600" dirty="0"/>
              <a:t>accepted</a:t>
            </a:r>
            <a:r>
              <a:rPr lang="en-US" sz="1600" dirty="0" smtClean="0"/>
              <a:t>.  </a:t>
            </a:r>
            <a:endParaRPr lang="en-US" sz="1600" dirty="0"/>
          </a:p>
          <a:p>
            <a:pPr lvl="0" eaLnBrk="0" hangingPunct="0">
              <a:buFontTx/>
              <a:buChar char="•"/>
            </a:pPr>
            <a:r>
              <a:rPr lang="en-US" sz="1600" dirty="0"/>
              <a:t>Ferdouse Begum, </a:t>
            </a:r>
            <a:r>
              <a:rPr lang="en-US" sz="1600" dirty="0" err="1"/>
              <a:t>Debashis</a:t>
            </a:r>
            <a:r>
              <a:rPr lang="en-US" sz="1600" dirty="0"/>
              <a:t> </a:t>
            </a:r>
            <a:r>
              <a:rPr lang="en-US" sz="1600" dirty="0" err="1"/>
              <a:t>Ghosh</a:t>
            </a:r>
            <a:r>
              <a:rPr lang="en-US" sz="1600" dirty="0"/>
              <a:t>, </a:t>
            </a:r>
            <a:r>
              <a:rPr lang="en-US" sz="1600" b="1" dirty="0"/>
              <a:t>George C. Tseng*</a:t>
            </a:r>
            <a:r>
              <a:rPr lang="en-US" sz="1600" dirty="0"/>
              <a:t>, Eleanor Feingold. (2012) Comprehensive literature review and statistical considerations for GWAS meta-analysis. </a:t>
            </a:r>
            <a:r>
              <a:rPr lang="en-US" sz="1600" i="1" dirty="0"/>
              <a:t>Nucleic Acids </a:t>
            </a:r>
            <a:r>
              <a:rPr lang="en-US" sz="1600" i="1" dirty="0" smtClean="0"/>
              <a:t>Research.</a:t>
            </a:r>
            <a:r>
              <a:rPr lang="en-US" sz="1600" dirty="0" smtClean="0"/>
              <a:t> accepted. </a:t>
            </a:r>
            <a:endParaRPr lang="en-US" sz="1600" dirty="0"/>
          </a:p>
        </p:txBody>
      </p:sp>
      <p:sp>
        <p:nvSpPr>
          <p:cNvPr id="7" name="Title 1"/>
          <p:cNvSpPr>
            <a:spLocks noGrp="1"/>
          </p:cNvSpPr>
          <p:nvPr>
            <p:ph type="title"/>
          </p:nvPr>
        </p:nvSpPr>
        <p:spPr>
          <a:xfrm>
            <a:off x="457200" y="-76200"/>
            <a:ext cx="8229600" cy="1143000"/>
          </a:xfrm>
        </p:spPr>
        <p:txBody>
          <a:bodyPr/>
          <a:lstStyle/>
          <a:p>
            <a:r>
              <a:rPr lang="en-US" sz="3600" dirty="0" smtClean="0"/>
              <a:t>Two review papers</a:t>
            </a:r>
            <a:endParaRPr lang="en-US" sz="3600" dirty="0"/>
          </a:p>
        </p:txBody>
      </p:sp>
    </p:spTree>
    <p:extLst>
      <p:ext uri="{BB962C8B-B14F-4D97-AF65-F5344CB8AC3E}">
        <p14:creationId xmlns:p14="http://schemas.microsoft.com/office/powerpoint/2010/main" val="2825518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of microarray meta-analysis</a:t>
            </a:r>
            <a:endParaRPr lang="en-US" sz="3600" dirty="0"/>
          </a:p>
        </p:txBody>
      </p:sp>
      <p:sp>
        <p:nvSpPr>
          <p:cNvPr id="3" name="Content Placeholder 2"/>
          <p:cNvSpPr>
            <a:spLocks noGrp="1"/>
          </p:cNvSpPr>
          <p:nvPr>
            <p:ph idx="1"/>
          </p:nvPr>
        </p:nvSpPr>
        <p:spPr/>
        <p:txBody>
          <a:bodyPr/>
          <a:lstStyle/>
          <a:p>
            <a:endParaRPr lang="en-US"/>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02" y="1547813"/>
            <a:ext cx="8343298"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662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GWAS meta-analysis</a:t>
            </a:r>
            <a:endParaRPr lang="en-US" dirty="0"/>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690688"/>
            <a:ext cx="8231543"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809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GWAS meta-analysis</a:t>
            </a:r>
            <a:endParaRPr lang="en-US" dirty="0"/>
          </a:p>
        </p:txBody>
      </p:sp>
      <p:sp>
        <p:nvSpPr>
          <p:cNvPr id="3" name="Content Placeholder 2"/>
          <p:cNvSpPr>
            <a:spLocks noGrp="1"/>
          </p:cNvSpPr>
          <p:nvPr>
            <p:ph idx="1"/>
          </p:nvPr>
        </p:nvSpPr>
        <p:spPr/>
        <p:txBody>
          <a:bodyPr/>
          <a:lstStyle/>
          <a:p>
            <a:endParaRPr lang="en-US"/>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409700"/>
            <a:ext cx="850582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918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743200"/>
            <a:ext cx="7055136" cy="769441"/>
          </a:xfrm>
          <a:prstGeom prst="rect">
            <a:avLst/>
          </a:prstGeom>
          <a:noFill/>
        </p:spPr>
        <p:txBody>
          <a:bodyPr wrap="none" rtlCol="0">
            <a:spAutoFit/>
          </a:bodyPr>
          <a:lstStyle/>
          <a:p>
            <a:r>
              <a:rPr lang="en-US" sz="4400" dirty="0"/>
              <a:t>3</a:t>
            </a:r>
            <a:r>
              <a:rPr lang="en-US" sz="4400" dirty="0" smtClean="0"/>
              <a:t>. Quality control (</a:t>
            </a:r>
            <a:r>
              <a:rPr lang="en-US" sz="4400" dirty="0" err="1" smtClean="0"/>
              <a:t>MetaQC</a:t>
            </a:r>
            <a:r>
              <a:rPr lang="en-US" sz="4400" dirty="0" smtClean="0"/>
              <a:t>)</a:t>
            </a:r>
            <a:endParaRPr lang="en-US" sz="4400" dirty="0"/>
          </a:p>
        </p:txBody>
      </p:sp>
    </p:spTree>
    <p:extLst>
      <p:ext uri="{BB962C8B-B14F-4D97-AF65-F5344CB8AC3E}">
        <p14:creationId xmlns:p14="http://schemas.microsoft.com/office/powerpoint/2010/main" val="526851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marL="0" indent="0" algn="ctr">
              <a:buNone/>
            </a:pPr>
            <a:r>
              <a:rPr lang="en-US" sz="3600" b="1" dirty="0" err="1" smtClean="0"/>
              <a:t>MetaQC</a:t>
            </a:r>
            <a:endParaRPr lang="en-US" sz="3600" b="1" dirty="0" smtClean="0"/>
          </a:p>
          <a:p>
            <a:pPr marL="0" indent="0">
              <a:buNone/>
            </a:pPr>
            <a:r>
              <a:rPr lang="en-US" dirty="0" smtClean="0"/>
              <a:t>Quality control analysis to determine inclusion/exclusion criteria for microarray meta-analysis</a:t>
            </a:r>
          </a:p>
          <a:p>
            <a:pPr marL="0" indent="0">
              <a:buNone/>
            </a:pPr>
            <a:endParaRPr lang="en-US" dirty="0" smtClean="0"/>
          </a:p>
          <a:p>
            <a:r>
              <a:rPr lang="en-US" sz="2400" dirty="0" err="1" smtClean="0"/>
              <a:t>Dongwan</a:t>
            </a:r>
            <a:r>
              <a:rPr lang="en-US" sz="2400" dirty="0" smtClean="0"/>
              <a:t> D. Kang, Etienne </a:t>
            </a:r>
            <a:r>
              <a:rPr lang="en-US" sz="2400" dirty="0" err="1" smtClean="0"/>
              <a:t>Sibille</a:t>
            </a:r>
            <a:r>
              <a:rPr lang="en-US" sz="2400" dirty="0" smtClean="0"/>
              <a:t>, </a:t>
            </a:r>
            <a:r>
              <a:rPr lang="en-US" sz="2400" dirty="0" err="1" smtClean="0"/>
              <a:t>Naftali</a:t>
            </a:r>
            <a:r>
              <a:rPr lang="en-US" sz="2400" dirty="0" smtClean="0"/>
              <a:t> Kaminski, and </a:t>
            </a:r>
            <a:r>
              <a:rPr lang="en-US" sz="2400" b="1" dirty="0" smtClean="0"/>
              <a:t>George C. Tseng*</a:t>
            </a:r>
            <a:r>
              <a:rPr lang="en-US" sz="2400" dirty="0" smtClean="0"/>
              <a:t>. (2012) </a:t>
            </a:r>
            <a:r>
              <a:rPr lang="en-US" sz="2400" dirty="0" err="1" smtClean="0"/>
              <a:t>MetaQC</a:t>
            </a:r>
            <a:r>
              <a:rPr lang="en-US" sz="2400" dirty="0" smtClean="0"/>
              <a:t>: Objective Quality Control and Inclusion/Exclusion Criteria for Genomic Meta-Analysis. </a:t>
            </a:r>
            <a:r>
              <a:rPr lang="en-US" sz="2400" i="1" dirty="0" smtClean="0"/>
              <a:t>Nucleic Acids Research</a:t>
            </a:r>
            <a:r>
              <a:rPr lang="en-US" sz="2400" dirty="0" smtClean="0"/>
              <a:t>. 40(2):e15.</a:t>
            </a:r>
            <a:endParaRPr lang="en-US" sz="2400" dirty="0"/>
          </a:p>
        </p:txBody>
      </p:sp>
    </p:spTree>
    <p:extLst>
      <p:ext uri="{BB962C8B-B14F-4D97-AF65-F5344CB8AC3E}">
        <p14:creationId xmlns:p14="http://schemas.microsoft.com/office/powerpoint/2010/main" val="3455493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Introduction</a:t>
            </a:r>
          </a:p>
          <a:p>
            <a:pPr marL="514350" indent="-514350">
              <a:buFont typeface="+mj-lt"/>
              <a:buAutoNum type="arabicPeriod"/>
            </a:pPr>
            <a:r>
              <a:rPr lang="en-US" dirty="0" smtClean="0"/>
              <a:t>Two review papers</a:t>
            </a:r>
          </a:p>
          <a:p>
            <a:pPr marL="514350" indent="-514350">
              <a:buFont typeface="+mj-lt"/>
              <a:buAutoNum type="arabicPeriod"/>
            </a:pPr>
            <a:r>
              <a:rPr lang="en-US" dirty="0" smtClean="0"/>
              <a:t>Quality control (</a:t>
            </a:r>
            <a:r>
              <a:rPr lang="en-US" dirty="0" err="1" smtClean="0"/>
              <a:t>MetaQC</a:t>
            </a:r>
            <a:r>
              <a:rPr lang="en-US" dirty="0" smtClean="0"/>
              <a:t>)</a:t>
            </a:r>
          </a:p>
          <a:p>
            <a:pPr marL="514350" indent="-514350">
              <a:buFont typeface="+mj-lt"/>
              <a:buAutoNum type="arabicPeriod"/>
            </a:pPr>
            <a:r>
              <a:rPr lang="en-US" dirty="0" smtClean="0"/>
              <a:t>Meta-analysis for detecting differentially expressed genes (</a:t>
            </a:r>
            <a:r>
              <a:rPr lang="en-US" dirty="0" err="1" smtClean="0"/>
              <a:t>MetaDE</a:t>
            </a:r>
            <a:r>
              <a:rPr lang="en-US" dirty="0" smtClean="0"/>
              <a:t>)</a:t>
            </a:r>
          </a:p>
          <a:p>
            <a:pPr marL="514350" indent="-514350">
              <a:buFont typeface="+mj-lt"/>
              <a:buAutoNum type="arabicPeriod"/>
            </a:pPr>
            <a:r>
              <a:rPr lang="en-US" dirty="0" smtClean="0"/>
              <a:t>Meta-analysis for detecting pathways (</a:t>
            </a:r>
            <a:r>
              <a:rPr lang="en-US" dirty="0" err="1" smtClean="0"/>
              <a:t>MetaPath</a:t>
            </a:r>
            <a:r>
              <a:rPr lang="en-US" dirty="0" smtClean="0"/>
              <a:t>)</a:t>
            </a:r>
          </a:p>
          <a:p>
            <a:pPr marL="514350" indent="-514350">
              <a:buFont typeface="+mj-lt"/>
              <a:buAutoNum type="arabicPeriod"/>
            </a:pPr>
            <a:endParaRPr lang="en-US" dirty="0"/>
          </a:p>
        </p:txBody>
      </p:sp>
    </p:spTree>
    <p:extLst>
      <p:ext uri="{BB962C8B-B14F-4D97-AF65-F5344CB8AC3E}">
        <p14:creationId xmlns:p14="http://schemas.microsoft.com/office/powerpoint/2010/main" val="1690010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Inclusion/exclusion criteria</a:t>
            </a: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20000"/>
          </a:bodyPr>
          <a:lstStyle/>
          <a:p>
            <a:pPr>
              <a:buNone/>
            </a:pPr>
            <a:r>
              <a:rPr lang="en-US" dirty="0" smtClean="0"/>
              <a:t>Examples of inclusion/exclusion criteria in the literature:</a:t>
            </a:r>
          </a:p>
          <a:p>
            <a:r>
              <a:rPr lang="en-US" dirty="0" smtClean="0"/>
              <a:t>Collect whatever microarray data sets available to combine</a:t>
            </a:r>
          </a:p>
          <a:p>
            <a:r>
              <a:rPr lang="en-US" dirty="0" smtClean="0"/>
              <a:t>Go to GEO to retrieve all relevant studies in </a:t>
            </a:r>
            <a:r>
              <a:rPr lang="en-US" dirty="0" err="1" smtClean="0"/>
              <a:t>Affymetrix</a:t>
            </a:r>
            <a:r>
              <a:rPr lang="en-US" dirty="0" smtClean="0"/>
              <a:t> U133</a:t>
            </a:r>
          </a:p>
          <a:p>
            <a:r>
              <a:rPr lang="en-US" dirty="0" smtClean="0"/>
              <a:t>At least four samples in each class label</a:t>
            </a:r>
          </a:p>
          <a:p>
            <a:pPr>
              <a:buNone/>
            </a:pPr>
            <a:r>
              <a:rPr lang="en-US" dirty="0" smtClean="0"/>
              <a:t>…</a:t>
            </a:r>
          </a:p>
          <a:p>
            <a:pPr>
              <a:buNone/>
            </a:pPr>
            <a:endParaRPr lang="en-US" dirty="0" smtClean="0"/>
          </a:p>
          <a:p>
            <a:pPr>
              <a:buNone/>
            </a:pPr>
            <a:r>
              <a:rPr lang="en-US" dirty="0" smtClean="0"/>
              <a:t>Problem: ad hoc criteria and “expert” opinion</a:t>
            </a:r>
          </a:p>
          <a:p>
            <a:pPr>
              <a:buNone/>
            </a:pPr>
            <a:r>
              <a:rPr lang="en-US" dirty="0" smtClean="0"/>
              <a:t>Aim: Is it possible to develop a quantitative quality assessment to perform inclusion/exclusion of the microarray studies?</a:t>
            </a:r>
            <a:endParaRPr lang="en-US" dirty="0"/>
          </a:p>
        </p:txBody>
      </p:sp>
    </p:spTree>
    <p:extLst>
      <p:ext uri="{BB962C8B-B14F-4D97-AF65-F5344CB8AC3E}">
        <p14:creationId xmlns:p14="http://schemas.microsoft.com/office/powerpoint/2010/main" val="29807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quality control (QC) measures</a:t>
            </a:r>
            <a:endParaRPr lang="en-US" dirty="0"/>
          </a:p>
        </p:txBody>
      </p:sp>
      <p:sp>
        <p:nvSpPr>
          <p:cNvPr id="3" name="Content Placeholder 2"/>
          <p:cNvSpPr>
            <a:spLocks noGrp="1"/>
          </p:cNvSpPr>
          <p:nvPr>
            <p:ph idx="1"/>
          </p:nvPr>
        </p:nvSpPr>
        <p:spPr>
          <a:xfrm>
            <a:off x="457200" y="5715000"/>
            <a:ext cx="8229600" cy="762000"/>
          </a:xfrm>
        </p:spPr>
        <p:txBody>
          <a:bodyPr/>
          <a:lstStyle/>
          <a:p>
            <a:pPr marL="0" indent="0">
              <a:buNone/>
            </a:pPr>
            <a:r>
              <a:rPr lang="en-US" sz="2600" dirty="0" smtClean="0"/>
              <a:t>Each QC measure is defined as minus log-transformed p-values from formal hypothesis testing.</a:t>
            </a:r>
            <a:endParaRPr lang="en-US" sz="2600" dirty="0"/>
          </a:p>
        </p:txBody>
      </p:sp>
      <p:pic>
        <p:nvPicPr>
          <p:cNvPr id="119810" name="Picture 2"/>
          <p:cNvPicPr>
            <a:picLocks noChangeAspect="1" noChangeArrowheads="1"/>
          </p:cNvPicPr>
          <p:nvPr/>
        </p:nvPicPr>
        <p:blipFill>
          <a:blip r:embed="rId2" cstate="print"/>
          <a:srcRect/>
          <a:stretch>
            <a:fillRect/>
          </a:stretch>
        </p:blipFill>
        <p:spPr bwMode="auto">
          <a:xfrm>
            <a:off x="381000" y="1295400"/>
            <a:ext cx="8382000" cy="4495800"/>
          </a:xfrm>
          <a:prstGeom prst="rect">
            <a:avLst/>
          </a:prstGeom>
          <a:noFill/>
          <a:ln w="9525">
            <a:noFill/>
            <a:miter lim="800000"/>
            <a:headEnd/>
            <a:tailEnd/>
          </a:ln>
        </p:spPr>
      </p:pic>
    </p:spTree>
    <p:extLst>
      <p:ext uri="{BB962C8B-B14F-4D97-AF65-F5344CB8AC3E}">
        <p14:creationId xmlns:p14="http://schemas.microsoft.com/office/powerpoint/2010/main" val="3010867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Four example tested</a:t>
            </a:r>
            <a:endParaRPr lang="en-US" dirty="0"/>
          </a:p>
        </p:txBody>
      </p:sp>
      <p:sp>
        <p:nvSpPr>
          <p:cNvPr id="3" name="Content Placeholder 2"/>
          <p:cNvSpPr>
            <a:spLocks noGrp="1"/>
          </p:cNvSpPr>
          <p:nvPr>
            <p:ph idx="1"/>
          </p:nvPr>
        </p:nvSpPr>
        <p:spPr/>
        <p:txBody>
          <a:bodyPr/>
          <a:lstStyle/>
          <a:p>
            <a:endParaRPr lang="en-US"/>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5175"/>
            <a:ext cx="8229600" cy="602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725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Brain cancer example</a:t>
            </a:r>
            <a:endParaRPr lang="en-US" dirty="0"/>
          </a:p>
        </p:txBody>
      </p:sp>
      <p:sp>
        <p:nvSpPr>
          <p:cNvPr id="3" name="Content Placeholder 2"/>
          <p:cNvSpPr>
            <a:spLocks noGrp="1"/>
          </p:cNvSpPr>
          <p:nvPr>
            <p:ph idx="1"/>
          </p:nvPr>
        </p:nvSpPr>
        <p:spPr/>
        <p:txBody>
          <a:bodyPr/>
          <a:lstStyle/>
          <a:p>
            <a:endParaRPr lang="en-US"/>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9154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32595"/>
            <a:ext cx="4800600" cy="391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57800" y="3622431"/>
            <a:ext cx="3505200" cy="1754326"/>
          </a:xfrm>
          <a:prstGeom prst="rect">
            <a:avLst/>
          </a:prstGeom>
          <a:noFill/>
        </p:spPr>
        <p:txBody>
          <a:bodyPr wrap="square" rtlCol="0">
            <a:spAutoFit/>
          </a:bodyPr>
          <a:lstStyle/>
          <a:p>
            <a:r>
              <a:rPr lang="en-US" dirty="0" err="1" smtClean="0"/>
              <a:t>Paugh</a:t>
            </a:r>
            <a:r>
              <a:rPr lang="en-US" dirty="0" smtClean="0"/>
              <a:t> and Yamanaka have lower quality and will be excluded from meta-analysis.</a:t>
            </a:r>
          </a:p>
          <a:p>
            <a:endParaRPr lang="en-US" dirty="0"/>
          </a:p>
          <a:p>
            <a:r>
              <a:rPr lang="en-US" dirty="0" smtClean="0"/>
              <a:t>These two studies have small sample sizes.</a:t>
            </a:r>
            <a:endParaRPr lang="en-US" dirty="0"/>
          </a:p>
        </p:txBody>
      </p:sp>
    </p:spTree>
    <p:extLst>
      <p:ext uri="{BB962C8B-B14F-4D97-AF65-F5344CB8AC3E}">
        <p14:creationId xmlns:p14="http://schemas.microsoft.com/office/powerpoint/2010/main" val="1472027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438400"/>
            <a:ext cx="7620000" cy="2123658"/>
          </a:xfrm>
          <a:prstGeom prst="rect">
            <a:avLst/>
          </a:prstGeom>
          <a:noFill/>
        </p:spPr>
        <p:txBody>
          <a:bodyPr wrap="square" rtlCol="0">
            <a:spAutoFit/>
          </a:bodyPr>
          <a:lstStyle/>
          <a:p>
            <a:r>
              <a:rPr lang="en-US" sz="4400" dirty="0" smtClean="0"/>
              <a:t>4. Meta-analysis for detecting differentially expressed genes (</a:t>
            </a:r>
            <a:r>
              <a:rPr lang="en-US" sz="4400" dirty="0" err="1" smtClean="0"/>
              <a:t>MetaDE</a:t>
            </a:r>
            <a:r>
              <a:rPr lang="en-US" sz="4400" dirty="0" smtClean="0"/>
              <a:t>)</a:t>
            </a:r>
            <a:endParaRPr lang="en-US" sz="4400" dirty="0"/>
          </a:p>
        </p:txBody>
      </p:sp>
    </p:spTree>
    <p:extLst>
      <p:ext uri="{BB962C8B-B14F-4D97-AF65-F5344CB8AC3E}">
        <p14:creationId xmlns:p14="http://schemas.microsoft.com/office/powerpoint/2010/main" val="419919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600200"/>
            <a:ext cx="81867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itle 1"/>
          <p:cNvSpPr txBox="1">
            <a:spLocks/>
          </p:cNvSpPr>
          <p:nvPr/>
        </p:nvSpPr>
        <p:spPr bwMode="auto">
          <a:xfrm>
            <a:off x="533400" y="990600"/>
            <a:ext cx="8229600" cy="533400"/>
          </a:xfrm>
          <a:prstGeom prst="rect">
            <a:avLst/>
          </a:prstGeom>
          <a:noFill/>
          <a:ln w="9525">
            <a:noFill/>
            <a:miter lim="800000"/>
            <a:headEnd/>
            <a:tailEnd/>
          </a:ln>
        </p:spPr>
        <p:txBody>
          <a:bodyPr anchor="ctr"/>
          <a:lstStyle/>
          <a:p>
            <a:pPr algn="ctr" fontAlgn="auto">
              <a:spcBef>
                <a:spcPts val="0"/>
              </a:spcBef>
              <a:spcAft>
                <a:spcPts val="0"/>
              </a:spcAft>
              <a:defRPr/>
            </a:pPr>
            <a:r>
              <a:rPr lang="en-ZW" sz="3600" dirty="0">
                <a:latin typeface="+mj-lt"/>
                <a:ea typeface="+mj-ea"/>
                <a:cs typeface="+mj-cs"/>
              </a:rPr>
              <a:t>prostate cancer data</a:t>
            </a:r>
          </a:p>
        </p:txBody>
      </p:sp>
      <p:sp>
        <p:nvSpPr>
          <p:cNvPr id="7" name="Title 1"/>
          <p:cNvSpPr txBox="1">
            <a:spLocks/>
          </p:cNvSpPr>
          <p:nvPr/>
        </p:nvSpPr>
        <p:spPr bwMode="auto">
          <a:xfrm>
            <a:off x="533400" y="76200"/>
            <a:ext cx="8229600" cy="533400"/>
          </a:xfrm>
          <a:prstGeom prst="rect">
            <a:avLst/>
          </a:prstGeom>
          <a:noFill/>
          <a:ln w="9525">
            <a:noFill/>
            <a:miter lim="800000"/>
            <a:headEnd/>
            <a:tailEnd/>
          </a:ln>
        </p:spPr>
        <p:txBody>
          <a:bodyPr anchor="ctr"/>
          <a:lstStyle/>
          <a:p>
            <a:pPr algn="ctr" fontAlgn="auto">
              <a:spcBef>
                <a:spcPts val="0"/>
              </a:spcBef>
              <a:spcAft>
                <a:spcPts val="0"/>
              </a:spcAft>
              <a:defRPr/>
            </a:pPr>
            <a:r>
              <a:rPr lang="en-ZW" sz="3600" dirty="0">
                <a:latin typeface="+mj-lt"/>
                <a:ea typeface="+mj-ea"/>
                <a:cs typeface="+mj-cs"/>
              </a:rPr>
              <a:t>example</a:t>
            </a:r>
          </a:p>
        </p:txBody>
      </p:sp>
      <p:sp>
        <p:nvSpPr>
          <p:cNvPr id="22533" name="Rectangle 8"/>
          <p:cNvSpPr>
            <a:spLocks noChangeArrowheads="1"/>
          </p:cNvSpPr>
          <p:nvPr/>
        </p:nvSpPr>
        <p:spPr bwMode="auto">
          <a:xfrm>
            <a:off x="457200" y="45720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81025" indent="-581025">
              <a:buFont typeface="Arial" charset="0"/>
              <a:buChar char="•"/>
            </a:pPr>
            <a:r>
              <a:rPr lang="en-ZW" sz="2400">
                <a:latin typeface="Calibri" pitchFamily="34" charset="0"/>
              </a:rPr>
              <a:t>Each study contains small number of samples. Makes sense to perform meta-analysis.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1143000"/>
          </a:xfrm>
        </p:spPr>
        <p:txBody>
          <a:bodyPr/>
          <a:lstStyle/>
          <a:p>
            <a:pPr eaLnBrk="1" hangingPunct="1"/>
            <a:r>
              <a:rPr lang="en-US" sz="4000" smtClean="0"/>
              <a:t>Key issues in microarray meta-analysis</a:t>
            </a:r>
          </a:p>
        </p:txBody>
      </p:sp>
      <p:sp>
        <p:nvSpPr>
          <p:cNvPr id="3" name="Content Placeholder 2"/>
          <p:cNvSpPr>
            <a:spLocks noGrp="1"/>
          </p:cNvSpPr>
          <p:nvPr>
            <p:ph idx="1"/>
          </p:nvPr>
        </p:nvSpPr>
        <p:spPr>
          <a:xfrm>
            <a:off x="457200" y="1143000"/>
            <a:ext cx="8229600" cy="5181600"/>
          </a:xfrm>
        </p:spPr>
        <p:txBody>
          <a:bodyPr/>
          <a:lstStyle/>
          <a:p>
            <a:pPr eaLnBrk="1" hangingPunct="1">
              <a:buFont typeface="Arial" charset="0"/>
              <a:buNone/>
            </a:pPr>
            <a:r>
              <a:rPr lang="en-US" smtClean="0"/>
              <a:t>(Ramasamy et al., PLoS Medicine 2008)</a:t>
            </a:r>
          </a:p>
          <a:p>
            <a:pPr eaLnBrk="1" hangingPunct="1">
              <a:buFont typeface="Arial" charset="0"/>
              <a:buNone/>
            </a:pPr>
            <a:r>
              <a:rPr lang="en-US" smtClean="0"/>
              <a:t>(1) Identify suitable microarray studies; </a:t>
            </a:r>
          </a:p>
          <a:p>
            <a:pPr eaLnBrk="1" hangingPunct="1">
              <a:buFont typeface="Arial" charset="0"/>
              <a:buNone/>
            </a:pPr>
            <a:r>
              <a:rPr lang="en-US" smtClean="0"/>
              <a:t>(2) Extract the data from studies;</a:t>
            </a:r>
          </a:p>
          <a:p>
            <a:pPr eaLnBrk="1" hangingPunct="1">
              <a:buFont typeface="Arial" charset="0"/>
              <a:buNone/>
            </a:pPr>
            <a:r>
              <a:rPr lang="en-US" smtClean="0"/>
              <a:t>(3) Prepare the individual datasets; </a:t>
            </a:r>
          </a:p>
          <a:p>
            <a:pPr eaLnBrk="1" hangingPunct="1">
              <a:buFont typeface="Arial" charset="0"/>
              <a:buNone/>
            </a:pPr>
            <a:r>
              <a:rPr lang="en-US" smtClean="0"/>
              <a:t>(4) Annotate the individual datasets; </a:t>
            </a:r>
          </a:p>
          <a:p>
            <a:pPr eaLnBrk="1" hangingPunct="1">
              <a:buFont typeface="Arial" charset="0"/>
              <a:buNone/>
            </a:pPr>
            <a:r>
              <a:rPr lang="en-US" smtClean="0"/>
              <a:t>(5) Resolve the many-to-many relationship between probes and genes; </a:t>
            </a:r>
          </a:p>
          <a:p>
            <a:pPr eaLnBrk="1" hangingPunct="1">
              <a:buFont typeface="Arial" charset="0"/>
              <a:buNone/>
            </a:pPr>
            <a:r>
              <a:rPr lang="en-US" smtClean="0"/>
              <a:t>(6) Combine the study-specific estimates;</a:t>
            </a:r>
          </a:p>
          <a:p>
            <a:pPr eaLnBrk="1" hangingPunct="1">
              <a:buFont typeface="Arial" charset="0"/>
              <a:buNone/>
            </a:pPr>
            <a:r>
              <a:rPr lang="en-US" smtClean="0"/>
              <a:t>(7) Analyze, present, and interpret results.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Goal of meta-analysis</a:t>
            </a:r>
          </a:p>
        </p:txBody>
      </p:sp>
      <p:sp>
        <p:nvSpPr>
          <p:cNvPr id="24579" name="Content Placeholder 2"/>
          <p:cNvSpPr>
            <a:spLocks noGrp="1"/>
          </p:cNvSpPr>
          <p:nvPr>
            <p:ph idx="1"/>
          </p:nvPr>
        </p:nvSpPr>
        <p:spPr/>
        <p:txBody>
          <a:bodyPr/>
          <a:lstStyle/>
          <a:p>
            <a:pPr eaLnBrk="1" hangingPunct="1">
              <a:buFont typeface="Arial" charset="0"/>
              <a:buNone/>
            </a:pPr>
            <a:r>
              <a:rPr lang="en-US" smtClean="0"/>
              <a:t>Goal of meta-analysis:</a:t>
            </a:r>
          </a:p>
          <a:p>
            <a:pPr eaLnBrk="1" hangingPunct="1"/>
            <a:r>
              <a:rPr lang="en-US" smtClean="0"/>
              <a:t>What kind of biomarkers is of interest:</a:t>
            </a:r>
          </a:p>
          <a:p>
            <a:pPr lvl="1" eaLnBrk="1" hangingPunct="1"/>
            <a:r>
              <a:rPr lang="en-US" smtClean="0"/>
              <a:t>Biomarkers statistically significant and consistent in all (or majority) of the studies.</a:t>
            </a:r>
          </a:p>
          <a:p>
            <a:pPr lvl="1" eaLnBrk="1" hangingPunct="1"/>
            <a:r>
              <a:rPr lang="en-US" smtClean="0"/>
              <a:t>Biomarkers statistically significant in one or more studies.</a:t>
            </a:r>
          </a:p>
          <a:p>
            <a:pPr lvl="1"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pPr eaLnBrk="1" hangingPunct="1"/>
            <a:r>
              <a:rPr lang="en-US" smtClean="0">
                <a:solidFill>
                  <a:srgbClr val="002060"/>
                </a:solidFill>
              </a:rPr>
              <a:t>Two hypothesis setting</a:t>
            </a:r>
          </a:p>
        </p:txBody>
      </p:sp>
      <p:graphicFrame>
        <p:nvGraphicFramePr>
          <p:cNvPr id="4" name="Content Placeholder 3"/>
          <p:cNvGraphicFramePr>
            <a:graphicFrameLocks noGrp="1"/>
          </p:cNvGraphicFramePr>
          <p:nvPr>
            <p:ph idx="1"/>
          </p:nvPr>
        </p:nvGraphicFramePr>
        <p:xfrm>
          <a:off x="1447800" y="1524000"/>
          <a:ext cx="6096000" cy="1114425"/>
        </p:xfrm>
        <a:graphic>
          <a:graphicData uri="http://schemas.openxmlformats.org/drawingml/2006/table">
            <a:tbl>
              <a:tblPr/>
              <a:tblGrid>
                <a:gridCol w="1044575"/>
                <a:gridCol w="1009650"/>
                <a:gridCol w="1011238"/>
                <a:gridCol w="1009650"/>
                <a:gridCol w="1011237"/>
                <a:gridCol w="10096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2</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3</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4</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5</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gene A</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gene B</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1E-5</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graphicFrame>
        <p:nvGraphicFramePr>
          <p:cNvPr id="6" name="Object 2"/>
          <p:cNvGraphicFramePr>
            <a:graphicFrameLocks noChangeAspect="1"/>
          </p:cNvGraphicFramePr>
          <p:nvPr/>
        </p:nvGraphicFramePr>
        <p:xfrm>
          <a:off x="360363" y="3113088"/>
          <a:ext cx="4287837" cy="1001712"/>
        </p:xfrm>
        <a:graphic>
          <a:graphicData uri="http://schemas.openxmlformats.org/presentationml/2006/ole">
            <mc:AlternateContent xmlns:mc="http://schemas.openxmlformats.org/markup-compatibility/2006">
              <mc:Choice xmlns:v="urn:schemas-microsoft-com:vml" Requires="v">
                <p:oleObj spid="_x0000_s2103" name="Equation" r:id="rId3" imgW="1523880" imgH="355320" progId="Equation.3">
                  <p:embed/>
                </p:oleObj>
              </mc:Choice>
              <mc:Fallback>
                <p:oleObj name="Equation" r:id="rId3" imgW="1523880" imgH="35532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3113088"/>
                        <a:ext cx="4287837" cy="1001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381000" y="5019675"/>
          <a:ext cx="4319588" cy="1000125"/>
        </p:xfrm>
        <a:graphic>
          <a:graphicData uri="http://schemas.openxmlformats.org/presentationml/2006/ole">
            <mc:AlternateContent xmlns:mc="http://schemas.openxmlformats.org/markup-compatibility/2006">
              <mc:Choice xmlns:v="urn:schemas-microsoft-com:vml" Requires="v">
                <p:oleObj spid="_x0000_s2104" name="Equation" r:id="rId5" imgW="1536480" imgH="355320" progId="Equation.3">
                  <p:embed/>
                </p:oleObj>
              </mc:Choice>
              <mc:Fallback>
                <p:oleObj name="Equation" r:id="rId5" imgW="1536480" imgH="35532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019675"/>
                        <a:ext cx="4319588"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4724400" y="3113088"/>
            <a:ext cx="4191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Symbol" pitchFamily="18" charset="2"/>
              <a:buChar char="Þ"/>
            </a:pPr>
            <a:r>
              <a:rPr lang="en-US" sz="2200" b="1">
                <a:solidFill>
                  <a:srgbClr val="C00000"/>
                </a:solidFill>
              </a:rPr>
              <a:t>Detect genes consistently DE in all studies </a:t>
            </a:r>
          </a:p>
          <a:p>
            <a:pPr eaLnBrk="1" hangingPunct="1"/>
            <a:r>
              <a:rPr lang="en-US" sz="2200" b="1">
                <a:solidFill>
                  <a:srgbClr val="C00000"/>
                </a:solidFill>
              </a:rPr>
              <a:t>(similar to union-intersection test; IUT)</a:t>
            </a:r>
          </a:p>
        </p:txBody>
      </p:sp>
      <p:sp>
        <p:nvSpPr>
          <p:cNvPr id="8" name="TextBox 7"/>
          <p:cNvSpPr txBox="1">
            <a:spLocks noChangeArrowheads="1"/>
          </p:cNvSpPr>
          <p:nvPr/>
        </p:nvSpPr>
        <p:spPr bwMode="auto">
          <a:xfrm>
            <a:off x="4876800" y="4953000"/>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Symbol" pitchFamily="18" charset="2"/>
              <a:buChar char="Þ"/>
            </a:pPr>
            <a:r>
              <a:rPr lang="en-US" sz="2200" b="1">
                <a:solidFill>
                  <a:srgbClr val="C00000"/>
                </a:solidFill>
              </a:rPr>
              <a:t>Detect genes DE in at least one of the </a:t>
            </a:r>
            <a:r>
              <a:rPr lang="en-US" sz="2200" b="1" i="1">
                <a:solidFill>
                  <a:srgbClr val="C00000"/>
                </a:solidFill>
              </a:rPr>
              <a:t>K</a:t>
            </a:r>
            <a:r>
              <a:rPr lang="en-US" sz="2200" b="1">
                <a:solidFill>
                  <a:srgbClr val="C00000"/>
                </a:solidFill>
              </a:rPr>
              <a:t> studies</a:t>
            </a:r>
          </a:p>
          <a:p>
            <a:pPr eaLnBrk="1" hangingPunct="1"/>
            <a:r>
              <a:rPr lang="en-US" sz="2200" b="1">
                <a:solidFill>
                  <a:srgbClr val="C00000"/>
                </a:solidFill>
              </a:rPr>
              <a:t>(intersection-union test; UIT)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a:xfrm>
            <a:off x="457200" y="76200"/>
            <a:ext cx="8229600" cy="1143000"/>
          </a:xfrm>
        </p:spPr>
        <p:txBody>
          <a:bodyPr/>
          <a:lstStyle/>
          <a:p>
            <a:pPr eaLnBrk="1" hangingPunct="1"/>
            <a:r>
              <a:rPr lang="en-US" smtClean="0">
                <a:solidFill>
                  <a:srgbClr val="002060"/>
                </a:solidFill>
              </a:rPr>
              <a:t>Two popular methods</a:t>
            </a:r>
          </a:p>
        </p:txBody>
      </p:sp>
      <p:sp>
        <p:nvSpPr>
          <p:cNvPr id="3" name="Content Placeholder 2"/>
          <p:cNvSpPr>
            <a:spLocks noGrp="1"/>
          </p:cNvSpPr>
          <p:nvPr>
            <p:ph idx="1"/>
          </p:nvPr>
        </p:nvSpPr>
        <p:spPr>
          <a:xfrm>
            <a:off x="304800" y="1447800"/>
            <a:ext cx="8686800" cy="5410200"/>
          </a:xfrm>
        </p:spPr>
        <p:txBody>
          <a:bodyPr/>
          <a:lstStyle/>
          <a:p>
            <a:pPr eaLnBrk="1" hangingPunct="1"/>
            <a:r>
              <a:rPr lang="en-US" sz="2800" smtClean="0">
                <a:solidFill>
                  <a:srgbClr val="002060"/>
                </a:solidFill>
              </a:rPr>
              <a:t>Fisher’s method</a:t>
            </a:r>
          </a:p>
          <a:p>
            <a:pPr lvl="1" eaLnBrk="1" hangingPunct="1">
              <a:buFont typeface="Arial" charset="0"/>
              <a:buNone/>
            </a:pPr>
            <a:endParaRPr lang="en-US" smtClean="0">
              <a:solidFill>
                <a:srgbClr val="002060"/>
              </a:solidFill>
            </a:endParaRPr>
          </a:p>
          <a:p>
            <a:pPr eaLnBrk="1" hangingPunct="1"/>
            <a:endParaRPr lang="en-US" sz="2800" smtClean="0">
              <a:solidFill>
                <a:srgbClr val="002060"/>
              </a:solidFill>
            </a:endParaRPr>
          </a:p>
          <a:p>
            <a:pPr eaLnBrk="1" hangingPunct="1"/>
            <a:endParaRPr lang="en-US" sz="2800" smtClean="0">
              <a:solidFill>
                <a:srgbClr val="002060"/>
              </a:solidFill>
            </a:endParaRPr>
          </a:p>
          <a:p>
            <a:pPr eaLnBrk="1" hangingPunct="1"/>
            <a:endParaRPr lang="en-US" sz="2800" smtClean="0">
              <a:solidFill>
                <a:srgbClr val="002060"/>
              </a:solidFill>
            </a:endParaRPr>
          </a:p>
          <a:p>
            <a:pPr eaLnBrk="1" hangingPunct="1"/>
            <a:r>
              <a:rPr lang="en-US" sz="2800" smtClean="0">
                <a:solidFill>
                  <a:srgbClr val="002060"/>
                </a:solidFill>
              </a:rPr>
              <a:t>maxP</a:t>
            </a:r>
          </a:p>
          <a:p>
            <a:pPr eaLnBrk="1" hangingPunct="1">
              <a:buFont typeface="Arial" charset="0"/>
              <a:buNone/>
            </a:pPr>
            <a:endParaRPr lang="en-US" sz="2800" smtClean="0">
              <a:solidFill>
                <a:srgbClr val="002060"/>
              </a:solidFill>
            </a:endParaRPr>
          </a:p>
          <a:p>
            <a:pPr eaLnBrk="1" hangingPunct="1">
              <a:buFont typeface="Arial" charset="0"/>
              <a:buNone/>
            </a:pPr>
            <a:endParaRPr lang="en-US" sz="2800" smtClean="0">
              <a:solidFill>
                <a:srgbClr val="002060"/>
              </a:solidFill>
            </a:endParaRPr>
          </a:p>
          <a:p>
            <a:pPr eaLnBrk="1" hangingPunct="1">
              <a:buFont typeface="Arial" charset="0"/>
              <a:buNone/>
            </a:pPr>
            <a:endParaRPr lang="en-US" sz="2800" smtClean="0">
              <a:solidFill>
                <a:srgbClr val="002060"/>
              </a:solidFill>
            </a:endParaRPr>
          </a:p>
        </p:txBody>
      </p:sp>
      <p:graphicFrame>
        <p:nvGraphicFramePr>
          <p:cNvPr id="4" name="Object 2"/>
          <p:cNvGraphicFramePr>
            <a:graphicFrameLocks noChangeAspect="1"/>
          </p:cNvGraphicFramePr>
          <p:nvPr/>
        </p:nvGraphicFramePr>
        <p:xfrm>
          <a:off x="701675" y="2024063"/>
          <a:ext cx="5757863" cy="1785937"/>
        </p:xfrm>
        <a:graphic>
          <a:graphicData uri="http://schemas.openxmlformats.org/presentationml/2006/ole">
            <mc:AlternateContent xmlns:mc="http://schemas.openxmlformats.org/markup-compatibility/2006">
              <mc:Choice xmlns:v="urn:schemas-microsoft-com:vml" Requires="v">
                <p:oleObj spid="_x0000_s3097" name="Equation" r:id="rId3" imgW="2209680" imgH="685800" progId="Equation.3">
                  <p:embed/>
                </p:oleObj>
              </mc:Choice>
              <mc:Fallback>
                <p:oleObj name="Equation" r:id="rId3" imgW="2209680" imgH="685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2024063"/>
                        <a:ext cx="5757863" cy="1785937"/>
                      </a:xfrm>
                      <a:prstGeom prst="rect">
                        <a:avLst/>
                      </a:prstGeom>
                      <a:solidFill>
                        <a:schemeClr val="bg1"/>
                      </a:solidFill>
                    </p:spPr>
                  </p:pic>
                </p:oleObj>
              </mc:Fallback>
            </mc:AlternateContent>
          </a:graphicData>
        </a:graphic>
      </p:graphicFrame>
      <p:graphicFrame>
        <p:nvGraphicFramePr>
          <p:cNvPr id="1028" name="Object 3"/>
          <p:cNvGraphicFramePr>
            <a:graphicFrameLocks noChangeAspect="1"/>
          </p:cNvGraphicFramePr>
          <p:nvPr/>
        </p:nvGraphicFramePr>
        <p:xfrm>
          <a:off x="693738" y="4695825"/>
          <a:ext cx="4219575" cy="1323975"/>
        </p:xfrm>
        <a:graphic>
          <a:graphicData uri="http://schemas.openxmlformats.org/presentationml/2006/ole">
            <mc:AlternateContent xmlns:mc="http://schemas.openxmlformats.org/markup-compatibility/2006">
              <mc:Choice xmlns:v="urn:schemas-microsoft-com:vml" Requires="v">
                <p:oleObj spid="_x0000_s3098" name="Equation" r:id="rId5" imgW="1498320" imgH="469800" progId="Equation.3">
                  <p:embed/>
                </p:oleObj>
              </mc:Choice>
              <mc:Fallback>
                <p:oleObj name="Equation" r:id="rId5" imgW="1498320" imgH="469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738" y="4695825"/>
                        <a:ext cx="4219575" cy="1323975"/>
                      </a:xfrm>
                      <a:prstGeom prst="rect">
                        <a:avLst/>
                      </a:prstGeom>
                      <a:solidFill>
                        <a:schemeClr val="bg1"/>
                      </a:solidFill>
                    </p:spPr>
                  </p:pic>
                </p:oleObj>
              </mc:Fallback>
            </mc:AlternateContent>
          </a:graphicData>
        </a:graphic>
      </p:graphicFrame>
      <p:sp>
        <p:nvSpPr>
          <p:cNvPr id="8" name="TextBox 7"/>
          <p:cNvSpPr txBox="1">
            <a:spLocks noChangeArrowheads="1"/>
          </p:cNvSpPr>
          <p:nvPr/>
        </p:nvSpPr>
        <p:spPr bwMode="auto">
          <a:xfrm>
            <a:off x="533400" y="1066800"/>
            <a:ext cx="738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2060"/>
                </a:solidFill>
              </a:rPr>
              <a:t>Example: p-values of four studies=(0.5, 0.06, 0.07, 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743200"/>
            <a:ext cx="3764172" cy="769441"/>
          </a:xfrm>
          <a:prstGeom prst="rect">
            <a:avLst/>
          </a:prstGeom>
          <a:noFill/>
        </p:spPr>
        <p:txBody>
          <a:bodyPr wrap="none" rtlCol="0">
            <a:spAutoFit/>
          </a:bodyPr>
          <a:lstStyle/>
          <a:p>
            <a:r>
              <a:rPr lang="en-US" sz="4400" dirty="0" smtClean="0"/>
              <a:t>1. Introduction</a:t>
            </a:r>
            <a:endParaRPr lang="en-US" sz="4400" dirty="0"/>
          </a:p>
        </p:txBody>
      </p:sp>
    </p:spTree>
    <p:extLst>
      <p:ext uri="{BB962C8B-B14F-4D97-AF65-F5344CB8AC3E}">
        <p14:creationId xmlns:p14="http://schemas.microsoft.com/office/powerpoint/2010/main" val="195576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solidFill>
                  <a:srgbClr val="002060"/>
                </a:solidFill>
              </a:rPr>
              <a:t>Two hypothesis setting</a:t>
            </a:r>
          </a:p>
        </p:txBody>
      </p:sp>
      <p:sp>
        <p:nvSpPr>
          <p:cNvPr id="4" name="TextBox 3"/>
          <p:cNvSpPr txBox="1">
            <a:spLocks noChangeArrowheads="1"/>
          </p:cNvSpPr>
          <p:nvPr/>
        </p:nvSpPr>
        <p:spPr bwMode="auto">
          <a:xfrm>
            <a:off x="228600" y="2757488"/>
            <a:ext cx="86868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buFontTx/>
              <a:buAutoNum type="arabicPeriod"/>
            </a:pPr>
            <a:r>
              <a:rPr lang="en-US" sz="2800" b="1">
                <a:solidFill>
                  <a:srgbClr val="002060"/>
                </a:solidFill>
                <a:latin typeface="Times New Roman" pitchFamily="18" charset="0"/>
                <a:cs typeface="Times New Roman" pitchFamily="18" charset="0"/>
              </a:rPr>
              <a:t>HS</a:t>
            </a:r>
            <a:r>
              <a:rPr lang="en-US" sz="2800" b="1" baseline="-25000">
                <a:solidFill>
                  <a:srgbClr val="002060"/>
                </a:solidFill>
                <a:latin typeface="Times New Roman" pitchFamily="18" charset="0"/>
                <a:cs typeface="Times New Roman" pitchFamily="18" charset="0"/>
              </a:rPr>
              <a:t>A</a:t>
            </a:r>
            <a:r>
              <a:rPr lang="en-US" sz="2800" b="1">
                <a:solidFill>
                  <a:srgbClr val="002060"/>
                </a:solidFill>
                <a:latin typeface="Times New Roman" pitchFamily="18" charset="0"/>
                <a:cs typeface="Times New Roman" pitchFamily="18" charset="0"/>
              </a:rPr>
              <a:t> type of DE genes are usually more desirable and can quickly narrow down gene targets. </a:t>
            </a:r>
          </a:p>
          <a:p>
            <a:pPr eaLnBrk="1" hangingPunct="1">
              <a:spcAft>
                <a:spcPts val="600"/>
              </a:spcAft>
              <a:buFontTx/>
              <a:buAutoNum type="arabicPeriod"/>
            </a:pPr>
            <a:r>
              <a:rPr lang="en-US" sz="2800" b="1">
                <a:solidFill>
                  <a:srgbClr val="002060"/>
                </a:solidFill>
                <a:latin typeface="Times New Roman" pitchFamily="18" charset="0"/>
                <a:cs typeface="Times New Roman" pitchFamily="18" charset="0"/>
              </a:rPr>
              <a:t>But genomic studies combined are usually not as consistent as hoped. HS</a:t>
            </a:r>
            <a:r>
              <a:rPr lang="en-US" sz="2800" b="1" baseline="-25000">
                <a:solidFill>
                  <a:srgbClr val="002060"/>
                </a:solidFill>
                <a:latin typeface="Times New Roman" pitchFamily="18" charset="0"/>
                <a:cs typeface="Times New Roman" pitchFamily="18" charset="0"/>
              </a:rPr>
              <a:t>A</a:t>
            </a:r>
            <a:r>
              <a:rPr lang="en-US" sz="2800" b="1">
                <a:solidFill>
                  <a:srgbClr val="002060"/>
                </a:solidFill>
                <a:latin typeface="Times New Roman" pitchFamily="18" charset="0"/>
                <a:cs typeface="Times New Roman" pitchFamily="18" charset="0"/>
              </a:rPr>
              <a:t> type of analysis can only detect small number of genes.</a:t>
            </a:r>
          </a:p>
          <a:p>
            <a:pPr eaLnBrk="1" hangingPunct="1">
              <a:spcAft>
                <a:spcPts val="600"/>
              </a:spcAft>
              <a:buFontTx/>
              <a:buAutoNum type="arabicPeriod"/>
            </a:pPr>
            <a:r>
              <a:rPr lang="en-US" sz="2800" b="1">
                <a:solidFill>
                  <a:srgbClr val="002060"/>
                </a:solidFill>
                <a:latin typeface="Times New Roman" pitchFamily="18" charset="0"/>
                <a:cs typeface="Times New Roman" pitchFamily="18" charset="0"/>
              </a:rPr>
              <a:t>Heterogeneity between studies can exist by nature (e.g. Five different tissues are studied in each study).</a:t>
            </a:r>
          </a:p>
        </p:txBody>
      </p:sp>
      <p:graphicFrame>
        <p:nvGraphicFramePr>
          <p:cNvPr id="5" name="Content Placeholder 3"/>
          <p:cNvGraphicFramePr>
            <a:graphicFrameLocks noGrp="1"/>
          </p:cNvGraphicFramePr>
          <p:nvPr/>
        </p:nvGraphicFramePr>
        <p:xfrm>
          <a:off x="990600" y="1295400"/>
          <a:ext cx="6096000" cy="1114425"/>
        </p:xfrm>
        <a:graphic>
          <a:graphicData uri="http://schemas.openxmlformats.org/drawingml/2006/table">
            <a:tbl>
              <a:tblPr/>
              <a:tblGrid>
                <a:gridCol w="1044575"/>
                <a:gridCol w="1009650"/>
                <a:gridCol w="1011238"/>
                <a:gridCol w="1009650"/>
                <a:gridCol w="1011237"/>
                <a:gridCol w="10096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2</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3</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4</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5</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gene A</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gene B</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1E-5</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792162"/>
          </a:xfrm>
        </p:spPr>
        <p:txBody>
          <a:bodyPr/>
          <a:lstStyle/>
          <a:p>
            <a:pPr eaLnBrk="1" hangingPunct="1"/>
            <a:r>
              <a:rPr lang="en-US" smtClean="0"/>
              <a:t>Meta-analysis</a:t>
            </a:r>
          </a:p>
        </p:txBody>
      </p:sp>
      <p:sp>
        <p:nvSpPr>
          <p:cNvPr id="26627" name="Content Placeholder 2"/>
          <p:cNvSpPr>
            <a:spLocks noGrp="1"/>
          </p:cNvSpPr>
          <p:nvPr>
            <p:ph idx="1"/>
          </p:nvPr>
        </p:nvSpPr>
        <p:spPr>
          <a:xfrm>
            <a:off x="381000" y="838200"/>
            <a:ext cx="8458200" cy="5791200"/>
          </a:xfrm>
        </p:spPr>
        <p:txBody>
          <a:bodyPr/>
          <a:lstStyle/>
          <a:p>
            <a:pPr eaLnBrk="1" hangingPunct="1">
              <a:buFont typeface="Arial" charset="0"/>
              <a:buNone/>
            </a:pPr>
            <a:r>
              <a:rPr lang="en-US" sz="3000" smtClean="0"/>
              <a:t>Four category of microarray meta-analysis methods:</a:t>
            </a:r>
          </a:p>
          <a:p>
            <a:pPr eaLnBrk="1" hangingPunct="1"/>
            <a:r>
              <a:rPr lang="en-US" sz="3000" smtClean="0"/>
              <a:t>Combine p-values</a:t>
            </a:r>
          </a:p>
          <a:p>
            <a:pPr lvl="1" eaLnBrk="1" hangingPunct="1"/>
            <a:r>
              <a:rPr lang="en-US" sz="2600" smtClean="0"/>
              <a:t>Fisher, Stouffer, minP, maxP, adaptively weighted (AW) Fisher, rth ordered p-value (rOP), vote counting</a:t>
            </a:r>
          </a:p>
          <a:p>
            <a:pPr eaLnBrk="1" hangingPunct="1"/>
            <a:r>
              <a:rPr lang="en-US" sz="3000" smtClean="0"/>
              <a:t>Combine effect sizes</a:t>
            </a:r>
          </a:p>
          <a:p>
            <a:pPr lvl="1" eaLnBrk="1" hangingPunct="1"/>
            <a:r>
              <a:rPr lang="en-US" sz="2600" smtClean="0"/>
              <a:t>Random effects model, fixed effects model, Bayesian methods</a:t>
            </a:r>
          </a:p>
          <a:p>
            <a:pPr eaLnBrk="1" hangingPunct="1"/>
            <a:r>
              <a:rPr lang="en-US" sz="3000" smtClean="0"/>
              <a:t>Combine ranks</a:t>
            </a:r>
          </a:p>
          <a:p>
            <a:pPr lvl="1" eaLnBrk="1" hangingPunct="1"/>
            <a:r>
              <a:rPr lang="en-US" sz="2600" smtClean="0"/>
              <a:t>Rank sum, rank product, rank aggregation</a:t>
            </a:r>
          </a:p>
          <a:p>
            <a:pPr eaLnBrk="1" hangingPunct="1"/>
            <a:r>
              <a:rPr lang="en-US" sz="3000" smtClean="0"/>
              <a:t>Direct merging</a:t>
            </a:r>
          </a:p>
          <a:p>
            <a:pPr lvl="1" eaLnBrk="1" hangingPunct="1"/>
            <a:r>
              <a:rPr lang="en-US" sz="2600" smtClean="0"/>
              <a:t>Directly merge studies for analysis, various normalization methods (DWD, XPN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solidFill>
                  <a:srgbClr val="002060"/>
                </a:solidFill>
              </a:rPr>
              <a:t>Illustrative examples</a:t>
            </a:r>
          </a:p>
        </p:txBody>
      </p:sp>
      <p:graphicFrame>
        <p:nvGraphicFramePr>
          <p:cNvPr id="4" name="Content Placeholder 3"/>
          <p:cNvGraphicFramePr>
            <a:graphicFrameLocks noGrp="1"/>
          </p:cNvGraphicFramePr>
          <p:nvPr>
            <p:ph idx="1"/>
          </p:nvPr>
        </p:nvGraphicFramePr>
        <p:xfrm>
          <a:off x="457200" y="1350963"/>
          <a:ext cx="8437563" cy="2804160"/>
        </p:xfrm>
        <a:graphic>
          <a:graphicData uri="http://schemas.openxmlformats.org/drawingml/2006/table">
            <a:tbl>
              <a:tblPr/>
              <a:tblGrid>
                <a:gridCol w="755650"/>
                <a:gridCol w="731838"/>
                <a:gridCol w="731837"/>
                <a:gridCol w="731838"/>
                <a:gridCol w="730250"/>
                <a:gridCol w="731837"/>
                <a:gridCol w="1189038"/>
                <a:gridCol w="639762"/>
                <a:gridCol w="914400"/>
                <a:gridCol w="639763"/>
                <a:gridCol w="6413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Study 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Study 2</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Study 3</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Study 4</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charset="0"/>
                        </a:rPr>
                        <a:t>Study 5</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Fisher (old)</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2060"/>
                          </a:solidFill>
                          <a:effectLst/>
                          <a:latin typeface="Calibri" pitchFamily="34" charset="0"/>
                          <a:cs typeface="Arial" charset="0"/>
                        </a:rPr>
                        <a:t>AW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2060"/>
                          </a:solidFill>
                          <a:effectLst/>
                          <a:latin typeface="Calibri" pitchFamily="34" charset="0"/>
                          <a:cs typeface="Arial" charset="0"/>
                        </a:rPr>
                        <a:t>(new)</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maxP (old)</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2060"/>
                          </a:solidFill>
                          <a:effectLst/>
                          <a:latin typeface="Calibri" pitchFamily="34" charset="0"/>
                          <a:cs typeface="Arial" charset="0"/>
                        </a:rPr>
                        <a:t>rOP (new)</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gene A</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gene B</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1E-5</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gene C</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0.01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gene D</a:t>
                      </a: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0.2</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0.2</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0.2</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0.2</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0.2</a:t>
                      </a: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45720" marR="4572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5" name="TextBox 4"/>
          <p:cNvSpPr txBox="1">
            <a:spLocks noChangeArrowheads="1"/>
          </p:cNvSpPr>
          <p:nvPr/>
        </p:nvSpPr>
        <p:spPr bwMode="auto">
          <a:xfrm>
            <a:off x="304800" y="4114800"/>
            <a:ext cx="86106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a:solidFill>
                  <a:srgbClr val="002060"/>
                </a:solidFill>
              </a:rPr>
              <a:t>Fisher: Detects gene A-C. Cannot distinguish between gene A &amp; B.</a:t>
            </a:r>
          </a:p>
          <a:p>
            <a:pPr eaLnBrk="1" hangingPunct="1"/>
            <a:r>
              <a:rPr lang="en-US" sz="2200" b="1">
                <a:solidFill>
                  <a:srgbClr val="002060"/>
                </a:solidFill>
              </a:rPr>
              <a:t>AW (adaptively weighted): Detects gene A-C. Gives indicator of which studies are DE .</a:t>
            </a:r>
          </a:p>
          <a:p>
            <a:pPr eaLnBrk="1" hangingPunct="1"/>
            <a:endParaRPr lang="en-US" sz="800"/>
          </a:p>
          <a:p>
            <a:pPr eaLnBrk="1" hangingPunct="1"/>
            <a:r>
              <a:rPr lang="en-US" sz="2200">
                <a:solidFill>
                  <a:srgbClr val="002060"/>
                </a:solidFill>
              </a:rPr>
              <a:t>maxP: Detects gene A and D. but miss gene C.</a:t>
            </a:r>
          </a:p>
          <a:p>
            <a:pPr eaLnBrk="1" hangingPunct="1"/>
            <a:r>
              <a:rPr lang="en-US" sz="2200" b="1">
                <a:solidFill>
                  <a:srgbClr val="002060"/>
                </a:solidFill>
              </a:rPr>
              <a:t>rOP (r</a:t>
            </a:r>
            <a:r>
              <a:rPr lang="en-US" sz="2200" b="1" baseline="30000">
                <a:solidFill>
                  <a:srgbClr val="002060"/>
                </a:solidFill>
              </a:rPr>
              <a:t>th</a:t>
            </a:r>
            <a:r>
              <a:rPr lang="en-US" sz="2200" b="1">
                <a:solidFill>
                  <a:srgbClr val="002060"/>
                </a:solidFill>
              </a:rPr>
              <a:t> ordered p-value): Detects gene A, C and D. Provides more robustness.</a:t>
            </a:r>
          </a:p>
          <a:p>
            <a:pPr eaLnBrk="1" hangingPunct="1"/>
            <a:endParaRPr lang="en-US" sz="800"/>
          </a:p>
        </p:txBody>
      </p:sp>
      <p:graphicFrame>
        <p:nvGraphicFramePr>
          <p:cNvPr id="8" name="Table 7"/>
          <p:cNvGraphicFramePr>
            <a:graphicFrameLocks noGrp="1"/>
          </p:cNvGraphicFramePr>
          <p:nvPr/>
        </p:nvGraphicFramePr>
        <p:xfrm>
          <a:off x="4870450" y="1828800"/>
          <a:ext cx="1189038" cy="2316432"/>
        </p:xfrm>
        <a:graphic>
          <a:graphicData uri="http://schemas.openxmlformats.org/drawingml/2006/table">
            <a:tbl>
              <a:tblPr firstRow="1" bandRow="1">
                <a:tableStyleId>{5940675A-B579-460E-94D1-54222C63F5DA}</a:tableStyleId>
              </a:tblPr>
              <a:tblGrid>
                <a:gridCol w="1189038"/>
              </a:tblGrid>
              <a:tr h="579041">
                <a:tc>
                  <a:txBody>
                    <a:bodyPr/>
                    <a:lstStyle/>
                    <a:p>
                      <a:pPr algn="ctr"/>
                      <a:r>
                        <a:rPr lang="en-US" sz="1600" b="1" dirty="0" smtClean="0"/>
                        <a:t>DE in all studies</a:t>
                      </a:r>
                      <a:endParaRPr lang="en-US" sz="1600" b="1" dirty="0"/>
                    </a:p>
                  </a:txBody>
                  <a:tcPr marL="45732" marR="45732"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0"/>
                      </a:schemeClr>
                    </a:solidFill>
                  </a:tcPr>
                </a:tc>
              </a:tr>
              <a:tr h="579041">
                <a:tc>
                  <a:txBody>
                    <a:bodyPr/>
                    <a:lstStyle/>
                    <a:p>
                      <a:pPr algn="ctr"/>
                      <a:r>
                        <a:rPr lang="en-US" sz="1600" b="1" dirty="0" smtClean="0"/>
                        <a:t>DE</a:t>
                      </a:r>
                      <a:r>
                        <a:rPr lang="en-US" sz="1600" b="1" baseline="0" dirty="0" smtClean="0"/>
                        <a:t> only in one study</a:t>
                      </a:r>
                      <a:endParaRPr lang="en-US" sz="1600" b="1" dirty="0"/>
                    </a:p>
                  </a:txBody>
                  <a:tcPr marL="45732" marR="45732"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0"/>
                      </a:schemeClr>
                    </a:solidFill>
                  </a:tcPr>
                </a:tc>
              </a:tr>
              <a:tr h="579041">
                <a:tc>
                  <a:txBody>
                    <a:bodyPr/>
                    <a:lstStyle/>
                    <a:p>
                      <a:pPr algn="ctr"/>
                      <a:r>
                        <a:rPr lang="en-US" sz="1600" b="1" dirty="0" smtClean="0"/>
                        <a:t>DE</a:t>
                      </a:r>
                      <a:r>
                        <a:rPr lang="en-US" sz="1600" b="1" baseline="0" dirty="0" smtClean="0"/>
                        <a:t> in most studies</a:t>
                      </a:r>
                      <a:endParaRPr lang="en-US" sz="1600" b="1" dirty="0"/>
                    </a:p>
                  </a:txBody>
                  <a:tcPr marL="45732" marR="45732"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0"/>
                      </a:schemeClr>
                    </a:solidFill>
                  </a:tcPr>
                </a:tc>
              </a:tr>
              <a:tr h="579041">
                <a:tc>
                  <a:txBody>
                    <a:bodyPr/>
                    <a:lstStyle/>
                    <a:p>
                      <a:pPr algn="ctr"/>
                      <a:r>
                        <a:rPr lang="en-US" sz="1600" b="1" dirty="0" smtClean="0"/>
                        <a:t>DE in all studies</a:t>
                      </a:r>
                      <a:endParaRPr lang="en-US" sz="1600" b="1" dirty="0"/>
                    </a:p>
                  </a:txBody>
                  <a:tcPr marL="45732" marR="45732" marT="45714" marB="45714" anchor="ctr" anchorCtr="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alpha val="0"/>
                      </a:schemeClr>
                    </a:solidFill>
                  </a:tcPr>
                </a:tc>
              </a:tr>
            </a:tbl>
          </a:graphicData>
        </a:graphic>
      </p:graphicFrame>
      <p:sp>
        <p:nvSpPr>
          <p:cNvPr id="9" name="TextBox 8"/>
          <p:cNvSpPr txBox="1"/>
          <p:nvPr/>
        </p:nvSpPr>
        <p:spPr>
          <a:xfrm>
            <a:off x="8086725" y="0"/>
            <a:ext cx="1057275" cy="369888"/>
          </a:xfrm>
          <a:prstGeom prst="rect">
            <a:avLst/>
          </a:prstGeom>
          <a:noFill/>
        </p:spPr>
        <p:txBody>
          <a:bodyPr wrap="none">
            <a:spAutoFit/>
          </a:bodyPr>
          <a:lstStyle/>
          <a:p>
            <a:pPr algn="r">
              <a:defRPr/>
            </a:pPr>
            <a:r>
              <a:rPr lang="en-US" b="1" cap="all" dirty="0">
                <a:solidFill>
                  <a:schemeClr val="tx2">
                    <a:lumMod val="75000"/>
                  </a:schemeClr>
                </a:solidFill>
              </a:rPr>
              <a:t>Meta-</a:t>
            </a:r>
            <a:r>
              <a:rPr lang="en-US" b="1" cap="all" dirty="0" err="1">
                <a:solidFill>
                  <a:schemeClr val="tx2">
                    <a:lumMod val="75000"/>
                  </a:schemeClr>
                </a:solidFill>
              </a:rPr>
              <a:t>dE</a:t>
            </a:r>
            <a:endParaRPr lang="en-US" b="1" cap="all" dirty="0">
              <a:solidFill>
                <a:schemeClr val="tx2">
                  <a:lumMod val="75000"/>
                </a:schemeClr>
              </a:solidFill>
            </a:endParaRPr>
          </a:p>
        </p:txBody>
      </p:sp>
      <p:graphicFrame>
        <p:nvGraphicFramePr>
          <p:cNvPr id="10" name="Table 9"/>
          <p:cNvGraphicFramePr>
            <a:graphicFrameLocks noGrp="1"/>
          </p:cNvGraphicFramePr>
          <p:nvPr/>
        </p:nvGraphicFramePr>
        <p:xfrm>
          <a:off x="6065838" y="1905000"/>
          <a:ext cx="639762" cy="2209800"/>
        </p:xfrm>
        <a:graphic>
          <a:graphicData uri="http://schemas.openxmlformats.org/drawingml/2006/table">
            <a:tbl>
              <a:tblPr firstRow="1" bandRow="1">
                <a:tableStyleId>{5940675A-B579-460E-94D1-54222C63F5DA}</a:tableStyleId>
              </a:tblPr>
              <a:tblGrid>
                <a:gridCol w="639762"/>
              </a:tblGrid>
              <a:tr h="552450">
                <a:tc>
                  <a:txBody>
                    <a:bodyPr/>
                    <a:lstStyle/>
                    <a:p>
                      <a:pPr algn="ctr"/>
                      <a:r>
                        <a:rPr lang="en-US" sz="1600" dirty="0" smtClean="0">
                          <a:solidFill>
                            <a:srgbClr val="C00000"/>
                          </a:solidFill>
                        </a:rPr>
                        <a:t>0.01</a:t>
                      </a:r>
                      <a:endParaRPr lang="en-US" sz="1600" dirty="0">
                        <a:solidFill>
                          <a:srgbClr val="C00000"/>
                        </a:solidFill>
                      </a:endParaRPr>
                    </a:p>
                  </a:txBody>
                  <a:tcPr marL="45697" marR="45697"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2450">
                <a:tc>
                  <a:txBody>
                    <a:bodyPr/>
                    <a:lstStyle/>
                    <a:p>
                      <a:pPr algn="ctr"/>
                      <a:r>
                        <a:rPr lang="en-US" sz="1600" dirty="0" smtClean="0">
                          <a:solidFill>
                            <a:srgbClr val="C00000"/>
                          </a:solidFill>
                        </a:rPr>
                        <a:t>0.01</a:t>
                      </a:r>
                      <a:endParaRPr lang="en-US" sz="1600" dirty="0">
                        <a:solidFill>
                          <a:srgbClr val="C00000"/>
                        </a:solidFill>
                      </a:endParaRPr>
                    </a:p>
                  </a:txBody>
                  <a:tcPr marL="45697" marR="45697"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2450">
                <a:tc>
                  <a:txBody>
                    <a:bodyPr/>
                    <a:lstStyle/>
                    <a:p>
                      <a:pPr algn="ctr"/>
                      <a:r>
                        <a:rPr lang="en-US" sz="1600" dirty="0" smtClean="0">
                          <a:solidFill>
                            <a:srgbClr val="C00000"/>
                          </a:solidFill>
                        </a:rPr>
                        <a:t>6E-5</a:t>
                      </a:r>
                      <a:endParaRPr lang="en-US" sz="1600" dirty="0">
                        <a:solidFill>
                          <a:srgbClr val="C00000"/>
                        </a:solidFill>
                      </a:endParaRPr>
                    </a:p>
                  </a:txBody>
                  <a:tcPr marL="45697" marR="45697"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2450">
                <a:tc>
                  <a:txBody>
                    <a:bodyPr/>
                    <a:lstStyle/>
                    <a:p>
                      <a:pPr algn="ctr"/>
                      <a:r>
                        <a:rPr lang="en-US" sz="1600" dirty="0" smtClean="0"/>
                        <a:t>0.1</a:t>
                      </a:r>
                      <a:endParaRPr lang="en-US" sz="1600" dirty="0"/>
                    </a:p>
                  </a:txBody>
                  <a:tcPr marL="45697" marR="45697"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nvGraphicFramePr>
        <p:xfrm>
          <a:off x="6705600" y="1905000"/>
          <a:ext cx="914400" cy="2209800"/>
        </p:xfrm>
        <a:graphic>
          <a:graphicData uri="http://schemas.openxmlformats.org/drawingml/2006/table">
            <a:tbl>
              <a:tblPr firstRow="1" bandRow="1">
                <a:tableStyleId>{5940675A-B579-460E-94D1-54222C63F5DA}</a:tableStyleId>
              </a:tblPr>
              <a:tblGrid>
                <a:gridCol w="914400"/>
              </a:tblGrid>
              <a:tr h="552450">
                <a:tc>
                  <a:txBody>
                    <a:bodyPr/>
                    <a:lstStyle/>
                    <a:p>
                      <a:pPr algn="ctr"/>
                      <a:r>
                        <a:rPr lang="en-US" sz="1600" dirty="0" smtClean="0">
                          <a:solidFill>
                            <a:srgbClr val="C00000"/>
                          </a:solidFill>
                        </a:rPr>
                        <a:t>0.075</a:t>
                      </a:r>
                    </a:p>
                    <a:p>
                      <a:pPr algn="ctr"/>
                      <a:r>
                        <a:rPr lang="en-US" sz="1400" b="1" dirty="0" smtClean="0">
                          <a:solidFill>
                            <a:srgbClr val="C00000"/>
                          </a:solidFill>
                        </a:rPr>
                        <a:t>(1,1,1,1,1)</a:t>
                      </a:r>
                      <a:endParaRPr lang="en-US" sz="1400" b="1" dirty="0">
                        <a:solidFill>
                          <a:srgbClr val="C00000"/>
                        </a:solidFill>
                      </a:endParaRPr>
                    </a:p>
                  </a:txBody>
                  <a:tcPr marL="45720" marR="4572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2450">
                <a:tc>
                  <a:txBody>
                    <a:bodyPr/>
                    <a:lstStyle/>
                    <a:p>
                      <a:pPr algn="ctr"/>
                      <a:r>
                        <a:rPr lang="en-US" sz="1600" dirty="0" smtClean="0">
                          <a:solidFill>
                            <a:srgbClr val="C00000"/>
                          </a:solidFill>
                        </a:rPr>
                        <a:t>1E-4</a:t>
                      </a:r>
                    </a:p>
                    <a:p>
                      <a:pPr algn="ctr"/>
                      <a:r>
                        <a:rPr lang="en-US" sz="1400" b="1" dirty="0" smtClean="0">
                          <a:solidFill>
                            <a:srgbClr val="C00000"/>
                          </a:solidFill>
                        </a:rPr>
                        <a:t>(1,0,0,0,0)</a:t>
                      </a:r>
                      <a:endParaRPr lang="en-US" sz="1400" b="1" dirty="0">
                        <a:solidFill>
                          <a:srgbClr val="C00000"/>
                        </a:solidFill>
                      </a:endParaRPr>
                    </a:p>
                  </a:txBody>
                  <a:tcPr marL="45720" marR="4572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2450">
                <a:tc>
                  <a:txBody>
                    <a:bodyPr/>
                    <a:lstStyle/>
                    <a:p>
                      <a:pPr algn="ctr"/>
                      <a:r>
                        <a:rPr lang="en-US" sz="1600" dirty="0" smtClean="0">
                          <a:solidFill>
                            <a:srgbClr val="C00000"/>
                          </a:solidFill>
                        </a:rPr>
                        <a:t>1E-4</a:t>
                      </a:r>
                    </a:p>
                    <a:p>
                      <a:pPr algn="ctr"/>
                      <a:r>
                        <a:rPr lang="en-US" sz="1400" b="1" dirty="0" smtClean="0">
                          <a:solidFill>
                            <a:srgbClr val="C00000"/>
                          </a:solidFill>
                        </a:rPr>
                        <a:t>(1,1,1,1,0)</a:t>
                      </a:r>
                      <a:endParaRPr lang="en-US" sz="1400" b="1" dirty="0">
                        <a:solidFill>
                          <a:srgbClr val="C00000"/>
                        </a:solidFill>
                      </a:endParaRPr>
                    </a:p>
                  </a:txBody>
                  <a:tcPr marL="45720" marR="4572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2450">
                <a:tc>
                  <a:txBody>
                    <a:bodyPr/>
                    <a:lstStyle/>
                    <a:p>
                      <a:pPr algn="ctr"/>
                      <a:r>
                        <a:rPr lang="en-US" sz="1600" dirty="0" smtClean="0"/>
                        <a:t>0.4</a:t>
                      </a:r>
                    </a:p>
                    <a:p>
                      <a:pPr algn="ctr"/>
                      <a:r>
                        <a:rPr lang="en-US" sz="1400" b="1" dirty="0" smtClean="0"/>
                        <a:t>(1,1,1,1,1)</a:t>
                      </a:r>
                      <a:endParaRPr lang="en-US" sz="1400" b="1" dirty="0"/>
                    </a:p>
                  </a:txBody>
                  <a:tcPr marL="45720" marR="45720" marT="0" marB="0"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nvGraphicFramePr>
        <p:xfrm>
          <a:off x="7620000" y="1905000"/>
          <a:ext cx="639763" cy="2209800"/>
        </p:xfrm>
        <a:graphic>
          <a:graphicData uri="http://schemas.openxmlformats.org/drawingml/2006/table">
            <a:tbl>
              <a:tblPr/>
              <a:tblGrid>
                <a:gridCol w="639763"/>
              </a:tblGrid>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cs typeface="Arial" charset="0"/>
                        </a:rPr>
                        <a:t>1E-5</a:t>
                      </a:r>
                    </a:p>
                  </a:txBody>
                  <a:tcPr marL="45720" marR="45720" marT="0" marB="0" anchor="ctr" anchorCtr="1" horzOverflow="overflow">
                    <a:lnL>
                      <a:noFill/>
                    </a:lnL>
                    <a:lnR>
                      <a:noFill/>
                    </a:lnR>
                    <a:lnT>
                      <a:noFill/>
                    </a:lnT>
                    <a:lnB>
                      <a:noFill/>
                    </a:lnB>
                    <a:lnTlToBr>
                      <a:noFill/>
                    </a:lnTlToBr>
                    <a:lnBlToTr>
                      <a:noFill/>
                    </a:lnBlToTr>
                    <a:noFill/>
                  </a:tcPr>
                </a:tc>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a:noFill/>
                    </a:lnL>
                    <a:lnR>
                      <a:noFill/>
                    </a:lnR>
                    <a:lnT>
                      <a:noFill/>
                    </a:lnT>
                    <a:lnB>
                      <a:noFill/>
                    </a:lnB>
                    <a:lnTlToBr>
                      <a:noFill/>
                    </a:lnTlToBr>
                    <a:lnBlToTr>
                      <a:noFill/>
                    </a:lnBlToTr>
                    <a:noFill/>
                  </a:tcPr>
                </a:tc>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a:noFill/>
                    </a:lnL>
                    <a:lnR>
                      <a:noFill/>
                    </a:lnR>
                    <a:lnT>
                      <a:noFill/>
                    </a:lnT>
                    <a:lnB>
                      <a:noFill/>
                    </a:lnB>
                    <a:lnTlToBr>
                      <a:noFill/>
                    </a:lnTlToBr>
                    <a:lnBlToTr>
                      <a:noFill/>
                    </a:lnBlToTr>
                    <a:noFill/>
                  </a:tcPr>
                </a:tc>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cs typeface="Arial" charset="0"/>
                        </a:rPr>
                        <a:t>3E-4</a:t>
                      </a:r>
                    </a:p>
                  </a:txBody>
                  <a:tcPr marL="45720" marR="45720" marT="0" marB="0" anchor="ctr" anchorCtr="1" horzOverflow="overflow">
                    <a:lnL>
                      <a:noFill/>
                    </a:lnL>
                    <a:lnR>
                      <a:noFill/>
                    </a:lnR>
                    <a:lnT>
                      <a:noFill/>
                    </a:lnT>
                    <a:lnB>
                      <a:noFill/>
                    </a:lnB>
                    <a:lnTlToBr>
                      <a:noFill/>
                    </a:lnTlToBr>
                    <a:lnBlToTr>
                      <a:noFill/>
                    </a:lnBlToTr>
                    <a:noFill/>
                  </a:tcPr>
                </a:tc>
              </a:tr>
            </a:tbl>
          </a:graphicData>
        </a:graphic>
      </p:graphicFrame>
      <p:graphicFrame>
        <p:nvGraphicFramePr>
          <p:cNvPr id="13" name="Table 12"/>
          <p:cNvGraphicFramePr>
            <a:graphicFrameLocks noGrp="1"/>
          </p:cNvGraphicFramePr>
          <p:nvPr/>
        </p:nvGraphicFramePr>
        <p:xfrm>
          <a:off x="8275638" y="1905000"/>
          <a:ext cx="639762" cy="2209800"/>
        </p:xfrm>
        <a:graphic>
          <a:graphicData uri="http://schemas.openxmlformats.org/drawingml/2006/table">
            <a:tbl>
              <a:tblPr/>
              <a:tblGrid>
                <a:gridCol w="639762"/>
              </a:tblGrid>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cs typeface="Arial" charset="0"/>
                        </a:rPr>
                        <a:t>5E-4</a:t>
                      </a:r>
                    </a:p>
                  </a:txBody>
                  <a:tcPr marL="45720" marR="45720" marT="0" marB="0" anchor="ctr" anchorCtr="1" horzOverflow="overflow">
                    <a:lnL>
                      <a:noFill/>
                    </a:lnL>
                    <a:lnR>
                      <a:noFill/>
                    </a:lnR>
                    <a:lnT>
                      <a:noFill/>
                    </a:lnT>
                    <a:lnB>
                      <a:noFill/>
                    </a:lnB>
                    <a:lnTlToBr>
                      <a:noFill/>
                    </a:lnTlToBr>
                    <a:lnBlToTr>
                      <a:noFill/>
                    </a:lnBlToTr>
                    <a:noFill/>
                  </a:tcPr>
                </a:tc>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1</a:t>
                      </a:r>
                    </a:p>
                  </a:txBody>
                  <a:tcPr marL="45720" marR="45720" marT="0" marB="0" anchor="ctr" anchorCtr="1" horzOverflow="overflow">
                    <a:lnL>
                      <a:noFill/>
                    </a:lnL>
                    <a:lnR>
                      <a:noFill/>
                    </a:lnR>
                    <a:lnT>
                      <a:noFill/>
                    </a:lnT>
                    <a:lnB>
                      <a:noFill/>
                    </a:lnB>
                    <a:lnTlToBr>
                      <a:noFill/>
                    </a:lnTlToBr>
                    <a:lnBlToTr>
                      <a:noFill/>
                    </a:lnBlToTr>
                    <a:noFill/>
                  </a:tcPr>
                </a:tc>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cs typeface="Arial" charset="0"/>
                        </a:rPr>
                        <a:t>5E-8</a:t>
                      </a:r>
                    </a:p>
                  </a:txBody>
                  <a:tcPr marL="45720" marR="45720" marT="0" marB="0" anchor="ctr" anchorCtr="1" horzOverflow="overflow">
                    <a:lnL>
                      <a:noFill/>
                    </a:lnL>
                    <a:lnR>
                      <a:noFill/>
                    </a:lnR>
                    <a:lnT>
                      <a:noFill/>
                    </a:lnT>
                    <a:lnB>
                      <a:noFill/>
                    </a:lnB>
                    <a:lnTlToBr>
                      <a:noFill/>
                    </a:lnTlToBr>
                    <a:lnBlToTr>
                      <a:noFill/>
                    </a:lnBlToTr>
                    <a:noFill/>
                  </a:tcPr>
                </a:tc>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C00000"/>
                          </a:solidFill>
                          <a:effectLst/>
                          <a:latin typeface="Calibri" pitchFamily="34" charset="0"/>
                          <a:cs typeface="Arial" charset="0"/>
                        </a:rPr>
                        <a:t>7E-3</a:t>
                      </a:r>
                    </a:p>
                  </a:txBody>
                  <a:tcPr marL="45720" marR="45720" marT="0" marB="0" anchor="ctr" anchorCtr="1"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152400"/>
            <a:ext cx="8229600" cy="639763"/>
          </a:xfrm>
        </p:spPr>
        <p:txBody>
          <a:bodyPr/>
          <a:lstStyle/>
          <a:p>
            <a:pPr eaLnBrk="1" hangingPunct="1"/>
            <a:r>
              <a:rPr lang="en-US" smtClean="0"/>
              <a:t>Other methods</a:t>
            </a: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t="14458" b="5783"/>
          <a:stretch>
            <a:fillRect/>
          </a:stretch>
        </p:blipFill>
        <p:spPr bwMode="auto">
          <a:xfrm>
            <a:off x="0" y="762000"/>
            <a:ext cx="91440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7"/>
          <p:cNvSpPr>
            <a:spLocks noGrp="1"/>
          </p:cNvSpPr>
          <p:nvPr>
            <p:ph idx="1"/>
          </p:nvPr>
        </p:nvSpPr>
        <p:spPr>
          <a:xfrm>
            <a:off x="457200" y="1371600"/>
            <a:ext cx="8229600" cy="4525963"/>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minP: </a:t>
            </a:r>
          </a:p>
          <a:p>
            <a:pPr eaLnBrk="1" hangingPunct="1"/>
            <a:r>
              <a:rPr lang="en-US" smtClean="0"/>
              <a:t>Adaptively weighted Fisher (Li &amp; Tseng 2011)</a:t>
            </a:r>
          </a:p>
        </p:txBody>
      </p:sp>
      <p:graphicFrame>
        <p:nvGraphicFramePr>
          <p:cNvPr id="49156" name="Object 4"/>
          <p:cNvGraphicFramePr>
            <a:graphicFrameLocks noChangeAspect="1"/>
          </p:cNvGraphicFramePr>
          <p:nvPr/>
        </p:nvGraphicFramePr>
        <p:xfrm>
          <a:off x="2209800" y="5562600"/>
          <a:ext cx="3362325" cy="501650"/>
        </p:xfrm>
        <a:graphic>
          <a:graphicData uri="http://schemas.openxmlformats.org/presentationml/2006/ole">
            <mc:AlternateContent xmlns:mc="http://schemas.openxmlformats.org/markup-compatibility/2006">
              <mc:Choice xmlns:v="urn:schemas-microsoft-com:vml" Requires="v">
                <p:oleObj spid="_x0000_s4111" name="Equation" r:id="rId4" imgW="1193760" imgH="177480" progId="Equation.3">
                  <p:embed/>
                </p:oleObj>
              </mc:Choice>
              <mc:Fallback>
                <p:oleObj name="Equation" r:id="rId4" imgW="1193760" imgH="177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562600"/>
                        <a:ext cx="3362325" cy="501650"/>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0" y="2514600"/>
          <a:ext cx="6096000" cy="3240405"/>
        </p:xfrm>
        <a:graphic>
          <a:graphicData uri="http://schemas.openxmlformats.org/drawingml/2006/table">
            <a:tbl>
              <a:tblPr/>
              <a:tblGrid>
                <a:gridCol w="1524000"/>
                <a:gridCol w="1524000"/>
                <a:gridCol w="1524000"/>
                <a:gridCol w="1524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weights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Weighted statistics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Null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pvlaue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0.032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146" name="Object 2"/>
          <p:cNvGraphicFramePr>
            <a:graphicFrameLocks noChangeAspect="1"/>
          </p:cNvGraphicFramePr>
          <p:nvPr/>
        </p:nvGraphicFramePr>
        <p:xfrm>
          <a:off x="4467225" y="3162300"/>
          <a:ext cx="304800" cy="361950"/>
        </p:xfrm>
        <a:graphic>
          <a:graphicData uri="http://schemas.openxmlformats.org/presentationml/2006/ole">
            <mc:AlternateContent xmlns:mc="http://schemas.openxmlformats.org/markup-compatibility/2006">
              <mc:Choice xmlns:v="urn:schemas-microsoft-com:vml" Requires="v">
                <p:oleObj spid="_x0000_s5278" name="Equation" r:id="rId4" imgW="203040" imgH="241200" progId="Equation.3">
                  <p:embed/>
                </p:oleObj>
              </mc:Choice>
              <mc:Fallback>
                <p:oleObj name="Equation" r:id="rId4" imgW="203040" imgH="241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7225" y="3162300"/>
                        <a:ext cx="3048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4495800" y="3952875"/>
          <a:ext cx="304800" cy="342900"/>
        </p:xfrm>
        <a:graphic>
          <a:graphicData uri="http://schemas.openxmlformats.org/presentationml/2006/ole">
            <mc:AlternateContent xmlns:mc="http://schemas.openxmlformats.org/markup-compatibility/2006">
              <mc:Choice xmlns:v="urn:schemas-microsoft-com:vml" Requires="v">
                <p:oleObj spid="_x0000_s5279" name="Equation" r:id="rId6" imgW="203040" imgH="228600" progId="Equation.3">
                  <p:embed/>
                </p:oleObj>
              </mc:Choice>
              <mc:Fallback>
                <p:oleObj name="Equation" r:id="rId6" imgW="20304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3952875"/>
                        <a:ext cx="30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4495800" y="4648200"/>
          <a:ext cx="304800" cy="342900"/>
        </p:xfrm>
        <a:graphic>
          <a:graphicData uri="http://schemas.openxmlformats.org/presentationml/2006/ole">
            <mc:AlternateContent xmlns:mc="http://schemas.openxmlformats.org/markup-compatibility/2006">
              <mc:Choice xmlns:v="urn:schemas-microsoft-com:vml" Requires="v">
                <p:oleObj spid="_x0000_s5280" name="Equation" r:id="rId8" imgW="203040" imgH="228600" progId="Equation.3">
                  <p:embed/>
                </p:oleObj>
              </mc:Choice>
              <mc:Fallback>
                <p:oleObj name="Equation" r:id="rId8" imgW="20304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648200"/>
                        <a:ext cx="30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495800" y="5448300"/>
          <a:ext cx="304800" cy="342900"/>
        </p:xfrm>
        <a:graphic>
          <a:graphicData uri="http://schemas.openxmlformats.org/presentationml/2006/ole">
            <mc:AlternateContent xmlns:mc="http://schemas.openxmlformats.org/markup-compatibility/2006">
              <mc:Choice xmlns:v="urn:schemas-microsoft-com:vml" Requires="v">
                <p:oleObj spid="_x0000_s5281" name="Equation" r:id="rId10" imgW="203040" imgH="228600" progId="Equation.3">
                  <p:embed/>
                </p:oleObj>
              </mc:Choice>
              <mc:Fallback>
                <p:oleObj name="Equation" r:id="rId10" imgW="203040" imgH="228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5800" y="5448300"/>
                        <a:ext cx="30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4495800" y="5067300"/>
          <a:ext cx="304800" cy="342900"/>
        </p:xfrm>
        <a:graphic>
          <a:graphicData uri="http://schemas.openxmlformats.org/presentationml/2006/ole">
            <mc:AlternateContent xmlns:mc="http://schemas.openxmlformats.org/markup-compatibility/2006">
              <mc:Choice xmlns:v="urn:schemas-microsoft-com:vml" Requires="v">
                <p:oleObj spid="_x0000_s5282" name="Equation" r:id="rId12" imgW="203040" imgH="228600" progId="Equation.3">
                  <p:embed/>
                </p:oleObj>
              </mc:Choice>
              <mc:Fallback>
                <p:oleObj name="Equation" r:id="rId12" imgW="203040" imgH="2286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5067300"/>
                        <a:ext cx="30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4495800" y="4305300"/>
          <a:ext cx="304800" cy="342900"/>
        </p:xfrm>
        <a:graphic>
          <a:graphicData uri="http://schemas.openxmlformats.org/presentationml/2006/ole">
            <mc:AlternateContent xmlns:mc="http://schemas.openxmlformats.org/markup-compatibility/2006">
              <mc:Choice xmlns:v="urn:schemas-microsoft-com:vml" Requires="v">
                <p:oleObj spid="_x0000_s5283" name="Equation" r:id="rId14" imgW="203040" imgH="228600" progId="Equation.3">
                  <p:embed/>
                </p:oleObj>
              </mc:Choice>
              <mc:Fallback>
                <p:oleObj name="Equation" r:id="rId14" imgW="203040" imgH="2286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4305300"/>
                        <a:ext cx="30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4495800" y="3543300"/>
          <a:ext cx="304800" cy="342900"/>
        </p:xfrm>
        <a:graphic>
          <a:graphicData uri="http://schemas.openxmlformats.org/presentationml/2006/ole">
            <mc:AlternateContent xmlns:mc="http://schemas.openxmlformats.org/markup-compatibility/2006">
              <mc:Choice xmlns:v="urn:schemas-microsoft-com:vml" Requires="v">
                <p:oleObj spid="_x0000_s5284" name="Equation" r:id="rId15" imgW="203040" imgH="228600" progId="Equation.3">
                  <p:embed/>
                </p:oleObj>
              </mc:Choice>
              <mc:Fallback>
                <p:oleObj name="Equation" r:id="rId15" imgW="203040" imgH="2286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3543300"/>
                        <a:ext cx="304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ounded Rectangle 11"/>
          <p:cNvSpPr/>
          <p:nvPr/>
        </p:nvSpPr>
        <p:spPr>
          <a:xfrm>
            <a:off x="762000" y="5334000"/>
            <a:ext cx="66294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4" name="Content Placeholder 3"/>
          <p:cNvGraphicFramePr>
            <a:graphicFrameLocks noGrp="1"/>
          </p:cNvGraphicFramePr>
          <p:nvPr>
            <p:ph idx="1"/>
          </p:nvPr>
        </p:nvGraphicFramePr>
        <p:xfrm>
          <a:off x="2743200" y="1066800"/>
          <a:ext cx="3810000" cy="1371600"/>
        </p:xfrm>
        <a:graphic>
          <a:graphicData uri="http://schemas.openxmlformats.org/drawingml/2006/table">
            <a:tbl>
              <a:tblPr/>
              <a:tblGrid>
                <a:gridCol w="952500"/>
                <a:gridCol w="952500"/>
                <a:gridCol w="952500"/>
                <a:gridCol w="952500"/>
              </a:tblGrid>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pvalues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Study 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Gene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Gene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Arial" charset="0"/>
                        </a:rPr>
                        <a: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00" name="TextBox 14"/>
          <p:cNvSpPr txBox="1">
            <a:spLocks noChangeArrowheads="1"/>
          </p:cNvSpPr>
          <p:nvPr/>
        </p:nvSpPr>
        <p:spPr bwMode="auto">
          <a:xfrm>
            <a:off x="838200" y="609600"/>
            <a:ext cx="563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Basic idea of adaptively-weighted method</a:t>
            </a:r>
          </a:p>
        </p:txBody>
      </p:sp>
      <p:sp>
        <p:nvSpPr>
          <p:cNvPr id="6226" name="TextBox 15"/>
          <p:cNvSpPr txBox="1">
            <a:spLocks noChangeArrowheads="1"/>
          </p:cNvSpPr>
          <p:nvPr/>
        </p:nvSpPr>
        <p:spPr bwMode="auto">
          <a:xfrm>
            <a:off x="0" y="2297113"/>
            <a:ext cx="871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Gene 2</a:t>
            </a:r>
          </a:p>
        </p:txBody>
      </p:sp>
      <p:sp>
        <p:nvSpPr>
          <p:cNvPr id="17" name="TextBox 16"/>
          <p:cNvSpPr txBox="1">
            <a:spLocks noChangeArrowheads="1"/>
          </p:cNvSpPr>
          <p:nvPr/>
        </p:nvSpPr>
        <p:spPr bwMode="auto">
          <a:xfrm>
            <a:off x="228600" y="5791200"/>
            <a:ext cx="77485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200" b="1" dirty="0">
                <a:solidFill>
                  <a:srgbClr val="002060"/>
                </a:solidFill>
              </a:rPr>
              <a:t>What weight combination gives the best statistical significance?</a:t>
            </a:r>
          </a:p>
        </p:txBody>
      </p:sp>
      <p:sp>
        <p:nvSpPr>
          <p:cNvPr id="18" name="TextBox 17"/>
          <p:cNvSpPr txBox="1">
            <a:spLocks noChangeArrowheads="1"/>
          </p:cNvSpPr>
          <p:nvPr/>
        </p:nvSpPr>
        <p:spPr bwMode="auto">
          <a:xfrm>
            <a:off x="1143000" y="6088062"/>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200" b="1">
                <a:solidFill>
                  <a:srgbClr val="002060"/>
                </a:solidFill>
              </a:rPr>
              <a:t>Given the best-weight, what is the null distribution and how to estimat FDR?</a:t>
            </a:r>
          </a:p>
        </p:txBody>
      </p:sp>
      <p:sp>
        <p:nvSpPr>
          <p:cNvPr id="5204" name="TextBox 18"/>
          <p:cNvSpPr txBox="1">
            <a:spLocks noChangeArrowheads="1"/>
          </p:cNvSpPr>
          <p:nvPr/>
        </p:nvSpPr>
        <p:spPr bwMode="auto">
          <a:xfrm>
            <a:off x="1143000" y="1524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Adaptively-weighted (AW) statistic</a:t>
            </a:r>
          </a:p>
        </p:txBody>
      </p:sp>
      <p:graphicFrame>
        <p:nvGraphicFramePr>
          <p:cNvPr id="5129" name="Object 84"/>
          <p:cNvGraphicFramePr>
            <a:graphicFrameLocks noChangeAspect="1"/>
          </p:cNvGraphicFramePr>
          <p:nvPr/>
        </p:nvGraphicFramePr>
        <p:xfrm>
          <a:off x="6819900" y="558800"/>
          <a:ext cx="1943100" cy="1117600"/>
        </p:xfrm>
        <a:graphic>
          <a:graphicData uri="http://schemas.openxmlformats.org/presentationml/2006/ole">
            <mc:AlternateContent xmlns:mc="http://schemas.openxmlformats.org/markup-compatibility/2006">
              <mc:Choice xmlns:v="urn:schemas-microsoft-com:vml" Requires="v">
                <p:oleObj spid="_x0000_s5285" name="Equation" r:id="rId16" imgW="1104840" imgH="634680" progId="Equation.3">
                  <p:embed/>
                </p:oleObj>
              </mc:Choice>
              <mc:Fallback>
                <p:oleObj name="Equation" r:id="rId16" imgW="1104840" imgH="634680" progId="Equation.3">
                  <p:embed/>
                  <p:pic>
                    <p:nvPicPr>
                      <p:cNvPr id="0" name="Object 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19900" y="558800"/>
                        <a:ext cx="19431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a:spLocks noChangeArrowheads="1"/>
          </p:cNvSpPr>
          <p:nvPr/>
        </p:nvSpPr>
        <p:spPr bwMode="auto">
          <a:xfrm>
            <a:off x="7239000" y="3886200"/>
            <a:ext cx="174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2060"/>
                </a:solidFill>
              </a:rPr>
              <a:t>=&gt; T=0.001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226" grpId="0"/>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5"/>
          <p:cNvGraphicFramePr>
            <a:graphicFrameLocks noChangeAspect="1"/>
          </p:cNvGraphicFramePr>
          <p:nvPr/>
        </p:nvGraphicFramePr>
        <p:xfrm>
          <a:off x="6705600" y="457200"/>
          <a:ext cx="2263775" cy="762000"/>
        </p:xfrm>
        <a:graphic>
          <a:graphicData uri="http://schemas.openxmlformats.org/presentationml/2006/ole">
            <mc:AlternateContent xmlns:mc="http://schemas.openxmlformats.org/markup-compatibility/2006">
              <mc:Choice xmlns:v="urn:schemas-microsoft-com:vml" Requires="v">
                <p:oleObj spid="_x0000_s6158" name="Equation" r:id="rId4" imgW="1282680" imgH="431640" progId="Equation.3">
                  <p:embed/>
                </p:oleObj>
              </mc:Choice>
              <mc:Fallback>
                <p:oleObj name="Equation" r:id="rId4" imgW="1282680" imgH="431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57200"/>
                        <a:ext cx="22637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914400" y="1225550"/>
            <a:ext cx="73914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chemeClr val="tx2"/>
                </a:solidFill>
              </a:rPr>
              <a:t>Method: What weight combination gives the best statistical significance?</a:t>
            </a:r>
          </a:p>
          <a:p>
            <a:pPr eaLnBrk="1" hangingPunct="1"/>
            <a:endParaRPr lang="en-US" sz="2400">
              <a:solidFill>
                <a:schemeClr val="tx2"/>
              </a:solidFill>
            </a:endParaRPr>
          </a:p>
          <a:p>
            <a:pPr eaLnBrk="1" hangingPunct="1"/>
            <a:r>
              <a:rPr lang="en-US" sz="3200">
                <a:solidFill>
                  <a:srgbClr val="002060"/>
                </a:solidFill>
              </a:rPr>
              <a:t>Rationale:</a:t>
            </a:r>
          </a:p>
          <a:p>
            <a:pPr eaLnBrk="1" hangingPunct="1"/>
            <a:r>
              <a:rPr lang="en-US" sz="2400">
                <a:solidFill>
                  <a:schemeClr val="tx2"/>
                </a:solidFill>
              </a:rPr>
              <a:t>In a traditional epidemiological study or a medical study, best-weight is severely biased to the signal we try to prove (a bad approach).</a:t>
            </a:r>
          </a:p>
          <a:p>
            <a:pPr eaLnBrk="1" hangingPunct="1"/>
            <a:endParaRPr lang="en-US" sz="2400">
              <a:solidFill>
                <a:schemeClr val="tx2"/>
              </a:solidFill>
            </a:endParaRPr>
          </a:p>
          <a:p>
            <a:pPr eaLnBrk="1" hangingPunct="1"/>
            <a:r>
              <a:rPr lang="en-US" sz="2400">
                <a:solidFill>
                  <a:schemeClr val="tx2"/>
                </a:solidFill>
              </a:rPr>
              <a:t>But in detecting DE genes in microarray study, it makes great biological sense. Some pathways may be altered only in some of the studies due to heterogeneous sample collection and experimental operations in different studies. It becomes very useful when combining many data sets.</a:t>
            </a:r>
          </a:p>
          <a:p>
            <a:pPr eaLnBrk="1" hangingPunct="1"/>
            <a:endParaRPr lang="en-US" sz="2400">
              <a:solidFill>
                <a:schemeClr val="tx2"/>
              </a:solidFill>
            </a:endParaRPr>
          </a:p>
          <a:p>
            <a:pPr eaLnBrk="1" hangingPunct="1"/>
            <a:endParaRPr lang="en-US" sz="2400">
              <a:solidFill>
                <a:schemeClr val="tx2"/>
              </a:solidFill>
            </a:endParaRPr>
          </a:p>
        </p:txBody>
      </p:sp>
      <p:sp>
        <p:nvSpPr>
          <p:cNvPr id="6148" name="TextBox 4"/>
          <p:cNvSpPr txBox="1">
            <a:spLocks noChangeArrowheads="1"/>
          </p:cNvSpPr>
          <p:nvPr/>
        </p:nvSpPr>
        <p:spPr bwMode="auto">
          <a:xfrm>
            <a:off x="1447800" y="1524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adaptively-weighted statistic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eaLnBrk="1" hangingPunct="1">
              <a:buFont typeface="Arial" charset="0"/>
              <a:buNone/>
              <a:defRPr/>
            </a:pPr>
            <a:r>
              <a:rPr lang="en-ZW" dirty="0" smtClean="0"/>
              <a:t>From now on, we refer to Fisher’s method as equal-weight method (EW):</a:t>
            </a:r>
          </a:p>
          <a:p>
            <a:pPr eaLnBrk="1" hangingPunct="1">
              <a:buFont typeface="Arial" charset="0"/>
              <a:buNone/>
              <a:defRPr/>
            </a:pPr>
            <a:endParaRPr lang="en-ZW" dirty="0" smtClean="0"/>
          </a:p>
          <a:p>
            <a:pPr eaLnBrk="1" hangingPunct="1">
              <a:buFont typeface="Arial" charset="0"/>
              <a:buNone/>
              <a:defRPr/>
            </a:pPr>
            <a:endParaRPr lang="en-ZW" dirty="0" smtClean="0"/>
          </a:p>
          <a:p>
            <a:pPr eaLnBrk="1" hangingPunct="1">
              <a:buFont typeface="Arial" charset="0"/>
              <a:buNone/>
              <a:defRPr/>
            </a:pPr>
            <a:r>
              <a:rPr lang="en-ZW" dirty="0" smtClean="0"/>
              <a:t>Our proposed adaptively-weighted method is:</a:t>
            </a:r>
          </a:p>
          <a:p>
            <a:pPr eaLnBrk="1" hangingPunct="1">
              <a:buFont typeface="Arial" charset="0"/>
              <a:buNone/>
              <a:defRPr/>
            </a:pPr>
            <a:endParaRPr lang="en-ZW" dirty="0" smtClean="0"/>
          </a:p>
          <a:p>
            <a:pPr eaLnBrk="1" hangingPunct="1">
              <a:buFont typeface="Arial" charset="0"/>
              <a:buNone/>
              <a:defRPr/>
            </a:pPr>
            <a:endParaRPr lang="en-ZW" dirty="0" smtClean="0"/>
          </a:p>
          <a:p>
            <a:pPr eaLnBrk="1" hangingPunct="1">
              <a:buFont typeface="Arial" charset="0"/>
              <a:buNone/>
              <a:defRPr/>
            </a:pPr>
            <a:endParaRPr lang="en-ZW" sz="1600" dirty="0" smtClean="0"/>
          </a:p>
          <a:p>
            <a:pPr marL="0" indent="0" eaLnBrk="1" hangingPunct="1">
              <a:buFont typeface="Arial" charset="0"/>
              <a:buNone/>
              <a:defRPr/>
            </a:pPr>
            <a:r>
              <a:rPr lang="en-ZW" dirty="0" smtClean="0"/>
              <a:t>In both cases, we avoid parametric assumption. Instead, we pursue “</a:t>
            </a:r>
            <a:r>
              <a:rPr lang="en-ZW" dirty="0" smtClean="0">
                <a:solidFill>
                  <a:srgbClr val="002060"/>
                </a:solidFill>
              </a:rPr>
              <a:t>permutation test” </a:t>
            </a:r>
            <a:r>
              <a:rPr lang="en-ZW" dirty="0" smtClean="0"/>
              <a:t>to control FDR.</a:t>
            </a:r>
            <a:endParaRPr lang="en-ZW" dirty="0"/>
          </a:p>
        </p:txBody>
      </p:sp>
      <p:graphicFrame>
        <p:nvGraphicFramePr>
          <p:cNvPr id="7170" name="Object 4"/>
          <p:cNvGraphicFramePr>
            <a:graphicFrameLocks noChangeAspect="1"/>
          </p:cNvGraphicFramePr>
          <p:nvPr/>
        </p:nvGraphicFramePr>
        <p:xfrm>
          <a:off x="3259138" y="1828800"/>
          <a:ext cx="2624137" cy="1089025"/>
        </p:xfrm>
        <a:graphic>
          <a:graphicData uri="http://schemas.openxmlformats.org/presentationml/2006/ole">
            <mc:AlternateContent xmlns:mc="http://schemas.openxmlformats.org/markup-compatibility/2006">
              <mc:Choice xmlns:v="urn:schemas-microsoft-com:vml" Requires="v">
                <p:oleObj spid="_x0000_s7192" name="Equation" r:id="rId4" imgW="1041120" imgH="431640" progId="Equation.3">
                  <p:embed/>
                </p:oleObj>
              </mc:Choice>
              <mc:Fallback>
                <p:oleObj name="Equation" r:id="rId4" imgW="1041120" imgH="431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138" y="1828800"/>
                        <a:ext cx="2624137"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5"/>
          <p:cNvGraphicFramePr>
            <a:graphicFrameLocks noChangeAspect="1"/>
          </p:cNvGraphicFramePr>
          <p:nvPr/>
        </p:nvGraphicFramePr>
        <p:xfrm>
          <a:off x="2819400" y="3810000"/>
          <a:ext cx="3276600" cy="1103313"/>
        </p:xfrm>
        <a:graphic>
          <a:graphicData uri="http://schemas.openxmlformats.org/presentationml/2006/ole">
            <mc:AlternateContent xmlns:mc="http://schemas.openxmlformats.org/markup-compatibility/2006">
              <mc:Choice xmlns:v="urn:schemas-microsoft-com:vml" Requires="v">
                <p:oleObj spid="_x0000_s7193" name="Equation" r:id="rId6" imgW="1282680" imgH="431640" progId="Equation.3">
                  <p:embed/>
                </p:oleObj>
              </mc:Choice>
              <mc:Fallback>
                <p:oleObj name="Equation" r:id="rId6" imgW="128268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810000"/>
                        <a:ext cx="3276600" cy="1103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TextBox 6"/>
          <p:cNvSpPr txBox="1">
            <a:spLocks noChangeArrowheads="1"/>
          </p:cNvSpPr>
          <p:nvPr/>
        </p:nvSpPr>
        <p:spPr bwMode="auto">
          <a:xfrm>
            <a:off x="1828800" y="152400"/>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adaptively-weighted statistic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657225" y="1295400"/>
          <a:ext cx="7724775" cy="3810000"/>
        </p:xfrm>
        <a:graphic>
          <a:graphicData uri="http://schemas.openxmlformats.org/presentationml/2006/ole">
            <mc:AlternateContent xmlns:mc="http://schemas.openxmlformats.org/markup-compatibility/2006">
              <mc:Choice xmlns:v="urn:schemas-microsoft-com:vml" Requires="v">
                <p:oleObj spid="_x0000_s8206" name="Equation" r:id="rId4" imgW="2806560" imgH="1384200" progId="Equation.3">
                  <p:embed/>
                </p:oleObj>
              </mc:Choice>
              <mc:Fallback>
                <p:oleObj name="Equation" r:id="rId4" imgW="2806560" imgH="1384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1295400"/>
                        <a:ext cx="7724775"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5" name="TextBox 5"/>
          <p:cNvSpPr txBox="1">
            <a:spLocks noChangeArrowheads="1"/>
          </p:cNvSpPr>
          <p:nvPr/>
        </p:nvSpPr>
        <p:spPr bwMode="auto">
          <a:xfrm>
            <a:off x="1828800" y="1524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adaptively-weighted statistic</a:t>
            </a:r>
          </a:p>
        </p:txBody>
      </p:sp>
      <p:sp>
        <p:nvSpPr>
          <p:cNvPr id="8196" name="TextBox 3"/>
          <p:cNvSpPr txBox="1">
            <a:spLocks noChangeArrowheads="1"/>
          </p:cNvSpPr>
          <p:nvPr/>
        </p:nvSpPr>
        <p:spPr bwMode="auto">
          <a:xfrm>
            <a:off x="381000" y="762000"/>
            <a:ext cx="688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W" sz="2400"/>
              <a:t>I. Evaluate study-specific p-values by permutation: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457200" y="1524000"/>
          <a:ext cx="8447088" cy="3429000"/>
        </p:xfrm>
        <a:graphic>
          <a:graphicData uri="http://schemas.openxmlformats.org/presentationml/2006/ole">
            <mc:AlternateContent xmlns:mc="http://schemas.openxmlformats.org/markup-compatibility/2006">
              <mc:Choice xmlns:v="urn:schemas-microsoft-com:vml" Requires="v">
                <p:oleObj spid="_x0000_s9230" name="Equation" r:id="rId4" imgW="3162240" imgH="1282680" progId="Equation.3">
                  <p:embed/>
                </p:oleObj>
              </mc:Choice>
              <mc:Fallback>
                <p:oleObj name="Equation" r:id="rId4" imgW="3162240" imgH="12826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8447088"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 name="TextBox 3"/>
          <p:cNvSpPr txBox="1">
            <a:spLocks noChangeArrowheads="1"/>
          </p:cNvSpPr>
          <p:nvPr/>
        </p:nvSpPr>
        <p:spPr bwMode="auto">
          <a:xfrm>
            <a:off x="1828800" y="1524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adaptively-weighted statistic</a:t>
            </a:r>
          </a:p>
        </p:txBody>
      </p:sp>
      <p:sp>
        <p:nvSpPr>
          <p:cNvPr id="9220" name="TextBox 4"/>
          <p:cNvSpPr txBox="1">
            <a:spLocks noChangeArrowheads="1"/>
          </p:cNvSpPr>
          <p:nvPr/>
        </p:nvSpPr>
        <p:spPr bwMode="auto">
          <a:xfrm>
            <a:off x="381000" y="762000"/>
            <a:ext cx="363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W" sz="2400"/>
              <a:t>II. Calculate AW statistic: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533400" y="681038"/>
          <a:ext cx="8212138" cy="3967162"/>
        </p:xfrm>
        <a:graphic>
          <a:graphicData uri="http://schemas.openxmlformats.org/presentationml/2006/ole">
            <mc:AlternateContent xmlns:mc="http://schemas.openxmlformats.org/markup-compatibility/2006">
              <mc:Choice xmlns:v="urn:schemas-microsoft-com:vml" Requires="v">
                <p:oleObj spid="_x0000_s10254" name="Equation" r:id="rId4" imgW="3314520" imgH="1752480" progId="Equation.3">
                  <p:embed/>
                </p:oleObj>
              </mc:Choice>
              <mc:Fallback>
                <p:oleObj name="Equation" r:id="rId4" imgW="3314520" imgH="1752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81038"/>
                        <a:ext cx="8212138" cy="3967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3" name="TextBox 5"/>
          <p:cNvSpPr txBox="1">
            <a:spLocks noChangeArrowheads="1"/>
          </p:cNvSpPr>
          <p:nvPr/>
        </p:nvSpPr>
        <p:spPr bwMode="auto">
          <a:xfrm>
            <a:off x="381000" y="4691063"/>
            <a:ext cx="8458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000066"/>
                </a:solidFill>
              </a:rPr>
              <a:t>Note: The searching space of </a:t>
            </a:r>
            <a:r>
              <a:rPr lang="en-US" sz="2400">
                <a:solidFill>
                  <a:srgbClr val="000066"/>
                </a:solidFill>
                <a:sym typeface="Symbol" pitchFamily="18" charset="2"/>
              </a:rPr>
              <a:t>w needs to specify. In the following we only search </a:t>
            </a:r>
            <a:r>
              <a:rPr lang="en-US" sz="2400" i="1">
                <a:solidFill>
                  <a:srgbClr val="000066"/>
                </a:solidFill>
                <a:sym typeface="Symbol" pitchFamily="18" charset="2"/>
              </a:rPr>
              <a:t>w</a:t>
            </a:r>
            <a:r>
              <a:rPr lang="en-US" sz="2400" i="1" baseline="-25000">
                <a:solidFill>
                  <a:srgbClr val="000066"/>
                </a:solidFill>
                <a:sym typeface="Symbol" pitchFamily="18" charset="2"/>
              </a:rPr>
              <a:t>k</a:t>
            </a:r>
            <a:r>
              <a:rPr lang="en-US" sz="2400">
                <a:solidFill>
                  <a:srgbClr val="000066"/>
                </a:solidFill>
                <a:sym typeface="Symbol" pitchFamily="18" charset="2"/>
              </a:rPr>
              <a:t>={0,1}.</a:t>
            </a:r>
            <a:endParaRPr lang="en-US" sz="2400">
              <a:solidFill>
                <a:srgbClr val="000066"/>
              </a:solidFill>
            </a:endParaRPr>
          </a:p>
          <a:p>
            <a:pPr eaLnBrk="1" hangingPunct="1"/>
            <a:endParaRPr lang="en-US" sz="2400">
              <a:solidFill>
                <a:srgbClr val="000066"/>
              </a:solidFill>
            </a:endParaRPr>
          </a:p>
          <a:p>
            <a:pPr eaLnBrk="1" hangingPunct="1"/>
            <a:r>
              <a:rPr lang="en-US" sz="2400">
                <a:solidFill>
                  <a:srgbClr val="000066"/>
                </a:solidFill>
              </a:rPr>
              <a:t>For example, if the pvalues of four studies are (0.03, 0.05, 0.51, 0.45),  the above algorithm will select </a:t>
            </a:r>
            <a:r>
              <a:rPr lang="en-US" sz="2400" i="1">
                <a:solidFill>
                  <a:srgbClr val="000066"/>
                </a:solidFill>
                <a:sym typeface="Symbol" pitchFamily="18" charset="2"/>
              </a:rPr>
              <a:t>w=</a:t>
            </a:r>
            <a:r>
              <a:rPr lang="en-US" sz="2400">
                <a:solidFill>
                  <a:srgbClr val="000066"/>
                </a:solidFill>
                <a:sym typeface="Symbol" pitchFamily="18" charset="2"/>
              </a:rPr>
              <a:t>(1,1,0,0).</a:t>
            </a:r>
            <a:endParaRPr lang="en-US" sz="2400">
              <a:solidFill>
                <a:srgbClr val="000066"/>
              </a:solidFill>
            </a:endParaRPr>
          </a:p>
        </p:txBody>
      </p:sp>
      <p:sp>
        <p:nvSpPr>
          <p:cNvPr id="10244" name="TextBox 5"/>
          <p:cNvSpPr txBox="1">
            <a:spLocks noChangeArrowheads="1"/>
          </p:cNvSpPr>
          <p:nvPr/>
        </p:nvSpPr>
        <p:spPr bwMode="auto">
          <a:xfrm>
            <a:off x="1828800" y="1524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adaptively-weighted statistic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762000" y="838200"/>
            <a:ext cx="2514600" cy="533400"/>
          </a:xfrm>
          <a:prstGeom prst="rect">
            <a:avLst/>
          </a:prstGeom>
          <a:solidFill>
            <a:srgbClr val="FFCC99"/>
          </a:solidFill>
          <a:ln w="44450">
            <a:solidFill>
              <a:srgbClr val="FF6600"/>
            </a:solidFill>
            <a:miter lim="800000"/>
            <a:headEnd/>
            <a:tailEnd/>
          </a:ln>
        </p:spPr>
        <p:txBody>
          <a:bodyPr wrap="none" anchor="ctr"/>
          <a:lstStyle/>
          <a:p>
            <a:pPr algn="ctr"/>
            <a:r>
              <a:rPr lang="en-US" altLang="zh-TW" sz="2200">
                <a:latin typeface="Times New Roman" pitchFamily="18" charset="0"/>
                <a:cs typeface="Times New Roman" pitchFamily="18" charset="0"/>
              </a:rPr>
              <a:t>Experimental design</a:t>
            </a:r>
          </a:p>
        </p:txBody>
      </p:sp>
      <p:grpSp>
        <p:nvGrpSpPr>
          <p:cNvPr id="2" name="Group 11"/>
          <p:cNvGrpSpPr>
            <a:grpSpLocks/>
          </p:cNvGrpSpPr>
          <p:nvPr/>
        </p:nvGrpSpPr>
        <p:grpSpPr bwMode="auto">
          <a:xfrm>
            <a:off x="3352800" y="1143000"/>
            <a:ext cx="3124200" cy="533400"/>
            <a:chOff x="2112" y="1056"/>
            <a:chExt cx="1968" cy="336"/>
          </a:xfrm>
        </p:grpSpPr>
        <p:cxnSp>
          <p:nvCxnSpPr>
            <p:cNvPr id="15387" name="AutoShape 12"/>
            <p:cNvCxnSpPr>
              <a:cxnSpLocks noChangeShapeType="1"/>
            </p:cNvCxnSpPr>
            <p:nvPr/>
          </p:nvCxnSpPr>
          <p:spPr bwMode="auto">
            <a:xfrm>
              <a:off x="2112" y="1056"/>
              <a:ext cx="480" cy="144"/>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5388" name="Rectangle 13"/>
            <p:cNvSpPr>
              <a:spLocks noChangeArrowheads="1"/>
            </p:cNvSpPr>
            <p:nvPr/>
          </p:nvSpPr>
          <p:spPr bwMode="auto">
            <a:xfrm>
              <a:off x="2640" y="1056"/>
              <a:ext cx="1440" cy="336"/>
            </a:xfrm>
            <a:prstGeom prst="rect">
              <a:avLst/>
            </a:prstGeom>
            <a:solidFill>
              <a:srgbClr val="FFCC99"/>
            </a:solidFill>
            <a:ln w="44450">
              <a:solidFill>
                <a:srgbClr val="FF6600"/>
              </a:solidFill>
              <a:miter lim="800000"/>
              <a:headEnd/>
              <a:tailEnd/>
            </a:ln>
          </p:spPr>
          <p:txBody>
            <a:bodyPr wrap="none" anchor="ctr"/>
            <a:lstStyle/>
            <a:p>
              <a:pPr algn="ctr"/>
              <a:r>
                <a:rPr lang="en-US" altLang="zh-TW" sz="2200">
                  <a:latin typeface="Times New Roman" pitchFamily="18" charset="0"/>
                  <a:cs typeface="Times New Roman" pitchFamily="18" charset="0"/>
                </a:rPr>
                <a:t>Image analysis</a:t>
              </a:r>
            </a:p>
          </p:txBody>
        </p:sp>
      </p:grpSp>
      <p:grpSp>
        <p:nvGrpSpPr>
          <p:cNvPr id="3" name="Group 14"/>
          <p:cNvGrpSpPr>
            <a:grpSpLocks/>
          </p:cNvGrpSpPr>
          <p:nvPr/>
        </p:nvGrpSpPr>
        <p:grpSpPr bwMode="auto">
          <a:xfrm>
            <a:off x="3352800" y="1752600"/>
            <a:ext cx="2514600" cy="1371600"/>
            <a:chOff x="2112" y="1440"/>
            <a:chExt cx="1584" cy="864"/>
          </a:xfrm>
        </p:grpSpPr>
        <p:sp>
          <p:nvSpPr>
            <p:cNvPr id="15385" name="Rectangle 15"/>
            <p:cNvSpPr>
              <a:spLocks noChangeArrowheads="1"/>
            </p:cNvSpPr>
            <p:nvPr/>
          </p:nvSpPr>
          <p:spPr bwMode="auto">
            <a:xfrm>
              <a:off x="2112" y="1728"/>
              <a:ext cx="1584" cy="576"/>
            </a:xfrm>
            <a:prstGeom prst="rect">
              <a:avLst/>
            </a:prstGeom>
            <a:solidFill>
              <a:srgbClr val="FFCC99"/>
            </a:solidFill>
            <a:ln w="44450">
              <a:solidFill>
                <a:srgbClr val="FF6600"/>
              </a:solidFill>
              <a:miter lim="800000"/>
              <a:headEnd/>
              <a:tailEnd/>
            </a:ln>
          </p:spPr>
          <p:txBody>
            <a:bodyPr wrap="none" anchor="ctr"/>
            <a:lstStyle/>
            <a:p>
              <a:pPr algn="ctr"/>
              <a:r>
                <a:rPr lang="en-US" altLang="zh-TW" sz="2200">
                  <a:latin typeface="Times New Roman" pitchFamily="18" charset="0"/>
                  <a:cs typeface="Times New Roman" pitchFamily="18" charset="0"/>
                </a:rPr>
                <a:t>Preprocessing</a:t>
              </a:r>
            </a:p>
            <a:p>
              <a:pPr algn="ctr"/>
              <a:r>
                <a:rPr lang="en-US" altLang="zh-TW">
                  <a:latin typeface="Times New Roman" pitchFamily="18" charset="0"/>
                  <a:cs typeface="Times New Roman" pitchFamily="18" charset="0"/>
                </a:rPr>
                <a:t>(Normalization, filtering, </a:t>
              </a:r>
            </a:p>
            <a:p>
              <a:pPr algn="ctr"/>
              <a:r>
                <a:rPr lang="en-US" altLang="zh-TW">
                  <a:latin typeface="Times New Roman" pitchFamily="18" charset="0"/>
                  <a:cs typeface="Times New Roman" pitchFamily="18" charset="0"/>
                </a:rPr>
                <a:t>MV imputation)</a:t>
              </a:r>
            </a:p>
          </p:txBody>
        </p:sp>
        <p:cxnSp>
          <p:nvCxnSpPr>
            <p:cNvPr id="15386" name="AutoShape 16"/>
            <p:cNvCxnSpPr>
              <a:cxnSpLocks noChangeShapeType="1"/>
            </p:cNvCxnSpPr>
            <p:nvPr/>
          </p:nvCxnSpPr>
          <p:spPr bwMode="auto">
            <a:xfrm rot="10800000" flipV="1">
              <a:off x="2928" y="1440"/>
              <a:ext cx="432" cy="240"/>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4" name="Group 17"/>
          <p:cNvGrpSpPr>
            <a:grpSpLocks/>
          </p:cNvGrpSpPr>
          <p:nvPr/>
        </p:nvGrpSpPr>
        <p:grpSpPr bwMode="auto">
          <a:xfrm>
            <a:off x="152400" y="3124200"/>
            <a:ext cx="3124200" cy="914400"/>
            <a:chOff x="96" y="2304"/>
            <a:chExt cx="1968" cy="576"/>
          </a:xfrm>
        </p:grpSpPr>
        <p:sp>
          <p:nvSpPr>
            <p:cNvPr id="15383" name="Rectangle 18"/>
            <p:cNvSpPr>
              <a:spLocks noChangeArrowheads="1"/>
            </p:cNvSpPr>
            <p:nvPr/>
          </p:nvSpPr>
          <p:spPr bwMode="auto">
            <a:xfrm>
              <a:off x="96" y="2544"/>
              <a:ext cx="1680" cy="336"/>
            </a:xfrm>
            <a:prstGeom prst="rect">
              <a:avLst/>
            </a:prstGeom>
            <a:solidFill>
              <a:srgbClr val="FFCC99"/>
            </a:solidFill>
            <a:ln w="44450">
              <a:solidFill>
                <a:srgbClr val="FF6600"/>
              </a:solidFill>
              <a:miter lim="800000"/>
              <a:headEnd/>
              <a:tailEnd/>
            </a:ln>
          </p:spPr>
          <p:txBody>
            <a:bodyPr wrap="none" anchor="ctr"/>
            <a:lstStyle/>
            <a:p>
              <a:pPr algn="ctr"/>
              <a:r>
                <a:rPr lang="en-US" altLang="zh-TW" sz="2000">
                  <a:latin typeface="Times New Roman" pitchFamily="18" charset="0"/>
                  <a:cs typeface="Times New Roman" pitchFamily="18" charset="0"/>
                </a:rPr>
                <a:t>Data visualization</a:t>
              </a:r>
            </a:p>
          </p:txBody>
        </p:sp>
        <p:cxnSp>
          <p:nvCxnSpPr>
            <p:cNvPr id="15384" name="AutoShape 19"/>
            <p:cNvCxnSpPr>
              <a:cxnSpLocks noChangeShapeType="1"/>
            </p:cNvCxnSpPr>
            <p:nvPr/>
          </p:nvCxnSpPr>
          <p:spPr bwMode="auto">
            <a:xfrm rot="10800000" flipV="1">
              <a:off x="1536" y="2304"/>
              <a:ext cx="528" cy="192"/>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5" name="Group 20"/>
          <p:cNvGrpSpPr>
            <a:grpSpLocks/>
          </p:cNvGrpSpPr>
          <p:nvPr/>
        </p:nvGrpSpPr>
        <p:grpSpPr bwMode="auto">
          <a:xfrm>
            <a:off x="533400" y="3200400"/>
            <a:ext cx="3276600" cy="1905000"/>
            <a:chOff x="336" y="2352"/>
            <a:chExt cx="2064" cy="1200"/>
          </a:xfrm>
        </p:grpSpPr>
        <p:sp>
          <p:nvSpPr>
            <p:cNvPr id="15381" name="Rectangle 21"/>
            <p:cNvSpPr>
              <a:spLocks noChangeArrowheads="1"/>
            </p:cNvSpPr>
            <p:nvPr/>
          </p:nvSpPr>
          <p:spPr bwMode="auto">
            <a:xfrm>
              <a:off x="336" y="3072"/>
              <a:ext cx="1680" cy="480"/>
            </a:xfrm>
            <a:prstGeom prst="rect">
              <a:avLst/>
            </a:prstGeom>
            <a:solidFill>
              <a:srgbClr val="FFCC99"/>
            </a:solidFill>
            <a:ln w="44450">
              <a:solidFill>
                <a:srgbClr val="FF6600"/>
              </a:solidFill>
              <a:miter lim="800000"/>
              <a:headEnd/>
              <a:tailEnd/>
            </a:ln>
          </p:spPr>
          <p:txBody>
            <a:bodyPr wrap="none" anchor="ctr"/>
            <a:lstStyle/>
            <a:p>
              <a:pPr algn="ctr"/>
              <a:r>
                <a:rPr lang="en-US" altLang="zh-TW" sz="2000">
                  <a:latin typeface="Times New Roman" pitchFamily="18" charset="0"/>
                  <a:cs typeface="Times New Roman" pitchFamily="18" charset="0"/>
                </a:rPr>
                <a:t>Identify differentially </a:t>
              </a:r>
            </a:p>
            <a:p>
              <a:pPr algn="ctr"/>
              <a:r>
                <a:rPr lang="en-US" altLang="zh-TW" sz="2000">
                  <a:latin typeface="Times New Roman" pitchFamily="18" charset="0"/>
                  <a:cs typeface="Times New Roman" pitchFamily="18" charset="0"/>
                </a:rPr>
                <a:t>expressed genes</a:t>
              </a:r>
            </a:p>
          </p:txBody>
        </p:sp>
        <p:cxnSp>
          <p:nvCxnSpPr>
            <p:cNvPr id="15382" name="AutoShape 22"/>
            <p:cNvCxnSpPr>
              <a:cxnSpLocks noChangeShapeType="1"/>
            </p:cNvCxnSpPr>
            <p:nvPr/>
          </p:nvCxnSpPr>
          <p:spPr bwMode="auto">
            <a:xfrm rot="5400000">
              <a:off x="1800" y="2424"/>
              <a:ext cx="672" cy="528"/>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6" name="Group 29"/>
          <p:cNvGrpSpPr>
            <a:grpSpLocks/>
          </p:cNvGrpSpPr>
          <p:nvPr/>
        </p:nvGrpSpPr>
        <p:grpSpPr bwMode="auto">
          <a:xfrm>
            <a:off x="5943600" y="3124200"/>
            <a:ext cx="3048000" cy="990600"/>
            <a:chOff x="3744" y="2304"/>
            <a:chExt cx="1920" cy="624"/>
          </a:xfrm>
        </p:grpSpPr>
        <p:sp>
          <p:nvSpPr>
            <p:cNvPr id="15379" name="Rectangle 30"/>
            <p:cNvSpPr>
              <a:spLocks noChangeArrowheads="1"/>
            </p:cNvSpPr>
            <p:nvPr/>
          </p:nvSpPr>
          <p:spPr bwMode="auto">
            <a:xfrm>
              <a:off x="4080" y="2592"/>
              <a:ext cx="1584" cy="336"/>
            </a:xfrm>
            <a:prstGeom prst="rect">
              <a:avLst/>
            </a:prstGeom>
            <a:solidFill>
              <a:srgbClr val="FFCC99"/>
            </a:solidFill>
            <a:ln w="44450">
              <a:solidFill>
                <a:srgbClr val="FF6600"/>
              </a:solidFill>
              <a:miter lim="800000"/>
              <a:headEnd/>
              <a:tailEnd/>
            </a:ln>
          </p:spPr>
          <p:txBody>
            <a:bodyPr wrap="none" anchor="ctr"/>
            <a:lstStyle/>
            <a:p>
              <a:pPr algn="ctr"/>
              <a:r>
                <a:rPr lang="en-US" altLang="zh-TW" sz="2000">
                  <a:latin typeface="Times New Roman" pitchFamily="18" charset="0"/>
                  <a:cs typeface="Times New Roman" pitchFamily="18" charset="0"/>
                </a:rPr>
                <a:t>Regulatory network</a:t>
              </a:r>
            </a:p>
          </p:txBody>
        </p:sp>
        <p:cxnSp>
          <p:nvCxnSpPr>
            <p:cNvPr id="15380" name="AutoShape 31"/>
            <p:cNvCxnSpPr>
              <a:cxnSpLocks noChangeShapeType="1"/>
            </p:cNvCxnSpPr>
            <p:nvPr/>
          </p:nvCxnSpPr>
          <p:spPr bwMode="auto">
            <a:xfrm>
              <a:off x="3744" y="2304"/>
              <a:ext cx="480" cy="240"/>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7" name="Group 23"/>
          <p:cNvGrpSpPr>
            <a:grpSpLocks/>
          </p:cNvGrpSpPr>
          <p:nvPr/>
        </p:nvGrpSpPr>
        <p:grpSpPr bwMode="auto">
          <a:xfrm>
            <a:off x="2286000" y="3200400"/>
            <a:ext cx="2057400" cy="2667000"/>
            <a:chOff x="1440" y="2400"/>
            <a:chExt cx="1296" cy="1680"/>
          </a:xfrm>
        </p:grpSpPr>
        <p:sp>
          <p:nvSpPr>
            <p:cNvPr id="15377" name="Rectangle 24"/>
            <p:cNvSpPr>
              <a:spLocks noChangeArrowheads="1"/>
            </p:cNvSpPr>
            <p:nvPr/>
          </p:nvSpPr>
          <p:spPr bwMode="auto">
            <a:xfrm>
              <a:off x="1440" y="3744"/>
              <a:ext cx="1296" cy="336"/>
            </a:xfrm>
            <a:prstGeom prst="rect">
              <a:avLst/>
            </a:prstGeom>
            <a:solidFill>
              <a:srgbClr val="FFCC99"/>
            </a:solidFill>
            <a:ln w="44450">
              <a:solidFill>
                <a:srgbClr val="FF6600"/>
              </a:solidFill>
              <a:miter lim="800000"/>
              <a:headEnd/>
              <a:tailEnd/>
            </a:ln>
          </p:spPr>
          <p:txBody>
            <a:bodyPr wrap="none" anchor="ctr"/>
            <a:lstStyle/>
            <a:p>
              <a:pPr algn="ctr"/>
              <a:r>
                <a:rPr lang="en-US" altLang="zh-TW" sz="2200">
                  <a:latin typeface="Times New Roman" pitchFamily="18" charset="0"/>
                  <a:cs typeface="Times New Roman" pitchFamily="18" charset="0"/>
                </a:rPr>
                <a:t>Clustering</a:t>
              </a:r>
            </a:p>
          </p:txBody>
        </p:sp>
        <p:cxnSp>
          <p:nvCxnSpPr>
            <p:cNvPr id="15378" name="AutoShape 25"/>
            <p:cNvCxnSpPr>
              <a:cxnSpLocks noChangeShapeType="1"/>
            </p:cNvCxnSpPr>
            <p:nvPr/>
          </p:nvCxnSpPr>
          <p:spPr bwMode="auto">
            <a:xfrm rot="5400000">
              <a:off x="1752" y="2808"/>
              <a:ext cx="1296" cy="480"/>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8" name="Group 26"/>
          <p:cNvGrpSpPr>
            <a:grpSpLocks/>
          </p:cNvGrpSpPr>
          <p:nvPr/>
        </p:nvGrpSpPr>
        <p:grpSpPr bwMode="auto">
          <a:xfrm>
            <a:off x="4953000" y="3200400"/>
            <a:ext cx="2362200" cy="2667000"/>
            <a:chOff x="3120" y="2400"/>
            <a:chExt cx="1488" cy="1680"/>
          </a:xfrm>
        </p:grpSpPr>
        <p:sp>
          <p:nvSpPr>
            <p:cNvPr id="15375" name="Rectangle 27"/>
            <p:cNvSpPr>
              <a:spLocks noChangeArrowheads="1"/>
            </p:cNvSpPr>
            <p:nvPr/>
          </p:nvSpPr>
          <p:spPr bwMode="auto">
            <a:xfrm>
              <a:off x="3120" y="3744"/>
              <a:ext cx="1488" cy="336"/>
            </a:xfrm>
            <a:prstGeom prst="rect">
              <a:avLst/>
            </a:prstGeom>
            <a:solidFill>
              <a:srgbClr val="FFCC99"/>
            </a:solidFill>
            <a:ln w="44450">
              <a:solidFill>
                <a:srgbClr val="FF6600"/>
              </a:solidFill>
              <a:miter lim="800000"/>
              <a:headEnd/>
              <a:tailEnd/>
            </a:ln>
          </p:spPr>
          <p:txBody>
            <a:bodyPr wrap="none" anchor="ctr"/>
            <a:lstStyle/>
            <a:p>
              <a:pPr algn="ctr"/>
              <a:r>
                <a:rPr lang="en-US" altLang="zh-TW" sz="2200">
                  <a:latin typeface="Times New Roman" pitchFamily="18" charset="0"/>
                  <a:cs typeface="Times New Roman" pitchFamily="18" charset="0"/>
                </a:rPr>
                <a:t>Classification</a:t>
              </a:r>
            </a:p>
          </p:txBody>
        </p:sp>
        <p:cxnSp>
          <p:nvCxnSpPr>
            <p:cNvPr id="15376" name="AutoShape 28"/>
            <p:cNvCxnSpPr>
              <a:cxnSpLocks noChangeShapeType="1"/>
            </p:cNvCxnSpPr>
            <p:nvPr/>
          </p:nvCxnSpPr>
          <p:spPr bwMode="auto">
            <a:xfrm rot="16200000" flipH="1">
              <a:off x="2640" y="2880"/>
              <a:ext cx="1296" cy="336"/>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sp>
        <p:nvSpPr>
          <p:cNvPr id="15370" name="Text Box 42"/>
          <p:cNvSpPr txBox="1">
            <a:spLocks noChangeArrowheads="1"/>
          </p:cNvSpPr>
          <p:nvPr/>
        </p:nvSpPr>
        <p:spPr bwMode="auto">
          <a:xfrm>
            <a:off x="1957388" y="304800"/>
            <a:ext cx="513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zh-TW" sz="2400">
                <a:solidFill>
                  <a:schemeClr val="accent2"/>
                </a:solidFill>
                <a:latin typeface="Times New Roman" pitchFamily="18" charset="0"/>
              </a:rPr>
              <a:t>Statistical Issues in Microarray Analysis</a:t>
            </a:r>
          </a:p>
        </p:txBody>
      </p:sp>
      <p:grpSp>
        <p:nvGrpSpPr>
          <p:cNvPr id="9" name="Group 29"/>
          <p:cNvGrpSpPr>
            <a:grpSpLocks/>
          </p:cNvGrpSpPr>
          <p:nvPr/>
        </p:nvGrpSpPr>
        <p:grpSpPr bwMode="auto">
          <a:xfrm>
            <a:off x="5334000" y="3200400"/>
            <a:ext cx="3124200" cy="1981200"/>
            <a:chOff x="3600" y="1776"/>
            <a:chExt cx="1968" cy="1248"/>
          </a:xfrm>
        </p:grpSpPr>
        <p:sp>
          <p:nvSpPr>
            <p:cNvPr id="15373" name="Rectangle 30"/>
            <p:cNvSpPr>
              <a:spLocks noChangeArrowheads="1"/>
            </p:cNvSpPr>
            <p:nvPr/>
          </p:nvSpPr>
          <p:spPr bwMode="auto">
            <a:xfrm>
              <a:off x="3984" y="2592"/>
              <a:ext cx="1584" cy="432"/>
            </a:xfrm>
            <a:prstGeom prst="rect">
              <a:avLst/>
            </a:prstGeom>
            <a:solidFill>
              <a:srgbClr val="FFCC99"/>
            </a:solidFill>
            <a:ln w="44450">
              <a:solidFill>
                <a:srgbClr val="FF6600"/>
              </a:solidFill>
              <a:miter lim="800000"/>
              <a:headEnd/>
              <a:tailEnd/>
            </a:ln>
          </p:spPr>
          <p:txBody>
            <a:bodyPr wrap="none" anchor="ctr"/>
            <a:lstStyle/>
            <a:p>
              <a:pPr algn="ctr"/>
              <a:r>
                <a:rPr lang="en-US" altLang="zh-TW" sz="2000">
                  <a:latin typeface="Times New Roman" pitchFamily="18" charset="0"/>
                  <a:cs typeface="Times New Roman" pitchFamily="18" charset="0"/>
                </a:rPr>
                <a:t>Gene enrichment </a:t>
              </a:r>
            </a:p>
            <a:p>
              <a:pPr algn="ctr"/>
              <a:r>
                <a:rPr lang="en-US" altLang="zh-TW" sz="2000">
                  <a:latin typeface="Times New Roman" pitchFamily="18" charset="0"/>
                  <a:cs typeface="Times New Roman" pitchFamily="18" charset="0"/>
                </a:rPr>
                <a:t>analysis</a:t>
              </a:r>
            </a:p>
          </p:txBody>
        </p:sp>
        <p:cxnSp>
          <p:nvCxnSpPr>
            <p:cNvPr id="15374" name="AutoShape 31"/>
            <p:cNvCxnSpPr>
              <a:cxnSpLocks noChangeShapeType="1"/>
            </p:cNvCxnSpPr>
            <p:nvPr/>
          </p:nvCxnSpPr>
          <p:spPr bwMode="auto">
            <a:xfrm rot="16200000" flipH="1">
              <a:off x="3528" y="1848"/>
              <a:ext cx="768" cy="624"/>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sp>
        <p:nvSpPr>
          <p:cNvPr id="17420" name="Rectangle 27"/>
          <p:cNvSpPr>
            <a:spLocks noChangeArrowheads="1"/>
          </p:cNvSpPr>
          <p:nvPr/>
        </p:nvSpPr>
        <p:spPr bwMode="auto">
          <a:xfrm>
            <a:off x="3048000" y="6019800"/>
            <a:ext cx="3048000" cy="685800"/>
          </a:xfrm>
          <a:prstGeom prst="rect">
            <a:avLst/>
          </a:prstGeom>
          <a:solidFill>
            <a:srgbClr val="FFCC99"/>
          </a:solidFill>
          <a:ln w="44450">
            <a:solidFill>
              <a:srgbClr val="FF6600"/>
            </a:solidFill>
            <a:miter lim="800000"/>
            <a:headEnd/>
            <a:tailEnd/>
          </a:ln>
        </p:spPr>
        <p:txBody>
          <a:bodyPr wrap="none" anchor="ctr"/>
          <a:lstStyle/>
          <a:p>
            <a:pPr algn="ctr"/>
            <a:r>
              <a:rPr lang="en-US" altLang="zh-TW" sz="2200">
                <a:latin typeface="Times New Roman" pitchFamily="18" charset="0"/>
                <a:cs typeface="Times New Roman" pitchFamily="18" charset="0"/>
              </a:rPr>
              <a:t>Integrative analysis &amp; </a:t>
            </a:r>
          </a:p>
          <a:p>
            <a:pPr algn="ctr"/>
            <a:r>
              <a:rPr lang="en-US" altLang="zh-TW" sz="2200">
                <a:latin typeface="Times New Roman" pitchFamily="18" charset="0"/>
                <a:cs typeface="Times New Roman" pitchFamily="18" charset="0"/>
              </a:rPr>
              <a:t>meta-analysis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684213" y="1219200"/>
          <a:ext cx="7773987" cy="5410200"/>
        </p:xfrm>
        <a:graphic>
          <a:graphicData uri="http://schemas.openxmlformats.org/presentationml/2006/ole">
            <mc:AlternateContent xmlns:mc="http://schemas.openxmlformats.org/markup-compatibility/2006">
              <mc:Choice xmlns:v="urn:schemas-microsoft-com:vml" Requires="v">
                <p:oleObj spid="_x0000_s11278" name="Equation" r:id="rId4" imgW="3886200" imgH="3035160" progId="Equation.3">
                  <p:embed/>
                </p:oleObj>
              </mc:Choice>
              <mc:Fallback>
                <p:oleObj name="Equation" r:id="rId4" imgW="3886200" imgH="303516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219200"/>
                        <a:ext cx="7773987"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7" name="TextBox 3"/>
          <p:cNvSpPr txBox="1">
            <a:spLocks noChangeArrowheads="1"/>
          </p:cNvSpPr>
          <p:nvPr/>
        </p:nvSpPr>
        <p:spPr bwMode="auto">
          <a:xfrm>
            <a:off x="1828800" y="1524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adaptively-weighted statistic</a:t>
            </a:r>
          </a:p>
        </p:txBody>
      </p:sp>
      <p:sp>
        <p:nvSpPr>
          <p:cNvPr id="11268" name="TextBox 3"/>
          <p:cNvSpPr txBox="1">
            <a:spLocks noChangeArrowheads="1"/>
          </p:cNvSpPr>
          <p:nvPr/>
        </p:nvSpPr>
        <p:spPr bwMode="auto">
          <a:xfrm>
            <a:off x="381000" y="762000"/>
            <a:ext cx="4833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ZW" sz="2400"/>
              <a:t>III. Assess q-values of AW statistic: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685800"/>
            <a:ext cx="8229600" cy="5135563"/>
          </a:xfrm>
        </p:spPr>
        <p:txBody>
          <a:bodyPr/>
          <a:lstStyle/>
          <a:p>
            <a:pPr eaLnBrk="1" hangingPunct="1">
              <a:buFont typeface="Arial" charset="0"/>
              <a:buNone/>
            </a:pPr>
            <a:r>
              <a:rPr lang="en-US" smtClean="0"/>
              <a:t>Advantage of our proposed method:</a:t>
            </a:r>
          </a:p>
          <a:p>
            <a:pPr eaLnBrk="1" hangingPunct="1"/>
            <a:r>
              <a:rPr lang="en-US" smtClean="0"/>
              <a:t>Inference is done through permutation analysis.  </a:t>
            </a:r>
            <a:r>
              <a:rPr lang="en-US" b="1" smtClean="0"/>
              <a:t>No parametric assumption.</a:t>
            </a:r>
          </a:p>
          <a:p>
            <a:pPr eaLnBrk="1" hangingPunct="1"/>
            <a:r>
              <a:rPr lang="en-US" smtClean="0"/>
              <a:t>Instead of equal weight in Fisher’s method, our method pursues </a:t>
            </a:r>
            <a:r>
              <a:rPr lang="en-US" b="1" smtClean="0"/>
              <a:t>best weight </a:t>
            </a:r>
            <a:r>
              <a:rPr lang="en-US" smtClean="0"/>
              <a:t>of study contributions based on data. </a:t>
            </a:r>
          </a:p>
          <a:p>
            <a:pPr eaLnBrk="1" hangingPunct="1"/>
            <a:r>
              <a:rPr lang="en-US" smtClean="0"/>
              <a:t>The AW weights provides </a:t>
            </a:r>
            <a:r>
              <a:rPr lang="en-US" b="1" smtClean="0"/>
              <a:t>natural categorization</a:t>
            </a:r>
            <a:r>
              <a:rPr lang="en-US" smtClean="0"/>
              <a:t> of biomarkers for further biological investigation.</a:t>
            </a:r>
          </a:p>
        </p:txBody>
      </p:sp>
      <p:sp>
        <p:nvSpPr>
          <p:cNvPr id="28675" name="TextBox 3"/>
          <p:cNvSpPr txBox="1">
            <a:spLocks noChangeArrowheads="1"/>
          </p:cNvSpPr>
          <p:nvPr/>
        </p:nvSpPr>
        <p:spPr bwMode="auto">
          <a:xfrm>
            <a:off x="1828800" y="152400"/>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t>adaptively-weighted statistic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4724400" y="1371600"/>
            <a:ext cx="4191000" cy="4525963"/>
          </a:xfrm>
        </p:spPr>
        <p:txBody>
          <a:bodyPr/>
          <a:lstStyle/>
          <a:p>
            <a:pPr eaLnBrk="1" hangingPunct="1"/>
            <a:r>
              <a:rPr lang="en-ZW" smtClean="0"/>
              <a:t>Biomarkers detected by Fisher’s method (EW) and ordered by hierarchical clustering.</a:t>
            </a:r>
          </a:p>
          <a:p>
            <a:pPr eaLnBrk="1" hangingPunct="1"/>
            <a:r>
              <a:rPr lang="en-ZW" smtClean="0"/>
              <a:t>Genes are DE in one or more studies but no indication of which ones.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t="4256"/>
          <a:stretch>
            <a:fillRect/>
          </a:stretch>
        </p:blipFill>
        <p:spPr bwMode="auto">
          <a:xfrm>
            <a:off x="508000" y="1333500"/>
            <a:ext cx="4216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p:cNvSpPr txBox="1">
            <a:spLocks noChangeArrowheads="1"/>
          </p:cNvSpPr>
          <p:nvPr/>
        </p:nvSpPr>
        <p:spPr bwMode="auto">
          <a:xfrm>
            <a:off x="1279525" y="914400"/>
            <a:ext cx="227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2060"/>
                </a:solidFill>
              </a:rPr>
              <a:t>Fisher’s method</a:t>
            </a:r>
          </a:p>
        </p:txBody>
      </p:sp>
      <p:sp>
        <p:nvSpPr>
          <p:cNvPr id="29701" name="Title 1"/>
          <p:cNvSpPr>
            <a:spLocks noGrp="1"/>
          </p:cNvSpPr>
          <p:nvPr>
            <p:ph type="title"/>
          </p:nvPr>
        </p:nvSpPr>
        <p:spPr>
          <a:xfrm>
            <a:off x="457200" y="76200"/>
            <a:ext cx="8229600" cy="1143000"/>
          </a:xfrm>
        </p:spPr>
        <p:txBody>
          <a:bodyPr/>
          <a:lstStyle/>
          <a:p>
            <a:pPr eaLnBrk="1" hangingPunct="1"/>
            <a:r>
              <a:rPr lang="en-US" smtClean="0">
                <a:solidFill>
                  <a:srgbClr val="002060"/>
                </a:solidFill>
              </a:rPr>
              <a:t>Fisher vs 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724400" y="1143000"/>
            <a:ext cx="4191000" cy="4525963"/>
          </a:xfrm>
          <a:prstGeom prst="rect">
            <a:avLst/>
          </a:prstGeom>
          <a:noFill/>
          <a:ln w="9525">
            <a:noFill/>
            <a:miter lim="800000"/>
            <a:headEnd/>
            <a:tailEnd/>
          </a:ln>
        </p:spPr>
        <p:txBody>
          <a:bodyPr/>
          <a:lstStyle/>
          <a:p>
            <a:pPr marL="342900" indent="-342900">
              <a:spcBef>
                <a:spcPct val="20000"/>
              </a:spcBef>
              <a:buFont typeface="Arial" charset="0"/>
              <a:buChar char="•"/>
              <a:defRPr/>
            </a:pPr>
            <a:r>
              <a:rPr lang="en-ZW" sz="3000" dirty="0">
                <a:latin typeface="+mn-lt"/>
              </a:rPr>
              <a:t>Biomarkers detected by AW method and ordered by hierarchical clustering.</a:t>
            </a:r>
          </a:p>
          <a:p>
            <a:pPr marL="342900" indent="-342900">
              <a:spcBef>
                <a:spcPct val="20000"/>
              </a:spcBef>
              <a:buFont typeface="Arial" charset="0"/>
              <a:buChar char="•"/>
              <a:defRPr/>
            </a:pPr>
            <a:endParaRPr lang="en-ZW" sz="3000" dirty="0">
              <a:latin typeface="+mn-lt"/>
            </a:endParaRPr>
          </a:p>
          <a:p>
            <a:pPr marL="342900" indent="-342900">
              <a:spcBef>
                <a:spcPct val="20000"/>
              </a:spcBef>
              <a:buFont typeface="Arial" charset="0"/>
              <a:buChar char="•"/>
              <a:defRPr/>
            </a:pPr>
            <a:r>
              <a:rPr lang="en-ZW" sz="3000" dirty="0">
                <a:latin typeface="+mn-lt"/>
              </a:rPr>
              <a:t>The optimal weights provide natural categorization and interpretation of biomarkers.</a:t>
            </a: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t="10141"/>
          <a:stretch>
            <a:fillRect/>
          </a:stretch>
        </p:blipFill>
        <p:spPr bwMode="auto">
          <a:xfrm>
            <a:off x="304800" y="1447800"/>
            <a:ext cx="441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Box 5"/>
          <p:cNvSpPr txBox="1">
            <a:spLocks noChangeArrowheads="1"/>
          </p:cNvSpPr>
          <p:nvPr/>
        </p:nvSpPr>
        <p:spPr bwMode="auto">
          <a:xfrm>
            <a:off x="785813" y="833438"/>
            <a:ext cx="3405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2060"/>
                </a:solidFill>
              </a:rPr>
              <a:t>Adaptively weighted (AW)</a:t>
            </a:r>
          </a:p>
        </p:txBody>
      </p:sp>
      <p:sp>
        <p:nvSpPr>
          <p:cNvPr id="30725" name="Title 1"/>
          <p:cNvSpPr>
            <a:spLocks noGrp="1"/>
          </p:cNvSpPr>
          <p:nvPr>
            <p:ph type="title"/>
          </p:nvPr>
        </p:nvSpPr>
        <p:spPr>
          <a:xfrm>
            <a:off x="457200" y="0"/>
            <a:ext cx="8229600" cy="1143000"/>
          </a:xfrm>
        </p:spPr>
        <p:txBody>
          <a:bodyPr/>
          <a:lstStyle/>
          <a:p>
            <a:pPr eaLnBrk="1" hangingPunct="1"/>
            <a:r>
              <a:rPr lang="en-US" smtClean="0">
                <a:solidFill>
                  <a:srgbClr val="002060"/>
                </a:solidFill>
              </a:rPr>
              <a:t>Fisher vs 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Vote counting method</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Compute statistical significance of differential expression (p-value) in each study.</a:t>
            </a:r>
          </a:p>
          <a:p>
            <a:pPr eaLnBrk="1" fontAlgn="auto" hangingPunct="1">
              <a:spcAft>
                <a:spcPts val="0"/>
              </a:spcAft>
              <a:buFont typeface="Arial" pitchFamily="34" charset="0"/>
              <a:buChar char="•"/>
              <a:defRPr/>
            </a:pPr>
            <a:r>
              <a:rPr lang="en-US" dirty="0" smtClean="0"/>
              <a:t>For each gene, count the number of studies that have p-value smaller than a pre-defined threshold (e.g. 0.05).</a:t>
            </a:r>
          </a:p>
          <a:p>
            <a:pPr eaLnBrk="1" fontAlgn="auto" hangingPunct="1">
              <a:spcAft>
                <a:spcPts val="0"/>
              </a:spcAft>
              <a:buFont typeface="Arial" pitchFamily="34" charset="0"/>
              <a:buChar char="•"/>
              <a:defRPr/>
            </a:pPr>
            <a:r>
              <a:rPr lang="en-US" dirty="0" smtClean="0"/>
              <a:t>Genes with vote count more than a pre-defined threshold (e.g. 5 out of 10 total studies) are considered as significant biomarkers.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Drawback of vote counting method</a:t>
            </a:r>
          </a:p>
        </p:txBody>
      </p:sp>
      <p:sp>
        <p:nvSpPr>
          <p:cNvPr id="3" name="Content Placeholder 2"/>
          <p:cNvSpPr>
            <a:spLocks noGrp="1"/>
          </p:cNvSpPr>
          <p:nvPr>
            <p:ph idx="1"/>
          </p:nvPr>
        </p:nvSpPr>
        <p:spPr>
          <a:xfrm>
            <a:off x="457200" y="1447800"/>
            <a:ext cx="8229600" cy="49530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It is possible to assess statistical significance of vote counting method by permutation test.</a:t>
            </a:r>
          </a:p>
          <a:p>
            <a:pPr eaLnBrk="1" fontAlgn="auto" hangingPunct="1">
              <a:spcAft>
                <a:spcPts val="0"/>
              </a:spcAft>
              <a:buFont typeface="Arial" pitchFamily="34" charset="0"/>
              <a:buChar char="•"/>
              <a:defRPr/>
            </a:pPr>
            <a:r>
              <a:rPr lang="en-US" dirty="0" smtClean="0"/>
              <a:t>This method is widely used in biological literature due to its simplicity.</a:t>
            </a:r>
          </a:p>
          <a:p>
            <a:pPr eaLnBrk="1" fontAlgn="auto" hangingPunct="1">
              <a:spcAft>
                <a:spcPts val="0"/>
              </a:spcAft>
              <a:buFont typeface="Arial" pitchFamily="34" charset="0"/>
              <a:buChar char="•"/>
              <a:defRPr/>
            </a:pPr>
            <a:r>
              <a:rPr lang="en-US" dirty="0" smtClean="0"/>
              <a:t>But vote counting has been criticized in conventional meta-analysis and is an unfavorable approach.</a:t>
            </a:r>
          </a:p>
          <a:p>
            <a:pPr eaLnBrk="1" fontAlgn="auto" hangingPunct="1">
              <a:spcAft>
                <a:spcPts val="0"/>
              </a:spcAft>
              <a:buFont typeface="Arial" pitchFamily="34" charset="0"/>
              <a:buChar char="•"/>
              <a:defRPr/>
            </a:pPr>
            <a:r>
              <a:rPr lang="en-US" dirty="0" smtClean="0"/>
              <a:t>A gene with weak signal in all studies is interesting but won’t be detected by vote counting </a:t>
            </a:r>
          </a:p>
          <a:p>
            <a:pPr eaLnBrk="1" fontAlgn="auto" hangingPunct="1">
              <a:spcAft>
                <a:spcPts val="0"/>
              </a:spcAft>
              <a:buFont typeface="Arial" pitchFamily="34" charset="0"/>
              <a:buNone/>
              <a:defRPr/>
            </a:pPr>
            <a:r>
              <a:rPr lang="en-US" dirty="0" smtClean="0"/>
              <a:t>	e.g. p-values= (0.1, 0.15, 0.07, 0.12).</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en-US" smtClean="0"/>
          </a:p>
        </p:txBody>
      </p:sp>
      <p:sp>
        <p:nvSpPr>
          <p:cNvPr id="33795" name="Content Placeholder 2"/>
          <p:cNvSpPr>
            <a:spLocks noGrp="1"/>
          </p:cNvSpPr>
          <p:nvPr>
            <p:ph idx="1"/>
          </p:nvPr>
        </p:nvSpPr>
        <p:spPr/>
        <p:txBody>
          <a:bodyPr/>
          <a:lstStyle/>
          <a:p>
            <a:pPr eaLnBrk="1" hangingPunct="1"/>
            <a:endParaRPr lang="en-US" smtClean="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a:xfrm>
            <a:off x="457200" y="-152400"/>
            <a:ext cx="8229600" cy="1143000"/>
          </a:xfrm>
        </p:spPr>
        <p:txBody>
          <a:bodyPr/>
          <a:lstStyle/>
          <a:p>
            <a:pPr eaLnBrk="1" hangingPunct="1"/>
            <a:r>
              <a:rPr lang="en-US" smtClean="0"/>
              <a:t>REM vs FEM</a:t>
            </a:r>
          </a:p>
        </p:txBody>
      </p:sp>
      <p:graphicFrame>
        <p:nvGraphicFramePr>
          <p:cNvPr id="12290" name="Content Placeholder 4"/>
          <p:cNvGraphicFramePr>
            <a:graphicFrameLocks noGrp="1" noChangeAspect="1"/>
          </p:cNvGraphicFramePr>
          <p:nvPr>
            <p:ph idx="1"/>
          </p:nvPr>
        </p:nvGraphicFramePr>
        <p:xfrm>
          <a:off x="457200" y="914400"/>
          <a:ext cx="4876800" cy="3068638"/>
        </p:xfrm>
        <a:graphic>
          <a:graphicData uri="http://schemas.openxmlformats.org/presentationml/2006/ole">
            <mc:AlternateContent xmlns:mc="http://schemas.openxmlformats.org/markup-compatibility/2006">
              <mc:Choice xmlns:v="urn:schemas-microsoft-com:vml" Requires="v">
                <p:oleObj spid="_x0000_s12311" name="Equation" r:id="rId3" imgW="1574640" imgH="990360" progId="Equation.3">
                  <p:embed/>
                </p:oleObj>
              </mc:Choice>
              <mc:Fallback>
                <p:oleObj name="Equation" r:id="rId3" imgW="1574640" imgH="990360" progId="Equation.3">
                  <p:embed/>
                  <p:pic>
                    <p:nvPicPr>
                      <p:cNvPr id="0"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14400"/>
                        <a:ext cx="4876800" cy="306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460375" y="4419600"/>
          <a:ext cx="7312025" cy="2133600"/>
        </p:xfrm>
        <a:graphic>
          <a:graphicData uri="http://schemas.openxmlformats.org/presentationml/2006/ole">
            <mc:AlternateContent xmlns:mc="http://schemas.openxmlformats.org/markup-compatibility/2006">
              <mc:Choice xmlns:v="urn:schemas-microsoft-com:vml" Requires="v">
                <p:oleObj spid="_x0000_s12312" name="Equation" r:id="rId5" imgW="2349360" imgH="685800" progId="Equation.3">
                  <p:embed/>
                </p:oleObj>
              </mc:Choice>
              <mc:Fallback>
                <p:oleObj name="Equation" r:id="rId5" imgW="2349360" imgH="685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4419600"/>
                        <a:ext cx="73120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Forest plot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2390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Summary</a:t>
            </a:r>
          </a:p>
        </p:txBody>
      </p:sp>
      <p:sp>
        <p:nvSpPr>
          <p:cNvPr id="36867" name="Content Placeholder 2"/>
          <p:cNvSpPr>
            <a:spLocks noGrp="1"/>
          </p:cNvSpPr>
          <p:nvPr>
            <p:ph idx="1"/>
          </p:nvPr>
        </p:nvSpPr>
        <p:spPr/>
        <p:txBody>
          <a:bodyPr/>
          <a:lstStyle/>
          <a:p>
            <a:pPr eaLnBrk="1" hangingPunct="1"/>
            <a:r>
              <a:rPr lang="en-US" smtClean="0"/>
              <a:t>Theoretically, meta-analysis provides improved statistical power by combining multiple studies with small sample size.</a:t>
            </a:r>
          </a:p>
          <a:p>
            <a:pPr eaLnBrk="1" hangingPunct="1"/>
            <a:r>
              <a:rPr lang="en-US" smtClean="0"/>
              <a:t>Different studies are performed by different platforms/protocol in different labs. Different patient cohorts are used.</a:t>
            </a:r>
          </a:p>
          <a:p>
            <a:pPr eaLnBrk="1" hangingPunct="1"/>
            <a:r>
              <a:rPr lang="en-US" smtClean="0"/>
              <a:t>Be aware of assumptions behind different methods and the final biological goal.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3600" smtClean="0"/>
              <a:t>Meta-analysis and integrative analysis</a:t>
            </a:r>
          </a:p>
        </p:txBody>
      </p:sp>
      <p:sp>
        <p:nvSpPr>
          <p:cNvPr id="16387" name="Content Placeholder 2"/>
          <p:cNvSpPr>
            <a:spLocks noGrp="1"/>
          </p:cNvSpPr>
          <p:nvPr>
            <p:ph idx="1"/>
          </p:nvPr>
        </p:nvSpPr>
        <p:spPr/>
        <p:txBody>
          <a:bodyPr/>
          <a:lstStyle/>
          <a:p>
            <a:pPr eaLnBrk="1" hangingPunct="1"/>
            <a:endParaRPr lang="en-US" smtClean="0"/>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447800"/>
            <a:ext cx="890472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62993"/>
            <a:ext cx="7620000" cy="3847207"/>
          </a:xfrm>
          <a:prstGeom prst="rect">
            <a:avLst/>
          </a:prstGeom>
          <a:noFill/>
        </p:spPr>
        <p:txBody>
          <a:bodyPr wrap="square" rtlCol="0">
            <a:spAutoFit/>
          </a:bodyPr>
          <a:lstStyle/>
          <a:p>
            <a:r>
              <a:rPr lang="en-US" sz="4400" dirty="0" smtClean="0"/>
              <a:t>5. Meta-analysis for detecting pathways (</a:t>
            </a:r>
            <a:r>
              <a:rPr lang="en-US" sz="4400" dirty="0" err="1" smtClean="0"/>
              <a:t>MetaPath</a:t>
            </a:r>
            <a:r>
              <a:rPr lang="en-US" sz="4400" dirty="0" smtClean="0"/>
              <a:t>)</a:t>
            </a:r>
          </a:p>
          <a:p>
            <a:endParaRPr lang="en-US" sz="4400" dirty="0"/>
          </a:p>
          <a:p>
            <a:r>
              <a:rPr lang="en-US" sz="2800" dirty="0" err="1"/>
              <a:t>Kui</a:t>
            </a:r>
            <a:r>
              <a:rPr lang="en-US" sz="2800" dirty="0"/>
              <a:t> Shen and </a:t>
            </a:r>
            <a:r>
              <a:rPr lang="en-US" sz="2800" b="1" dirty="0"/>
              <a:t>George C Tseng*</a:t>
            </a:r>
            <a:r>
              <a:rPr lang="en-US" sz="2800" dirty="0"/>
              <a:t>. (2010) Meta-analysis for pathway enrichment analysis when combining multiple microarray studies. </a:t>
            </a:r>
            <a:r>
              <a:rPr lang="en-US" sz="2800" i="1" dirty="0"/>
              <a:t>Bioinformatics</a:t>
            </a:r>
            <a:r>
              <a:rPr lang="en-US" sz="2800" dirty="0"/>
              <a:t>. 26:1316-1323.</a:t>
            </a:r>
            <a:endParaRPr lang="en-US" sz="2800" dirty="0"/>
          </a:p>
        </p:txBody>
      </p:sp>
    </p:spTree>
    <p:extLst>
      <p:ext uri="{BB962C8B-B14F-4D97-AF65-F5344CB8AC3E}">
        <p14:creationId xmlns:p14="http://schemas.microsoft.com/office/powerpoint/2010/main" val="10872744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5"/>
          <p:cNvSpPr>
            <a:spLocks noGrp="1" noChangeArrowheads="1"/>
          </p:cNvSpPr>
          <p:nvPr>
            <p:ph type="title"/>
          </p:nvPr>
        </p:nvSpPr>
        <p:spPr>
          <a:xfrm>
            <a:off x="1143000" y="5715000"/>
            <a:ext cx="7620000" cy="941388"/>
          </a:xfrm>
        </p:spPr>
        <p:txBody>
          <a:bodyPr/>
          <a:lstStyle/>
          <a:p>
            <a:pPr eaLnBrk="1" hangingPunct="1"/>
            <a:r>
              <a:rPr lang="en-US" sz="3600" dirty="0" smtClean="0"/>
              <a:t>Diagram for enrichment analysis</a:t>
            </a:r>
          </a:p>
        </p:txBody>
      </p:sp>
      <p:graphicFrame>
        <p:nvGraphicFramePr>
          <p:cNvPr id="27650" name="Object 2"/>
          <p:cNvGraphicFramePr>
            <a:graphicFrameLocks noChangeAspect="1"/>
          </p:cNvGraphicFramePr>
          <p:nvPr/>
        </p:nvGraphicFramePr>
        <p:xfrm>
          <a:off x="2971800" y="304800"/>
          <a:ext cx="3962400" cy="5562600"/>
        </p:xfrm>
        <a:graphic>
          <a:graphicData uri="http://schemas.openxmlformats.org/presentationml/2006/ole">
            <mc:AlternateContent xmlns:mc="http://schemas.openxmlformats.org/markup-compatibility/2006">
              <mc:Choice xmlns:v="urn:schemas-microsoft-com:vml" Requires="v">
                <p:oleObj spid="_x0000_s81925" name="Visio" r:id="rId3" imgW="2441340" imgH="3427113" progId="">
                  <p:embed/>
                </p:oleObj>
              </mc:Choice>
              <mc:Fallback>
                <p:oleObj name="Visio" r:id="rId3" imgW="2441340" imgH="342711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04800"/>
                        <a:ext cx="3962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00795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791200" y="381000"/>
            <a:ext cx="3352800" cy="914400"/>
          </a:xfrm>
        </p:spPr>
        <p:txBody>
          <a:bodyPr/>
          <a:lstStyle/>
          <a:p>
            <a:r>
              <a:rPr lang="en-US" dirty="0" smtClean="0"/>
              <a:t>MAPE_G</a:t>
            </a:r>
            <a:endParaRPr lang="en-US" dirty="0"/>
          </a:p>
        </p:txBody>
      </p:sp>
      <p:graphicFrame>
        <p:nvGraphicFramePr>
          <p:cNvPr id="40963" name="Object 3"/>
          <p:cNvGraphicFramePr>
            <a:graphicFrameLocks noChangeAspect="1"/>
          </p:cNvGraphicFramePr>
          <p:nvPr/>
        </p:nvGraphicFramePr>
        <p:xfrm>
          <a:off x="381000" y="304800"/>
          <a:ext cx="8161819" cy="7985359"/>
        </p:xfrm>
        <a:graphic>
          <a:graphicData uri="http://schemas.openxmlformats.org/presentationml/2006/ole">
            <mc:AlternateContent xmlns:mc="http://schemas.openxmlformats.org/markup-compatibility/2006">
              <mc:Choice xmlns:v="urn:schemas-microsoft-com:vml" Requires="v">
                <p:oleObj spid="_x0000_s82949" name="Visio" r:id="rId3" imgW="6387660" imgH="6249568" progId="">
                  <p:embed/>
                </p:oleObj>
              </mc:Choice>
              <mc:Fallback>
                <p:oleObj name="Visio" r:id="rId3" imgW="6387660" imgH="624956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8161819" cy="798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89014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91" name="Text Box 59"/>
          <p:cNvSpPr txBox="1">
            <a:spLocks noChangeArrowheads="1"/>
          </p:cNvSpPr>
          <p:nvPr/>
        </p:nvSpPr>
        <p:spPr bwMode="auto">
          <a:xfrm>
            <a:off x="304800" y="304801"/>
            <a:ext cx="8534400" cy="6400799"/>
          </a:xfrm>
          <a:prstGeom prst="rect">
            <a:avLst/>
          </a:prstGeom>
          <a:solidFill>
            <a:srgbClr val="DDDDDD"/>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2800" b="1" i="0" u="none" strike="noStrike" cap="none" normalizeH="0" baseline="0" dirty="0" smtClean="0">
                <a:ln>
                  <a:noFill/>
                </a:ln>
                <a:solidFill>
                  <a:schemeClr val="tx1"/>
                </a:solidFill>
                <a:effectLst/>
                <a:latin typeface="Calibri" pitchFamily="34" charset="0"/>
                <a:ea typeface="宋体" pitchFamily="2" charset="-122"/>
                <a:cs typeface="Arial" pitchFamily="34" charset="0"/>
              </a:rPr>
              <a:t>Procedures of </a:t>
            </a:r>
            <a:r>
              <a:rPr kumimoji="0" lang="en-US" altLang="zh-TW" sz="2800" b="1" i="0" u="none" strike="noStrike" cap="none" normalizeH="0" baseline="0" dirty="0" smtClean="0">
                <a:ln>
                  <a:noFill/>
                </a:ln>
                <a:solidFill>
                  <a:schemeClr val="tx1"/>
                </a:solidFill>
                <a:effectLst/>
                <a:latin typeface="Calibri" pitchFamily="34" charset="0"/>
                <a:ea typeface="PMingLiU" pitchFamily="18" charset="-120"/>
                <a:cs typeface="Arial" pitchFamily="34" charset="0"/>
              </a:rPr>
              <a:t>MAPE_G</a:t>
            </a: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I. For a given study </a:t>
            </a:r>
            <a:r>
              <a:rPr kumimoji="0" lang="en-US" altLang="zh-CN" sz="1600" b="1"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k</a:t>
            </a: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compute p-values of differential expression:</a:t>
            </a: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1"/>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Compute the t-statistic, </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t</a:t>
            </a:r>
            <a:r>
              <a:rPr kumimoji="0" lang="en-US" altLang="zh-CN" sz="1600" b="0" i="1" u="none" strike="noStrike" cap="none" normalizeH="0" baseline="-25000" dirty="0" err="1" smtClean="0">
                <a:ln>
                  <a:noFill/>
                </a:ln>
                <a:solidFill>
                  <a:schemeClr val="tx1"/>
                </a:solidFill>
                <a:effectLst/>
                <a:latin typeface="Times New Roman" pitchFamily="18" charset="0"/>
                <a:ea typeface="宋体" pitchFamily="2" charset="-122"/>
                <a:cs typeface="Arial" pitchFamily="34" charset="0"/>
              </a:rPr>
              <a:t>gk</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of gene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g</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in study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k,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where 1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g ≤ G,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1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k ≤ K.</a:t>
            </a:r>
            <a:endPar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2"/>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Permute group labels in each study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B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times, and calculate the permuted statistics,      , where 1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b ≤ B.</a:t>
            </a:r>
            <a:endPar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3"/>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Estimate the p-value of </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t</a:t>
            </a:r>
            <a:r>
              <a:rPr kumimoji="0" lang="en-US" altLang="zh-CN" sz="1600" b="0" i="1" u="none" strike="noStrike" cap="none" normalizeH="0" baseline="-25000" dirty="0" err="1" smtClean="0">
                <a:ln>
                  <a:noFill/>
                </a:ln>
                <a:solidFill>
                  <a:schemeClr val="tx1"/>
                </a:solidFill>
                <a:effectLst/>
                <a:latin typeface="Times New Roman" pitchFamily="18" charset="0"/>
                <a:ea typeface="宋体" pitchFamily="2" charset="-122"/>
                <a:cs typeface="Arial" pitchFamily="34" charset="0"/>
              </a:rPr>
              <a:t>gk</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as                                              </a:t>
            </a:r>
          </a:p>
          <a:p>
            <a:pPr marL="457200" marR="0" lvl="1" indent="0" algn="l" defTabSz="914400" rtl="0" eaLnBrk="1" fontAlgn="base" latinLnBrk="0" hangingPunct="1">
              <a:lnSpc>
                <a:spcPct val="100000"/>
              </a:lnSpc>
              <a:spcBef>
                <a:spcPct val="0"/>
              </a:spcBef>
              <a:spcAft>
                <a:spcPct val="0"/>
              </a:spcAft>
              <a:buClrTx/>
              <a:buSzTx/>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and p-value of </a:t>
            </a:r>
            <a:r>
              <a:rPr kumimoji="0" lang="en-US" altLang="zh-CN" sz="1600" b="0" i="0" u="none" strike="noStrike" cap="none" normalizeH="0" baseline="-25000" dirty="0" smtClean="0">
                <a:ln>
                  <a:noFill/>
                </a:ln>
                <a:solidFill>
                  <a:schemeClr val="tx1"/>
                </a:solidFill>
                <a:effectLst/>
                <a:latin typeface="Times New Roman" pitchFamily="18" charset="0"/>
                <a:ea typeface="宋体" pitchFamily="2" charset="-122"/>
                <a:cs typeface="Arial" pitchFamily="34" charset="0"/>
              </a:rPr>
              <a:t>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as </a:t>
            </a:r>
          </a:p>
          <a:p>
            <a:pPr marL="457200" marR="0" lvl="1" indent="0" algn="l" defTabSz="914400" rtl="0" eaLnBrk="1" fontAlgn="base" latinLnBrk="0" hangingPunct="1">
              <a:lnSpc>
                <a:spcPct val="100000"/>
              </a:lnSpc>
              <a:spcBef>
                <a:spcPct val="0"/>
              </a:spcBef>
              <a:spcAft>
                <a:spcPct val="0"/>
              </a:spcAft>
              <a:buClrTx/>
              <a:buSzTx/>
              <a:tabLst/>
            </a:pPr>
            <a:endPar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II. Meta-analysis:</a:t>
            </a: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1"/>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The maximum p-value statistic (</a:t>
            </a:r>
            <a:r>
              <a:rPr kumimoji="0" lang="en-US" altLang="zh-CN" sz="1600" b="0" i="0"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maxP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                                , is applied for the meta analysis. Similarly,                           . </a:t>
            </a: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2"/>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Estimate the p-value of </a:t>
            </a:r>
            <a:r>
              <a:rPr kumimoji="0" lang="en-US" altLang="zh-CN" sz="1600" b="0" i="0"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maxP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statistics as                                             . </a:t>
            </a: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2"/>
              <a:tabLst/>
            </a:pPr>
            <a:endPar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III. Enrichment analysis: </a:t>
            </a:r>
          </a:p>
          <a:p>
            <a:pPr marL="457200" marR="0" lvl="1" indent="0" algn="just" defTabSz="914400" rtl="0" eaLnBrk="1" fontAlgn="base" latinLnBrk="0" hangingPunct="1">
              <a:lnSpc>
                <a:spcPct val="100000"/>
              </a:lnSpc>
              <a:spcBef>
                <a:spcPct val="0"/>
              </a:spcBef>
              <a:spcAft>
                <a:spcPts val="1000"/>
              </a:spcAft>
              <a:buClrTx/>
              <a:buSzTx/>
              <a:buFont typeface="Times New Roman" pitchFamily="18" charset="0"/>
              <a:buChar char="1"/>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Given a pathway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compute </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v</a:t>
            </a:r>
            <a:r>
              <a:rPr kumimoji="0" lang="en-US" altLang="zh-CN" sz="1600" b="0" i="1" u="none" strike="noStrike" cap="none" normalizeH="0" baseline="-25000" dirty="0" err="1" smtClean="0">
                <a:ln>
                  <a:noFill/>
                </a:ln>
                <a:solidFill>
                  <a:schemeClr val="tx1"/>
                </a:solidFill>
                <a:effectLst/>
                <a:latin typeface="Times New Roman" pitchFamily="18" charset="0"/>
                <a:ea typeface="宋体" pitchFamily="2" charset="-122"/>
                <a:cs typeface="Arial" pitchFamily="34" charset="0"/>
              </a:rPr>
              <a:t>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the KS statistic for gene set enrichment based on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u</a:t>
            </a:r>
            <a:r>
              <a:rPr kumimoji="0" lang="en-US" altLang="zh-CN" sz="1600" b="0" i="1" u="none" strike="noStrike" cap="none" normalizeH="0" baseline="-25000" dirty="0" err="1" smtClean="0">
                <a:ln>
                  <a:noFill/>
                </a:ln>
                <a:solidFill>
                  <a:schemeClr val="tx1"/>
                </a:solidFill>
                <a:effectLst/>
                <a:latin typeface="Times New Roman" pitchFamily="18" charset="0"/>
                <a:ea typeface="宋体" pitchFamily="2" charset="-122"/>
                <a:cs typeface="Arial" pitchFamily="34" charset="0"/>
              </a:rPr>
              <a:t>g</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
            </a:r>
          </a:p>
          <a:p>
            <a:pPr marL="457200" marR="0" lvl="1" indent="0" algn="just" defTabSz="914400" rtl="0" eaLnBrk="1" fontAlgn="base" latinLnBrk="0" hangingPunct="1">
              <a:lnSpc>
                <a:spcPct val="100000"/>
              </a:lnSpc>
              <a:spcBef>
                <a:spcPct val="0"/>
              </a:spcBef>
              <a:spcAft>
                <a:spcPts val="1000"/>
              </a:spcAft>
              <a:buClrTx/>
              <a:buSzTx/>
              <a:buFont typeface="Times New Roman" pitchFamily="18" charset="0"/>
              <a:buChar char="2"/>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Permute gene labels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B</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times, and calculate the permuted statistics,        , 1 ≤</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b</a:t>
            </a:r>
            <a:r>
              <a:rPr kumimoji="0" lang="en-US" altLang="zh-CN" sz="1600" b="0" i="0"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B</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
            </a:r>
          </a:p>
          <a:p>
            <a:pPr marL="457200" marR="0" lvl="1" indent="0" algn="just" defTabSz="914400" rtl="0" eaLnBrk="1" fontAlgn="base" latinLnBrk="0" hangingPunct="1">
              <a:lnSpc>
                <a:spcPct val="100000"/>
              </a:lnSpc>
              <a:spcBef>
                <a:spcPct val="0"/>
              </a:spcBef>
              <a:spcAft>
                <a:spcPts val="1000"/>
              </a:spcAft>
              <a:buClrTx/>
              <a:buSzTx/>
              <a:buFont typeface="Times New Roman" pitchFamily="18" charset="0"/>
              <a:buChar char="3"/>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Estimate p-value of pathway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p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as  </a:t>
            </a:r>
          </a:p>
          <a:p>
            <a:pPr marL="457200" marR="0" lvl="1" indent="0" algn="just" defTabSz="914400" rtl="0" eaLnBrk="1" fontAlgn="base" latinLnBrk="0" hangingPunct="1">
              <a:lnSpc>
                <a:spcPct val="100000"/>
              </a:lnSpc>
              <a:spcBef>
                <a:spcPct val="0"/>
              </a:spcBef>
              <a:spcAft>
                <a:spcPts val="1000"/>
              </a:spcAft>
              <a:buClrTx/>
              <a:buSzTx/>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and similarly calculate                                              .</a:t>
            </a:r>
          </a:p>
          <a:p>
            <a:pPr marL="457200" marR="0" lvl="1" indent="0" algn="just" defTabSz="914400" rtl="0" eaLnBrk="1" fontAlgn="base" latinLnBrk="0" hangingPunct="1">
              <a:lnSpc>
                <a:spcPct val="100000"/>
              </a:lnSpc>
              <a:spcBef>
                <a:spcPct val="0"/>
              </a:spcBef>
              <a:spcAft>
                <a:spcPts val="1000"/>
              </a:spcAft>
              <a:buClrTx/>
              <a:buSzTx/>
              <a:buFont typeface="Times New Roman" pitchFamily="18" charset="0"/>
              <a:buChar char="4"/>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Estimate q-value of pathway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as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93" name="Rectangle 6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092" name="Object 60"/>
          <p:cNvGraphicFramePr>
            <a:graphicFrameLocks noChangeAspect="1"/>
          </p:cNvGraphicFramePr>
          <p:nvPr/>
        </p:nvGraphicFramePr>
        <p:xfrm>
          <a:off x="7696200" y="1371600"/>
          <a:ext cx="228600" cy="469900"/>
        </p:xfrm>
        <a:graphic>
          <a:graphicData uri="http://schemas.openxmlformats.org/presentationml/2006/ole">
            <mc:AlternateContent xmlns:mc="http://schemas.openxmlformats.org/markup-compatibility/2006">
              <mc:Choice xmlns:v="urn:schemas-microsoft-com:vml" Requires="v">
                <p:oleObj spid="_x0000_s84000" name="Equation" r:id="rId3" imgW="177569" imgH="202936" progId="">
                  <p:embed/>
                </p:oleObj>
              </mc:Choice>
              <mc:Fallback>
                <p:oleObj name="Equation" r:id="rId3" imgW="177569" imgH="20293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371600"/>
                        <a:ext cx="2286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95" name="Rectangle 6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094" name="Object 62"/>
          <p:cNvGraphicFramePr>
            <a:graphicFrameLocks noChangeAspect="1"/>
          </p:cNvGraphicFramePr>
          <p:nvPr/>
        </p:nvGraphicFramePr>
        <p:xfrm>
          <a:off x="3505200" y="1905000"/>
          <a:ext cx="2216727" cy="304800"/>
        </p:xfrm>
        <a:graphic>
          <a:graphicData uri="http://schemas.openxmlformats.org/presentationml/2006/ole">
            <mc:AlternateContent xmlns:mc="http://schemas.openxmlformats.org/markup-compatibility/2006">
              <mc:Choice xmlns:v="urn:schemas-microsoft-com:vml" Requires="v">
                <p:oleObj spid="_x0000_s84001" name="Equation" r:id="rId5" imgW="1714500" imgH="228600" progId="">
                  <p:embed/>
                </p:oleObj>
              </mc:Choice>
              <mc:Fallback>
                <p:oleObj name="Equation" r:id="rId5" imgW="17145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905000"/>
                        <a:ext cx="221672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96" name="Rectangle 64"/>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98"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097" name="Object 65"/>
          <p:cNvGraphicFramePr>
            <a:graphicFrameLocks noChangeAspect="1"/>
          </p:cNvGraphicFramePr>
          <p:nvPr/>
        </p:nvGraphicFramePr>
        <p:xfrm>
          <a:off x="2362200" y="2209800"/>
          <a:ext cx="2104571" cy="276225"/>
        </p:xfrm>
        <a:graphic>
          <a:graphicData uri="http://schemas.openxmlformats.org/presentationml/2006/ole">
            <mc:AlternateContent xmlns:mc="http://schemas.openxmlformats.org/markup-compatibility/2006">
              <mc:Choice xmlns:v="urn:schemas-microsoft-com:vml" Requires="v">
                <p:oleObj spid="_x0000_s84002" name="Equation" r:id="rId7" imgW="1790700" imgH="228600" progId="">
                  <p:embed/>
                </p:oleObj>
              </mc:Choice>
              <mc:Fallback>
                <p:oleObj name="Equation" r:id="rId7" imgW="179070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209800"/>
                        <a:ext cx="2104571"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99" name="Rectangle 67"/>
          <p:cNvSpPr>
            <a:spLocks noChangeArrowheads="1"/>
          </p:cNvSpPr>
          <p:nvPr/>
        </p:nvSpPr>
        <p:spPr bwMode="auto">
          <a:xfrm>
            <a:off x="0" y="200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01" name="Rectangle 6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100" name="Object 68"/>
          <p:cNvGraphicFramePr>
            <a:graphicFrameLocks noChangeAspect="1"/>
          </p:cNvGraphicFramePr>
          <p:nvPr/>
        </p:nvGraphicFramePr>
        <p:xfrm>
          <a:off x="4343400" y="3105555"/>
          <a:ext cx="1600200" cy="323445"/>
        </p:xfrm>
        <a:graphic>
          <a:graphicData uri="http://schemas.openxmlformats.org/presentationml/2006/ole">
            <mc:AlternateContent xmlns:mc="http://schemas.openxmlformats.org/markup-compatibility/2006">
              <mc:Choice xmlns:v="urn:schemas-microsoft-com:vml" Requires="v">
                <p:oleObj spid="_x0000_s84003" name="Equation" r:id="rId9" imgW="901309" imgH="190417" progId="">
                  <p:embed/>
                </p:oleObj>
              </mc:Choice>
              <mc:Fallback>
                <p:oleObj name="Equation" r:id="rId9" imgW="901309" imgH="190417"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3105555"/>
                        <a:ext cx="1600200" cy="3234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103" name="Rectangle 7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102" name="Object 70"/>
          <p:cNvGraphicFramePr>
            <a:graphicFrameLocks noChangeAspect="1"/>
          </p:cNvGraphicFramePr>
          <p:nvPr/>
        </p:nvGraphicFramePr>
        <p:xfrm>
          <a:off x="1676400" y="3336956"/>
          <a:ext cx="1175657" cy="244444"/>
        </p:xfrm>
        <a:graphic>
          <a:graphicData uri="http://schemas.openxmlformats.org/presentationml/2006/ole">
            <mc:AlternateContent xmlns:mc="http://schemas.openxmlformats.org/markup-compatibility/2006">
              <mc:Choice xmlns:v="urn:schemas-microsoft-com:vml" Requires="v">
                <p:oleObj spid="_x0000_s84004" name="Equation" r:id="rId11" imgW="965200" imgH="203200" progId="">
                  <p:embed/>
                </p:oleObj>
              </mc:Choice>
              <mc:Fallback>
                <p:oleObj name="Equation" r:id="rId11" imgW="965200" imgH="2032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3336956"/>
                        <a:ext cx="1175657" cy="244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105" name="Rectangle 7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104" name="Object 72"/>
          <p:cNvGraphicFramePr>
            <a:graphicFrameLocks noChangeAspect="1"/>
          </p:cNvGraphicFramePr>
          <p:nvPr/>
        </p:nvGraphicFramePr>
        <p:xfrm>
          <a:off x="4495801" y="3568253"/>
          <a:ext cx="2057400" cy="260797"/>
        </p:xfrm>
        <a:graphic>
          <a:graphicData uri="http://schemas.openxmlformats.org/presentationml/2006/ole">
            <mc:AlternateContent xmlns:mc="http://schemas.openxmlformats.org/markup-compatibility/2006">
              <mc:Choice xmlns:v="urn:schemas-microsoft-com:vml" Requires="v">
                <p:oleObj spid="_x0000_s84005" name="Equation" r:id="rId13" imgW="1612900" imgH="203200" progId="">
                  <p:embed/>
                </p:oleObj>
              </mc:Choice>
              <mc:Fallback>
                <p:oleObj name="Equation" r:id="rId13" imgW="1612900" imgH="2032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5801" y="3568253"/>
                        <a:ext cx="2057400" cy="2607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106" name="Rectangle 74"/>
          <p:cNvSpPr>
            <a:spLocks noChangeArrowheads="1"/>
          </p:cNvSpPr>
          <p:nvPr/>
        </p:nvSpPr>
        <p:spPr bwMode="auto">
          <a:xfrm>
            <a:off x="0" y="17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08" name="Rectangle 7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107" name="Object 75"/>
          <p:cNvGraphicFramePr>
            <a:graphicFrameLocks noChangeAspect="1"/>
          </p:cNvGraphicFramePr>
          <p:nvPr/>
        </p:nvGraphicFramePr>
        <p:xfrm>
          <a:off x="3886200" y="5181600"/>
          <a:ext cx="2438400" cy="304800"/>
        </p:xfrm>
        <a:graphic>
          <a:graphicData uri="http://schemas.openxmlformats.org/presentationml/2006/ole">
            <mc:AlternateContent xmlns:mc="http://schemas.openxmlformats.org/markup-compatibility/2006">
              <mc:Choice xmlns:v="urn:schemas-microsoft-com:vml" Requires="v">
                <p:oleObj spid="_x0000_s84006" name="Equation" r:id="rId15" imgW="1600200" imgH="203200" progId="">
                  <p:embed/>
                </p:oleObj>
              </mc:Choice>
              <mc:Fallback>
                <p:oleObj name="Equation" r:id="rId15" imgW="1600200" imgH="2032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5181600"/>
                        <a:ext cx="2438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113" name="Rectangle 8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112" name="Object 80"/>
          <p:cNvGraphicFramePr>
            <a:graphicFrameLocks noChangeAspect="1"/>
          </p:cNvGraphicFramePr>
          <p:nvPr/>
        </p:nvGraphicFramePr>
        <p:xfrm>
          <a:off x="2765425" y="5562600"/>
          <a:ext cx="2187575" cy="247650"/>
        </p:xfrm>
        <a:graphic>
          <a:graphicData uri="http://schemas.openxmlformats.org/presentationml/2006/ole">
            <mc:AlternateContent xmlns:mc="http://schemas.openxmlformats.org/markup-compatibility/2006">
              <mc:Choice xmlns:v="urn:schemas-microsoft-com:vml" Requires="v">
                <p:oleObj spid="_x0000_s84007" name="Equation" r:id="rId17" imgW="1777229" imgH="203112" progId="">
                  <p:embed/>
                </p:oleObj>
              </mc:Choice>
              <mc:Fallback>
                <p:oleObj name="Equation" r:id="rId17" imgW="1777229" imgH="203112"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65425" y="5562600"/>
                        <a:ext cx="2187575" cy="24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114" name="Rectangle 82"/>
          <p:cNvSpPr>
            <a:spLocks noChangeArrowheads="1"/>
          </p:cNvSpPr>
          <p:nvPr/>
        </p:nvSpPr>
        <p:spPr bwMode="auto">
          <a:xfrm>
            <a:off x="0" y="17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16" name="Rectangle 8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115" name="Object 83"/>
          <p:cNvGraphicFramePr>
            <a:graphicFrameLocks noChangeAspect="1"/>
          </p:cNvGraphicFramePr>
          <p:nvPr/>
        </p:nvGraphicFramePr>
        <p:xfrm>
          <a:off x="4038601" y="5845301"/>
          <a:ext cx="3657599" cy="360902"/>
        </p:xfrm>
        <a:graphic>
          <a:graphicData uri="http://schemas.openxmlformats.org/presentationml/2006/ole">
            <mc:AlternateContent xmlns:mc="http://schemas.openxmlformats.org/markup-compatibility/2006">
              <mc:Choice xmlns:v="urn:schemas-microsoft-com:vml" Requires="v">
                <p:oleObj spid="_x0000_s84008" name="Equation" r:id="rId19" imgW="3263760" imgH="330120" progId="">
                  <p:embed/>
                </p:oleObj>
              </mc:Choice>
              <mc:Fallback>
                <p:oleObj name="Equation" r:id="rId19" imgW="3263760" imgH="33012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38601" y="5845301"/>
                        <a:ext cx="3657599" cy="360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117" name="Rectangle 85"/>
          <p:cNvSpPr>
            <a:spLocks noChangeArrowheads="1"/>
          </p:cNvSpPr>
          <p:nvPr/>
        </p:nvSpPr>
        <p:spPr bwMode="auto">
          <a:xfrm>
            <a:off x="0" y="171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19" name="Rectangle 8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121" name="Rectangle 8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4120" name="Object 88"/>
          <p:cNvGraphicFramePr>
            <a:graphicFrameLocks noChangeAspect="1"/>
          </p:cNvGraphicFramePr>
          <p:nvPr/>
        </p:nvGraphicFramePr>
        <p:xfrm>
          <a:off x="6477000" y="4800600"/>
          <a:ext cx="304800" cy="320040"/>
        </p:xfrm>
        <a:graphic>
          <a:graphicData uri="http://schemas.openxmlformats.org/presentationml/2006/ole">
            <mc:AlternateContent xmlns:mc="http://schemas.openxmlformats.org/markup-compatibility/2006">
              <mc:Choice xmlns:v="urn:schemas-microsoft-com:vml" Requires="v">
                <p:oleObj spid="_x0000_s84009" name="Equation" r:id="rId21" imgW="190417" imgH="203112" progId="">
                  <p:embed/>
                </p:oleObj>
              </mc:Choice>
              <mc:Fallback>
                <p:oleObj name="Equation" r:id="rId21" imgW="190417" imgH="203112"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77000" y="4800600"/>
                        <a:ext cx="304800" cy="32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5380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934200" y="152400"/>
            <a:ext cx="2209800" cy="1143000"/>
          </a:xfrm>
        </p:spPr>
        <p:txBody>
          <a:bodyPr>
            <a:normAutofit/>
          </a:bodyPr>
          <a:lstStyle/>
          <a:p>
            <a:r>
              <a:rPr lang="en-US" dirty="0" smtClean="0"/>
              <a:t>MAPE_P</a:t>
            </a:r>
            <a:endParaRPr lang="en-US" dirty="0"/>
          </a:p>
        </p:txBody>
      </p:sp>
      <p:graphicFrame>
        <p:nvGraphicFramePr>
          <p:cNvPr id="41986" name="Object 2"/>
          <p:cNvGraphicFramePr>
            <a:graphicFrameLocks noChangeAspect="1"/>
          </p:cNvGraphicFramePr>
          <p:nvPr/>
        </p:nvGraphicFramePr>
        <p:xfrm>
          <a:off x="-2743200" y="0"/>
          <a:ext cx="8869680" cy="8991600"/>
        </p:xfrm>
        <a:graphic>
          <a:graphicData uri="http://schemas.openxmlformats.org/presentationml/2006/ole">
            <mc:AlternateContent xmlns:mc="http://schemas.openxmlformats.org/markup-compatibility/2006">
              <mc:Choice xmlns:v="urn:schemas-microsoft-com:vml" Requires="v">
                <p:oleObj spid="_x0000_s84997" name="Visio" r:id="rId3" imgW="6625530" imgH="6345537" progId="">
                  <p:embed/>
                </p:oleObj>
              </mc:Choice>
              <mc:Fallback>
                <p:oleObj name="Visio" r:id="rId3" imgW="6625530" imgH="634553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0"/>
                        <a:ext cx="8869680" cy="89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88996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91" name="Text Box 59"/>
          <p:cNvSpPr txBox="1">
            <a:spLocks noChangeArrowheads="1"/>
          </p:cNvSpPr>
          <p:nvPr/>
        </p:nvSpPr>
        <p:spPr bwMode="auto">
          <a:xfrm>
            <a:off x="304800" y="533401"/>
            <a:ext cx="8382000" cy="5664200"/>
          </a:xfrm>
          <a:prstGeom prst="rect">
            <a:avLst/>
          </a:prstGeom>
          <a:solidFill>
            <a:srgbClr val="DDDDDD"/>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2800" b="1" i="0" u="none" strike="noStrike" cap="none" normalizeH="0" baseline="0" dirty="0" smtClean="0">
                <a:ln>
                  <a:noFill/>
                </a:ln>
                <a:solidFill>
                  <a:schemeClr val="tx1"/>
                </a:solidFill>
                <a:effectLst/>
                <a:latin typeface="Calibri" pitchFamily="34" charset="0"/>
                <a:ea typeface="宋体" pitchFamily="2" charset="-122"/>
                <a:cs typeface="Arial" pitchFamily="34" charset="0"/>
              </a:rPr>
              <a:t>Procedures of </a:t>
            </a:r>
            <a:r>
              <a:rPr kumimoji="0" lang="en-US" altLang="zh-TW" sz="2800" b="1" i="0" u="none" strike="noStrike" cap="none" normalizeH="0" baseline="0" dirty="0" smtClean="0">
                <a:ln>
                  <a:noFill/>
                </a:ln>
                <a:solidFill>
                  <a:schemeClr val="tx1"/>
                </a:solidFill>
                <a:effectLst/>
                <a:latin typeface="Calibri" pitchFamily="34" charset="0"/>
                <a:ea typeface="PMingLiU" pitchFamily="18" charset="-120"/>
                <a:cs typeface="Arial" pitchFamily="34" charset="0"/>
              </a:rPr>
              <a:t>MAPE_P</a:t>
            </a: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a:lnSpc>
                <a:spcPts val="2200"/>
              </a:lnSpc>
              <a:spcAft>
                <a:spcPts val="1000"/>
              </a:spcAft>
            </a:pPr>
            <a:r>
              <a:rPr lang="en-US" altLang="zh-CN" sz="1600" b="1" dirty="0" smtClean="0">
                <a:latin typeface="Times New Roman" pitchFamily="18" charset="0"/>
                <a:ea typeface="宋体" pitchFamily="2" charset="-122"/>
                <a:cs typeface="Arial" pitchFamily="34" charset="0"/>
              </a:rPr>
              <a:t>         I. Pathway enrichment analysis: </a:t>
            </a:r>
          </a:p>
          <a:p>
            <a:pPr marL="457200" marR="0" lvl="1" indent="0" algn="just" defTabSz="914400" rtl="0" eaLnBrk="1" fontAlgn="base" latinLnBrk="0" hangingPunct="1">
              <a:lnSpc>
                <a:spcPts val="2200"/>
              </a:lnSpc>
              <a:spcBef>
                <a:spcPct val="0"/>
              </a:spcBef>
              <a:spcAft>
                <a:spcPts val="1000"/>
              </a:spcAft>
              <a:buClrTx/>
              <a:buSzTx/>
              <a:buFont typeface="Times New Roman" pitchFamily="18" charset="0"/>
              <a:buChar char="1"/>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For each study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k</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Calculate       , the p-value of gene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g</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by Student t-test, 1≤</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g≤G</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
            </a:r>
          </a:p>
          <a:p>
            <a:pPr marL="457200" marR="0" lvl="1" indent="0" algn="just" defTabSz="914400" rtl="0" eaLnBrk="1" fontAlgn="base" latinLnBrk="0" hangingPunct="1">
              <a:lnSpc>
                <a:spcPts val="2200"/>
              </a:lnSpc>
              <a:spcBef>
                <a:spcPct val="0"/>
              </a:spcBef>
              <a:spcAft>
                <a:spcPts val="1000"/>
              </a:spcAft>
              <a:buClrTx/>
              <a:buSzTx/>
              <a:buFont typeface="Times New Roman" pitchFamily="18" charset="0"/>
              <a:buChar char="2"/>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Given a pathway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compute the KS statistic </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v</a:t>
            </a:r>
            <a:r>
              <a:rPr kumimoji="0" lang="en-US" altLang="zh-CN" sz="1600" b="0" i="1" u="none" strike="noStrike" cap="none" normalizeH="0" baseline="-25000" dirty="0" err="1" smtClean="0">
                <a:ln>
                  <a:noFill/>
                </a:ln>
                <a:solidFill>
                  <a:schemeClr val="tx1"/>
                </a:solidFill>
                <a:effectLst/>
                <a:latin typeface="Times New Roman" pitchFamily="18" charset="0"/>
                <a:ea typeface="宋体" pitchFamily="2" charset="-122"/>
                <a:cs typeface="Arial" pitchFamily="34" charset="0"/>
              </a:rPr>
              <a:t>pk</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that compares the p-values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t</a:t>
            </a:r>
            <a:r>
              <a:rPr kumimoji="0" lang="en-US" altLang="zh-CN" sz="1600" b="0" i="1" u="none" strike="noStrike" cap="none" normalizeH="0" baseline="-25000" dirty="0" err="1" smtClean="0">
                <a:ln>
                  <a:noFill/>
                </a:ln>
                <a:solidFill>
                  <a:schemeClr val="tx1"/>
                </a:solidFill>
                <a:effectLst/>
                <a:latin typeface="Times New Roman" pitchFamily="18" charset="0"/>
                <a:ea typeface="宋体" pitchFamily="2" charset="-122"/>
                <a:cs typeface="Arial" pitchFamily="34" charset="0"/>
              </a:rPr>
              <a:t>gk</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inside and outside the pathway. </a:t>
            </a:r>
          </a:p>
          <a:p>
            <a:pPr marL="457200" marR="0" lvl="1" indent="0" algn="just" defTabSz="914400" rtl="0" eaLnBrk="1" fontAlgn="base" latinLnBrk="0" hangingPunct="1">
              <a:lnSpc>
                <a:spcPts val="2200"/>
              </a:lnSpc>
              <a:spcBef>
                <a:spcPct val="0"/>
              </a:spcBef>
              <a:spcAft>
                <a:spcPts val="1000"/>
              </a:spcAft>
              <a:buClrTx/>
              <a:buSzTx/>
              <a:buFont typeface="Times New Roman" pitchFamily="18" charset="0"/>
              <a:buChar char="3"/>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Permute gene labels B</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times, and calculate the permuted statistics,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1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b ≤ B.</a:t>
            </a:r>
            <a:endPar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just" defTabSz="914400" rtl="0" eaLnBrk="1" fontAlgn="base" latinLnBrk="0" hangingPunct="1">
              <a:lnSpc>
                <a:spcPts val="2200"/>
              </a:lnSpc>
              <a:spcBef>
                <a:spcPct val="0"/>
              </a:spcBef>
              <a:spcAft>
                <a:spcPts val="1000"/>
              </a:spcAft>
              <a:buClrTx/>
              <a:buSzTx/>
              <a:buFont typeface="Times New Roman" pitchFamily="18" charset="0"/>
              <a:buChar char="4"/>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Estimate the p-value of KS statistic in pathway </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p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and study</a:t>
            </a:r>
            <a:r>
              <a:rPr kumimoji="0" lang="en-US" altLang="zh-CN" sz="1600" b="0" i="1"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k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as </a:t>
            </a:r>
          </a:p>
          <a:p>
            <a:pPr marL="457200" marR="0" lvl="1" indent="0" algn="just" defTabSz="914400" rtl="0" eaLnBrk="1" fontAlgn="base" latinLnBrk="0" hangingPunct="1">
              <a:lnSpc>
                <a:spcPts val="2200"/>
              </a:lnSpc>
              <a:spcBef>
                <a:spcPct val="0"/>
              </a:spcBef>
              <a:spcAft>
                <a:spcPts val="1000"/>
              </a:spcAft>
              <a:buClrTx/>
              <a:buSzTx/>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and similarly calculate                                  .</a:t>
            </a:r>
          </a:p>
          <a:p>
            <a:pPr marL="0" marR="0" lvl="0" indent="0" algn="l" defTabSz="914400" rtl="0" eaLnBrk="1" fontAlgn="base" latinLnBrk="0" hangingPunct="1">
              <a:lnSpc>
                <a:spcPts val="2200"/>
              </a:lnSpc>
              <a:spcBef>
                <a:spcPct val="0"/>
              </a:spcBef>
              <a:spcAft>
                <a:spcPts val="1000"/>
              </a:spcAft>
              <a:buClrTx/>
              <a:buSzTx/>
              <a:buFontTx/>
              <a:buNone/>
              <a:tabLst/>
            </a:pPr>
            <a:r>
              <a:rPr kumimoji="0" lang="en-US" altLang="zh-CN" sz="1600" b="1"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II. Meta-analysis: </a:t>
            </a:r>
          </a:p>
          <a:p>
            <a:pPr marL="457200" marR="0" lvl="1" indent="0" algn="l" defTabSz="914400" rtl="0" eaLnBrk="1" fontAlgn="base" latinLnBrk="0" hangingPunct="1">
              <a:lnSpc>
                <a:spcPts val="2200"/>
              </a:lnSpc>
              <a:spcBef>
                <a:spcPct val="0"/>
              </a:spcBef>
              <a:spcAft>
                <a:spcPct val="0"/>
              </a:spcAft>
              <a:buClrTx/>
              <a:buSzTx/>
              <a:buFont typeface="Times New Roman" pitchFamily="18" charset="0"/>
              <a:buChar char="1"/>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The maximum p-value statistic (</a:t>
            </a:r>
            <a:r>
              <a:rPr kumimoji="0" lang="en-US" altLang="zh-CN" sz="1600" b="0" i="0"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maxP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is applied for meta-analysis:  </a:t>
            </a:r>
          </a:p>
          <a:p>
            <a:pPr marL="457200" marR="0" lvl="1" indent="0" algn="l" defTabSz="914400" rtl="0" eaLnBrk="1" fontAlgn="base" latinLnBrk="0" hangingPunct="1">
              <a:lnSpc>
                <a:spcPts val="2200"/>
              </a:lnSpc>
              <a:spcBef>
                <a:spcPct val="0"/>
              </a:spcBef>
              <a:spcAft>
                <a:spcPct val="0"/>
              </a:spcAft>
              <a:buClrTx/>
              <a:buSzTx/>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and                                          .</a:t>
            </a:r>
          </a:p>
          <a:p>
            <a:pPr marL="457200" marR="0" lvl="1" indent="0" algn="l" defTabSz="914400" rtl="0" eaLnBrk="1" fontAlgn="base" latinLnBrk="0" hangingPunct="1">
              <a:lnSpc>
                <a:spcPts val="2200"/>
              </a:lnSpc>
              <a:spcBef>
                <a:spcPct val="0"/>
              </a:spcBef>
              <a:spcAft>
                <a:spcPct val="0"/>
              </a:spcAft>
              <a:buClrTx/>
              <a:buSzTx/>
              <a:buFont typeface="Times New Roman" pitchFamily="18" charset="0"/>
              <a:buChar char="2"/>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Estimate p-value of </a:t>
            </a:r>
            <a:r>
              <a:rPr kumimoji="0" lang="en-US" altLang="zh-CN" sz="1600" b="0" i="1" u="none" strike="noStrike" cap="none" normalizeH="0" baseline="0" dirty="0" err="1" smtClean="0">
                <a:ln>
                  <a:noFill/>
                </a:ln>
                <a:solidFill>
                  <a:schemeClr val="tx1"/>
                </a:solidFill>
                <a:effectLst/>
                <a:latin typeface="Times New Roman" pitchFamily="18" charset="0"/>
                <a:ea typeface="宋体" pitchFamily="2" charset="-122"/>
                <a:cs typeface="Arial" pitchFamily="34" charset="0"/>
              </a:rPr>
              <a:t>w</a:t>
            </a:r>
            <a:r>
              <a:rPr kumimoji="0" lang="en-US" altLang="zh-CN" sz="1600" b="0" i="1" u="none" strike="noStrike" cap="none" normalizeH="0" baseline="-25000" dirty="0" err="1" smtClean="0">
                <a:ln>
                  <a:noFill/>
                </a:ln>
                <a:solidFill>
                  <a:schemeClr val="tx1"/>
                </a:solidFill>
                <a:effectLst/>
                <a:latin typeface="Times New Roman" pitchFamily="18" charset="0"/>
                <a:ea typeface="宋体" pitchFamily="2" charset="-122"/>
                <a:cs typeface="Arial" pitchFamily="34" charset="0"/>
              </a:rPr>
              <a:t>p</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as                             . </a:t>
            </a:r>
          </a:p>
          <a:p>
            <a:pPr marL="457200" marR="0" lvl="1" indent="0" algn="l" defTabSz="914400" rtl="0" eaLnBrk="1" fontAlgn="base" latinLnBrk="0" hangingPunct="1">
              <a:lnSpc>
                <a:spcPts val="2200"/>
              </a:lnSpc>
              <a:spcBef>
                <a:spcPct val="0"/>
              </a:spcBef>
              <a:spcAft>
                <a:spcPct val="0"/>
              </a:spcAft>
              <a:buClrTx/>
              <a:buSzTx/>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Similarly                              .</a:t>
            </a:r>
          </a:p>
          <a:p>
            <a:pPr marL="457200" marR="0" lvl="1" indent="0" algn="l" defTabSz="914400" rtl="0" eaLnBrk="1" fontAlgn="base" latinLnBrk="0" hangingPunct="1">
              <a:lnSpc>
                <a:spcPts val="2200"/>
              </a:lnSpc>
              <a:spcBef>
                <a:spcPct val="0"/>
              </a:spcBef>
              <a:spcAft>
                <a:spcPct val="0"/>
              </a:spcAft>
              <a:buClrTx/>
              <a:buSzTx/>
              <a:buFont typeface="Times New Roman" pitchFamily="18" charset="0"/>
              <a:buChar char="3"/>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Estimate q-value as</a:t>
            </a: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3"/>
              <a:tabLst/>
            </a:pPr>
            <a:endParaRPr lang="en-US" altLang="zh-CN" sz="1600" dirty="0" smtClean="0">
              <a:latin typeface="Times New Roman" pitchFamily="18" charset="0"/>
              <a:ea typeface="宋体"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37" name="Object 1"/>
          <p:cNvGraphicFramePr>
            <a:graphicFrameLocks noChangeAspect="1"/>
          </p:cNvGraphicFramePr>
          <p:nvPr/>
        </p:nvGraphicFramePr>
        <p:xfrm>
          <a:off x="3276600" y="1524000"/>
          <a:ext cx="295275" cy="180975"/>
        </p:xfrm>
        <a:graphic>
          <a:graphicData uri="http://schemas.openxmlformats.org/presentationml/2006/ole">
            <mc:AlternateContent xmlns:mc="http://schemas.openxmlformats.org/markup-compatibility/2006">
              <mc:Choice xmlns:v="urn:schemas-microsoft-com:vml" Requires="v">
                <p:oleObj spid="_x0000_s86045" name="Equation" r:id="rId3" imgW="291973" imgH="190417" progId="">
                  <p:embed/>
                </p:oleObj>
              </mc:Choice>
              <mc:Fallback>
                <p:oleObj name="Equation" r:id="rId3" imgW="291973"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524000"/>
                        <a:ext cx="2952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39" name="Object 3"/>
          <p:cNvGraphicFramePr>
            <a:graphicFrameLocks noChangeAspect="1"/>
          </p:cNvGraphicFramePr>
          <p:nvPr/>
        </p:nvGraphicFramePr>
        <p:xfrm>
          <a:off x="6553200" y="2514600"/>
          <a:ext cx="304800" cy="320040"/>
        </p:xfrm>
        <a:graphic>
          <a:graphicData uri="http://schemas.openxmlformats.org/presentationml/2006/ole">
            <mc:AlternateContent xmlns:mc="http://schemas.openxmlformats.org/markup-compatibility/2006">
              <mc:Choice xmlns:v="urn:schemas-microsoft-com:vml" Requires="v">
                <p:oleObj spid="_x0000_s86046" name="Equation" r:id="rId5" imgW="190417" imgH="203112" progId="">
                  <p:embed/>
                </p:oleObj>
              </mc:Choice>
              <mc:Fallback>
                <p:oleObj name="Equation" r:id="rId5" imgW="190417" imgH="20311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514600"/>
                        <a:ext cx="304800" cy="32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1" name="Object 5"/>
          <p:cNvGraphicFramePr>
            <a:graphicFrameLocks noChangeAspect="1"/>
          </p:cNvGraphicFramePr>
          <p:nvPr/>
        </p:nvGraphicFramePr>
        <p:xfrm>
          <a:off x="6324600" y="2971800"/>
          <a:ext cx="2438400" cy="292608"/>
        </p:xfrm>
        <a:graphic>
          <a:graphicData uri="http://schemas.openxmlformats.org/presentationml/2006/ole">
            <mc:AlternateContent xmlns:mc="http://schemas.openxmlformats.org/markup-compatibility/2006">
              <mc:Choice xmlns:v="urn:schemas-microsoft-com:vml" Requires="v">
                <p:oleObj spid="_x0000_s86047" name="Equation" r:id="rId7" imgW="1663700" imgH="203200" progId="">
                  <p:embed/>
                </p:oleObj>
              </mc:Choice>
              <mc:Fallback>
                <p:oleObj name="Equation" r:id="rId7" imgW="1663700" imgH="203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971800"/>
                        <a:ext cx="2438400" cy="292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3" name="Object 7"/>
          <p:cNvGraphicFramePr>
            <a:graphicFrameLocks noChangeAspect="1"/>
          </p:cNvGraphicFramePr>
          <p:nvPr/>
        </p:nvGraphicFramePr>
        <p:xfrm>
          <a:off x="2895600" y="3429000"/>
          <a:ext cx="2209800" cy="257810"/>
        </p:xfrm>
        <a:graphic>
          <a:graphicData uri="http://schemas.openxmlformats.org/presentationml/2006/ole">
            <mc:AlternateContent xmlns:mc="http://schemas.openxmlformats.org/markup-compatibility/2006">
              <mc:Choice xmlns:v="urn:schemas-microsoft-com:vml" Requires="v">
                <p:oleObj spid="_x0000_s86048" name="Equation" r:id="rId9" imgW="1714500" imgH="203200" progId="">
                  <p:embed/>
                </p:oleObj>
              </mc:Choice>
              <mc:Fallback>
                <p:oleObj name="Equation" r:id="rId9" imgW="1714500" imgH="2032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3429000"/>
                        <a:ext cx="2209800" cy="2578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5" name="Object 9"/>
          <p:cNvGraphicFramePr>
            <a:graphicFrameLocks noChangeAspect="1"/>
          </p:cNvGraphicFramePr>
          <p:nvPr/>
        </p:nvGraphicFramePr>
        <p:xfrm>
          <a:off x="6781800" y="4267200"/>
          <a:ext cx="1295400" cy="248612"/>
        </p:xfrm>
        <a:graphic>
          <a:graphicData uri="http://schemas.openxmlformats.org/presentationml/2006/ole">
            <mc:AlternateContent xmlns:mc="http://schemas.openxmlformats.org/markup-compatibility/2006">
              <mc:Choice xmlns:v="urn:schemas-microsoft-com:vml" Requires="v">
                <p:oleObj spid="_x0000_s86049" name="Equation" r:id="rId11" imgW="939392" imgH="190417" progId="">
                  <p:embed/>
                </p:oleObj>
              </mc:Choice>
              <mc:Fallback>
                <p:oleObj name="Equation" r:id="rId11" imgW="939392" imgH="190417"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4267200"/>
                        <a:ext cx="1295400" cy="24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7" name="Object 11"/>
          <p:cNvGraphicFramePr>
            <a:graphicFrameLocks noChangeAspect="1"/>
          </p:cNvGraphicFramePr>
          <p:nvPr/>
        </p:nvGraphicFramePr>
        <p:xfrm>
          <a:off x="1295400" y="4495800"/>
          <a:ext cx="1447800" cy="286828"/>
        </p:xfrm>
        <a:graphic>
          <a:graphicData uri="http://schemas.openxmlformats.org/presentationml/2006/ole">
            <mc:AlternateContent xmlns:mc="http://schemas.openxmlformats.org/markup-compatibility/2006">
              <mc:Choice xmlns:v="urn:schemas-microsoft-com:vml" Requires="v">
                <p:oleObj spid="_x0000_s86050" name="Equation" r:id="rId13" imgW="1002865" imgH="203112" progId="">
                  <p:embed/>
                </p:oleObj>
              </mc:Choice>
              <mc:Fallback>
                <p:oleObj name="Equation" r:id="rId13" imgW="1002865" imgH="203112"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400" y="4495800"/>
                        <a:ext cx="1447800" cy="286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49" name="Object 13"/>
          <p:cNvGraphicFramePr>
            <a:graphicFrameLocks noChangeAspect="1"/>
          </p:cNvGraphicFramePr>
          <p:nvPr/>
        </p:nvGraphicFramePr>
        <p:xfrm>
          <a:off x="3200400" y="4800600"/>
          <a:ext cx="1905000" cy="228600"/>
        </p:xfrm>
        <a:graphic>
          <a:graphicData uri="http://schemas.openxmlformats.org/presentationml/2006/ole">
            <mc:AlternateContent xmlns:mc="http://schemas.openxmlformats.org/markup-compatibility/2006">
              <mc:Choice xmlns:v="urn:schemas-microsoft-com:vml" Requires="v">
                <p:oleObj spid="_x0000_s86051" name="Equation" r:id="rId15" imgW="1663700" imgH="203200" progId="">
                  <p:embed/>
                </p:oleObj>
              </mc:Choice>
              <mc:Fallback>
                <p:oleObj name="Equation" r:id="rId15" imgW="1663700" imgH="2032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0400" y="4800600"/>
                        <a:ext cx="19050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5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51" name="Object 15"/>
          <p:cNvGraphicFramePr>
            <a:graphicFrameLocks noChangeAspect="1"/>
          </p:cNvGraphicFramePr>
          <p:nvPr/>
        </p:nvGraphicFramePr>
        <p:xfrm>
          <a:off x="1752600" y="5105400"/>
          <a:ext cx="1981200" cy="222488"/>
        </p:xfrm>
        <a:graphic>
          <a:graphicData uri="http://schemas.openxmlformats.org/presentationml/2006/ole">
            <mc:AlternateContent xmlns:mc="http://schemas.openxmlformats.org/markup-compatibility/2006">
              <mc:Choice xmlns:v="urn:schemas-microsoft-com:vml" Requires="v">
                <p:oleObj spid="_x0000_s86052" name="Equation" r:id="rId17" imgW="1777229" imgH="203112" progId="">
                  <p:embed/>
                </p:oleObj>
              </mc:Choice>
              <mc:Fallback>
                <p:oleObj name="Equation" r:id="rId17" imgW="1777229" imgH="203112"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2600" y="5105400"/>
                        <a:ext cx="1981200" cy="222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5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5553" name="Object 17"/>
          <p:cNvGraphicFramePr>
            <a:graphicFrameLocks noChangeAspect="1"/>
          </p:cNvGraphicFramePr>
          <p:nvPr/>
        </p:nvGraphicFramePr>
        <p:xfrm>
          <a:off x="2895600" y="5410200"/>
          <a:ext cx="2314575" cy="200025"/>
        </p:xfrm>
        <a:graphic>
          <a:graphicData uri="http://schemas.openxmlformats.org/presentationml/2006/ole">
            <mc:AlternateContent xmlns:mc="http://schemas.openxmlformats.org/markup-compatibility/2006">
              <mc:Choice xmlns:v="urn:schemas-microsoft-com:vml" Requires="v">
                <p:oleObj spid="_x0000_s86053" name="Equation" r:id="rId19" imgW="2311400" imgH="203200" progId="">
                  <p:embed/>
                </p:oleObj>
              </mc:Choice>
              <mc:Fallback>
                <p:oleObj name="Equation" r:id="rId19" imgW="2311400" imgH="20320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95600" y="5410200"/>
                        <a:ext cx="23145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6035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two procedures?</a:t>
            </a:r>
            <a:endParaRPr lang="en-US" dirty="0"/>
          </a:p>
        </p:txBody>
      </p:sp>
      <p:graphicFrame>
        <p:nvGraphicFramePr>
          <p:cNvPr id="4" name="Content Placeholder 3"/>
          <p:cNvGraphicFramePr>
            <a:graphicFrameLocks noGrp="1"/>
          </p:cNvGraphicFramePr>
          <p:nvPr>
            <p:ph idx="1"/>
          </p:nvPr>
        </p:nvGraphicFramePr>
        <p:xfrm>
          <a:off x="457200" y="2514600"/>
          <a:ext cx="8229600" cy="2081212"/>
        </p:xfrm>
        <a:graphic>
          <a:graphicData uri="http://schemas.openxmlformats.org/drawingml/2006/table">
            <a:tbl>
              <a:tblPr bandRow="1">
                <a:tableStyleId>{5C22544A-7EE6-4342-B048-85BDC9FD1C3A}</a:tableStyleId>
              </a:tblPr>
              <a:tblGrid>
                <a:gridCol w="8229600"/>
              </a:tblGrid>
              <a:tr h="1040606">
                <a:tc>
                  <a:txBody>
                    <a:bodyPr/>
                    <a:lstStyle/>
                    <a:p>
                      <a:r>
                        <a:rPr lang="en-US" sz="2400" b="1" dirty="0" smtClean="0"/>
                        <a:t>Complementary advantages of MAPE_G </a:t>
                      </a:r>
                      <a:r>
                        <a:rPr lang="en-US" sz="2400" b="1" dirty="0" err="1" smtClean="0"/>
                        <a:t>vs</a:t>
                      </a:r>
                      <a:r>
                        <a:rPr lang="en-US" sz="2400" b="1" dirty="0" smtClean="0"/>
                        <a:t> MAPE_P</a:t>
                      </a:r>
                      <a:endParaRPr lang="en-US" sz="2400" dirty="0"/>
                    </a:p>
                  </a:txBody>
                  <a:tcPr anchor="ctr"/>
                </a:tc>
              </a:tr>
              <a:tr h="1040606">
                <a:tc>
                  <a:txBody>
                    <a:bodyPr/>
                    <a:lstStyle/>
                    <a:p>
                      <a:r>
                        <a:rPr lang="en-US" sz="2400" dirty="0" smtClean="0"/>
                        <a:t>An example:</a:t>
                      </a:r>
                      <a:r>
                        <a:rPr lang="en-US" sz="2400" baseline="0" dirty="0" smtClean="0"/>
                        <a:t>  AANU and HCTU gene sets</a:t>
                      </a:r>
                      <a:endParaRPr lang="en-US" sz="2400" dirty="0"/>
                    </a:p>
                  </a:txBody>
                  <a:tcPr anchor="ctr"/>
                </a:tc>
              </a:tr>
            </a:tbl>
          </a:graphicData>
        </a:graphic>
      </p:graphicFrame>
    </p:spTree>
    <p:extLst>
      <p:ext uri="{BB962C8B-B14F-4D97-AF65-F5344CB8AC3E}">
        <p14:creationId xmlns:p14="http://schemas.microsoft.com/office/powerpoint/2010/main" val="40244921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two procedures?</a:t>
            </a:r>
            <a:endParaRPr lang="en-US" dirty="0"/>
          </a:p>
        </p:txBody>
      </p:sp>
      <p:pic>
        <p:nvPicPr>
          <p:cNvPr id="95235" name="Picture 3"/>
          <p:cNvPicPr>
            <a:picLocks noGrp="1" noChangeAspect="1" noChangeArrowheads="1"/>
          </p:cNvPicPr>
          <p:nvPr>
            <p:ph idx="1"/>
          </p:nvPr>
        </p:nvPicPr>
        <p:blipFill>
          <a:blip r:embed="rId2" cstate="print"/>
          <a:srcRect/>
          <a:stretch>
            <a:fillRect/>
          </a:stretch>
        </p:blipFill>
        <p:spPr bwMode="auto">
          <a:xfrm>
            <a:off x="4724399" y="1905000"/>
            <a:ext cx="4186381" cy="3733800"/>
          </a:xfrm>
          <a:prstGeom prst="rect">
            <a:avLst/>
          </a:prstGeom>
          <a:noFill/>
          <a:ln w="9525">
            <a:noFill/>
            <a:miter lim="800000"/>
            <a:headEnd/>
            <a:tailEnd/>
          </a:ln>
        </p:spPr>
      </p:pic>
      <p:pic>
        <p:nvPicPr>
          <p:cNvPr id="95234" name="Picture 2"/>
          <p:cNvPicPr>
            <a:picLocks noChangeAspect="1" noChangeArrowheads="1"/>
          </p:cNvPicPr>
          <p:nvPr/>
        </p:nvPicPr>
        <p:blipFill>
          <a:blip r:embed="rId3" cstate="print"/>
          <a:srcRect/>
          <a:stretch>
            <a:fillRect/>
          </a:stretch>
        </p:blipFill>
        <p:spPr bwMode="auto">
          <a:xfrm>
            <a:off x="533400" y="1904999"/>
            <a:ext cx="3886200" cy="3614675"/>
          </a:xfrm>
          <a:prstGeom prst="rect">
            <a:avLst/>
          </a:prstGeom>
          <a:noFill/>
          <a:ln w="9525">
            <a:noFill/>
            <a:miter lim="800000"/>
            <a:headEnd/>
            <a:tailEnd/>
          </a:ln>
        </p:spPr>
      </p:pic>
    </p:spTree>
    <p:extLst>
      <p:ext uri="{BB962C8B-B14F-4D97-AF65-F5344CB8AC3E}">
        <p14:creationId xmlns:p14="http://schemas.microsoft.com/office/powerpoint/2010/main" val="15377094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two procedures?</a:t>
            </a:r>
            <a:endParaRPr lang="en-US" dirty="0"/>
          </a:p>
        </p:txBody>
      </p:sp>
      <p:sp>
        <p:nvSpPr>
          <p:cNvPr id="2" name="Content Placeholder 1"/>
          <p:cNvSpPr>
            <a:spLocks noGrp="1"/>
          </p:cNvSpPr>
          <p:nvPr>
            <p:ph idx="1"/>
          </p:nvPr>
        </p:nvSpPr>
        <p:spPr/>
        <p:txBody>
          <a:bodyPr/>
          <a:lstStyle/>
          <a:p>
            <a:endParaRPr lang="en-US" dirty="0"/>
          </a:p>
        </p:txBody>
      </p:sp>
      <p:pic>
        <p:nvPicPr>
          <p:cNvPr id="96258" name="Picture 2"/>
          <p:cNvPicPr>
            <a:picLocks noChangeAspect="1" noChangeArrowheads="1"/>
          </p:cNvPicPr>
          <p:nvPr/>
        </p:nvPicPr>
        <p:blipFill>
          <a:blip r:embed="rId2" cstate="print"/>
          <a:srcRect/>
          <a:stretch>
            <a:fillRect/>
          </a:stretch>
        </p:blipFill>
        <p:spPr bwMode="auto">
          <a:xfrm>
            <a:off x="5105400" y="2209800"/>
            <a:ext cx="3418294" cy="3505200"/>
          </a:xfrm>
          <a:prstGeom prst="rect">
            <a:avLst/>
          </a:prstGeom>
          <a:noFill/>
          <a:ln w="9525">
            <a:noFill/>
            <a:miter lim="800000"/>
            <a:headEnd/>
            <a:tailEnd/>
          </a:ln>
        </p:spPr>
      </p:pic>
      <p:pic>
        <p:nvPicPr>
          <p:cNvPr id="96259" name="Picture 3"/>
          <p:cNvPicPr>
            <a:picLocks noChangeAspect="1" noChangeArrowheads="1"/>
          </p:cNvPicPr>
          <p:nvPr/>
        </p:nvPicPr>
        <p:blipFill>
          <a:blip r:embed="rId3" cstate="print"/>
          <a:srcRect/>
          <a:stretch>
            <a:fillRect/>
          </a:stretch>
        </p:blipFill>
        <p:spPr bwMode="auto">
          <a:xfrm>
            <a:off x="609600" y="2209800"/>
            <a:ext cx="3875182" cy="3429000"/>
          </a:xfrm>
          <a:prstGeom prst="rect">
            <a:avLst/>
          </a:prstGeom>
          <a:noFill/>
          <a:ln w="9525">
            <a:noFill/>
            <a:miter lim="800000"/>
            <a:headEnd/>
            <a:tailEnd/>
          </a:ln>
        </p:spPr>
      </p:pic>
    </p:spTree>
    <p:extLst>
      <p:ext uri="{BB962C8B-B14F-4D97-AF65-F5344CB8AC3E}">
        <p14:creationId xmlns:p14="http://schemas.microsoft.com/office/powerpoint/2010/main" val="4165415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MAPE results</a:t>
            </a:r>
            <a:endParaRPr lang="en-US" dirty="0"/>
          </a:p>
        </p:txBody>
      </p:sp>
      <p:sp>
        <p:nvSpPr>
          <p:cNvPr id="2" name="Content Placeholder 1"/>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cstate="print"/>
          <a:srcRect/>
          <a:stretch>
            <a:fillRect/>
          </a:stretch>
        </p:blipFill>
        <p:spPr bwMode="auto">
          <a:xfrm>
            <a:off x="1066800" y="3124200"/>
            <a:ext cx="6653213" cy="1320800"/>
          </a:xfrm>
          <a:prstGeom prst="rect">
            <a:avLst/>
          </a:prstGeom>
          <a:noFill/>
          <a:ln w="9525">
            <a:noFill/>
            <a:miter lim="800000"/>
            <a:headEnd/>
            <a:tailEnd/>
          </a:ln>
        </p:spPr>
      </p:pic>
    </p:spTree>
    <p:extLst>
      <p:ext uri="{BB962C8B-B14F-4D97-AF65-F5344CB8AC3E}">
        <p14:creationId xmlns:p14="http://schemas.microsoft.com/office/powerpoint/2010/main" val="422885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Meta-analysis and integrative analysis</a:t>
            </a:r>
            <a:endParaRPr lang="en-US" sz="3800" dirty="0"/>
          </a:p>
        </p:txBody>
      </p:sp>
      <p:sp>
        <p:nvSpPr>
          <p:cNvPr id="3" name="Content Placeholder 2"/>
          <p:cNvSpPr>
            <a:spLocks noGrp="1"/>
          </p:cNvSpPr>
          <p:nvPr>
            <p:ph idx="1"/>
          </p:nvPr>
        </p:nvSpPr>
        <p:spPr/>
        <p:txBody>
          <a:bodyPr/>
          <a:lstStyle/>
          <a:p>
            <a:r>
              <a:rPr lang="en-US" dirty="0" smtClean="0"/>
              <a:t>Horizontal genomic meta-analysis: Combine multiple relevant studies (e.g. microarray or GWAS) to increase statistical power.</a:t>
            </a:r>
          </a:p>
          <a:p>
            <a:r>
              <a:rPr lang="en-US" dirty="0" smtClean="0"/>
              <a:t>Vertical genomic integrative analysis: Integrate multiple studies that measure multiple dimension of genetic information of the same cohort (e.g. transcription, genotyping, copy number variation, methylation, </a:t>
            </a:r>
            <a:r>
              <a:rPr lang="en-US" dirty="0" err="1" smtClean="0"/>
              <a:t>miRNA</a:t>
            </a:r>
            <a:r>
              <a:rPr lang="en-US" dirty="0" smtClean="0"/>
              <a:t> </a:t>
            </a:r>
            <a:r>
              <a:rPr lang="en-US" dirty="0" err="1" smtClean="0"/>
              <a:t>etc</a:t>
            </a:r>
            <a:r>
              <a:rPr lang="en-US" dirty="0" smtClean="0"/>
              <a:t>).</a:t>
            </a:r>
            <a:endParaRPr lang="en-US" dirty="0"/>
          </a:p>
        </p:txBody>
      </p:sp>
    </p:spTree>
    <p:extLst>
      <p:ext uri="{BB962C8B-B14F-4D97-AF65-F5344CB8AC3E}">
        <p14:creationId xmlns:p14="http://schemas.microsoft.com/office/powerpoint/2010/main" val="3275062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Combine MAPE_G and MAPE_P</a:t>
            </a:r>
            <a:endParaRPr lang="en-US" dirty="0"/>
          </a:p>
        </p:txBody>
      </p:sp>
      <p:pic>
        <p:nvPicPr>
          <p:cNvPr id="67588" name="Picture 4" descr="C:\MAP\defense\lung_mape_G_mape_P.png"/>
          <p:cNvPicPr>
            <a:picLocks noChangeAspect="1" noChangeArrowheads="1"/>
          </p:cNvPicPr>
          <p:nvPr/>
        </p:nvPicPr>
        <p:blipFill>
          <a:blip r:embed="rId2" cstate="print"/>
          <a:srcRect/>
          <a:stretch>
            <a:fillRect/>
          </a:stretch>
        </p:blipFill>
        <p:spPr bwMode="auto">
          <a:xfrm>
            <a:off x="607761" y="1447800"/>
            <a:ext cx="4802439" cy="4899025"/>
          </a:xfrm>
          <a:prstGeom prst="rect">
            <a:avLst/>
          </a:prstGeom>
          <a:noFill/>
        </p:spPr>
      </p:pic>
      <p:sp>
        <p:nvSpPr>
          <p:cNvPr id="4" name="TextBox 3"/>
          <p:cNvSpPr txBox="1"/>
          <p:nvPr/>
        </p:nvSpPr>
        <p:spPr>
          <a:xfrm>
            <a:off x="5334000" y="2362200"/>
            <a:ext cx="2971800" cy="1754326"/>
          </a:xfrm>
          <a:prstGeom prst="rect">
            <a:avLst/>
          </a:prstGeom>
          <a:noFill/>
        </p:spPr>
        <p:txBody>
          <a:bodyPr wrap="square" rtlCol="0">
            <a:spAutoFit/>
          </a:bodyPr>
          <a:lstStyle/>
          <a:p>
            <a:r>
              <a:rPr lang="en-US" b="1" dirty="0" smtClean="0"/>
              <a:t>MAPE_G and MAPE_P have complementary strengths. We are interested in pathways identified by both methods.</a:t>
            </a:r>
            <a:endParaRPr lang="en-US" dirty="0"/>
          </a:p>
        </p:txBody>
      </p:sp>
    </p:spTree>
    <p:extLst>
      <p:ext uri="{BB962C8B-B14F-4D97-AF65-F5344CB8AC3E}">
        <p14:creationId xmlns:p14="http://schemas.microsoft.com/office/powerpoint/2010/main" val="42347617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nvGraphicFramePr>
        <p:xfrm>
          <a:off x="685800" y="304800"/>
          <a:ext cx="6626225" cy="6365875"/>
        </p:xfrm>
        <a:graphic>
          <a:graphicData uri="http://schemas.openxmlformats.org/presentationml/2006/ole">
            <mc:AlternateContent xmlns:mc="http://schemas.openxmlformats.org/markup-compatibility/2006">
              <mc:Choice xmlns:v="urn:schemas-microsoft-com:vml" Requires="v">
                <p:oleObj spid="_x0000_s87045" name="Visio" r:id="rId3" imgW="6625530" imgH="6365216" progId="">
                  <p:embed/>
                </p:oleObj>
              </mc:Choice>
              <mc:Fallback>
                <p:oleObj name="Visio" r:id="rId3" imgW="6625530" imgH="636521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
                        <a:ext cx="6626225" cy="636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219200" y="6324600"/>
            <a:ext cx="5867400" cy="461665"/>
          </a:xfrm>
          <a:prstGeom prst="rect">
            <a:avLst/>
          </a:prstGeom>
          <a:noFill/>
        </p:spPr>
        <p:txBody>
          <a:bodyPr wrap="square" rtlCol="0">
            <a:spAutoFit/>
          </a:bodyPr>
          <a:lstStyle/>
          <a:p>
            <a:r>
              <a:rPr lang="en-US" dirty="0" smtClean="0"/>
              <a:t>                       </a:t>
            </a:r>
            <a:r>
              <a:rPr lang="en-US" sz="2400" dirty="0" smtClean="0">
                <a:solidFill>
                  <a:srgbClr val="FFFFFF"/>
                </a:solidFill>
                <a:effectLst>
                  <a:glow rad="101600">
                    <a:schemeClr val="tx2"/>
                  </a:glow>
                </a:effectLst>
                <a:latin typeface="+mj-lt"/>
                <a:ea typeface="+mj-ea"/>
                <a:cs typeface="+mj-cs"/>
              </a:rPr>
              <a:t>The procedure of MAPE_I</a:t>
            </a:r>
          </a:p>
        </p:txBody>
      </p:sp>
    </p:spTree>
    <p:extLst>
      <p:ext uri="{BB962C8B-B14F-4D97-AF65-F5344CB8AC3E}">
        <p14:creationId xmlns:p14="http://schemas.microsoft.com/office/powerpoint/2010/main" val="23890501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91" name="Text Box 59"/>
          <p:cNvSpPr txBox="1">
            <a:spLocks noChangeArrowheads="1"/>
          </p:cNvSpPr>
          <p:nvPr/>
        </p:nvSpPr>
        <p:spPr bwMode="auto">
          <a:xfrm>
            <a:off x="704850" y="838201"/>
            <a:ext cx="7067550" cy="3733799"/>
          </a:xfrm>
          <a:prstGeom prst="rect">
            <a:avLst/>
          </a:prstGeom>
          <a:solidFill>
            <a:srgbClr val="DDDDDD"/>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altLang="zh-CN" sz="2800" b="1" i="0" u="none" strike="noStrike" cap="none" normalizeH="0" baseline="0" dirty="0" smtClean="0">
                <a:ln>
                  <a:noFill/>
                </a:ln>
                <a:solidFill>
                  <a:schemeClr val="tx1"/>
                </a:solidFill>
                <a:effectLst/>
                <a:latin typeface="Calibri" pitchFamily="34" charset="0"/>
                <a:ea typeface="宋体" pitchFamily="2" charset="-122"/>
                <a:cs typeface="Arial" pitchFamily="34" charset="0"/>
              </a:rPr>
              <a:t>Procedures of </a:t>
            </a:r>
            <a:r>
              <a:rPr kumimoji="0" lang="en-US" altLang="zh-TW" sz="2800" b="1" i="0" u="none" strike="noStrike" cap="none" normalizeH="0" baseline="0" dirty="0" smtClean="0">
                <a:ln>
                  <a:noFill/>
                </a:ln>
                <a:solidFill>
                  <a:schemeClr val="tx1"/>
                </a:solidFill>
                <a:effectLst/>
                <a:latin typeface="Calibri" pitchFamily="34" charset="0"/>
                <a:ea typeface="PMingLiU" pitchFamily="18" charset="-120"/>
                <a:cs typeface="Arial" pitchFamily="34" charset="0"/>
              </a:rPr>
              <a:t>MAPE_I</a:t>
            </a:r>
            <a:endParaRPr kumimoji="0" lang="en-US" altLang="zh-CN" sz="28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1"/>
              <a:tabLst/>
            </a:pPr>
            <a:r>
              <a:rPr lang="en-US" altLang="zh-CN" sz="1600" dirty="0" smtClean="0">
                <a:latin typeface="Times New Roman" pitchFamily="18" charset="0"/>
                <a:ea typeface="宋体" pitchFamily="2" charset="-122"/>
                <a:cs typeface="Arial" pitchFamily="34" charset="0"/>
              </a:rPr>
              <a:t>.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Let                                             and </a:t>
            </a:r>
            <a:r>
              <a:rPr kumimoji="0" lang="en-US" altLang="zh-CN" sz="1600" b="0" i="0" u="none" strike="noStrike" cap="none" normalizeH="0" baseline="-25000" dirty="0" smtClean="0">
                <a:ln>
                  <a:noFill/>
                </a:ln>
                <a:solidFill>
                  <a:schemeClr val="tx1"/>
                </a:solidFill>
                <a:effectLst/>
                <a:latin typeface="Times New Roman" pitchFamily="18" charset="0"/>
                <a:ea typeface="宋体" pitchFamily="2" charset="-122"/>
                <a:cs typeface="Arial" pitchFamily="34" charset="0"/>
              </a:rPr>
              <a:t> </a:t>
            </a:r>
          </a:p>
          <a:p>
            <a:pPr marL="457200" marR="0" lvl="1" indent="0" algn="l" defTabSz="914400" rtl="0" eaLnBrk="1" fontAlgn="base" latinLnBrk="0" hangingPunct="1">
              <a:lnSpc>
                <a:spcPct val="100000"/>
              </a:lnSpc>
              <a:spcBef>
                <a:spcPct val="0"/>
              </a:spcBef>
              <a:spcAft>
                <a:spcPct val="0"/>
              </a:spcAft>
              <a:buClrTx/>
              <a:buSzTx/>
              <a:tabLst/>
            </a:pPr>
            <a:endParaRPr kumimoji="0" lang="en-US" altLang="zh-CN" sz="1600" b="0" i="0" u="none" strike="noStrike" cap="none" normalizeH="0" baseline="-2500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from Procedures in MAPE_G and MAPE_P. </a:t>
            </a:r>
          </a:p>
          <a:p>
            <a:pPr marL="457200" marR="0" lvl="1" indent="0" algn="l" defTabSz="914400" rtl="0" eaLnBrk="1" fontAlgn="base" latinLnBrk="0" hangingPunct="1">
              <a:lnSpc>
                <a:spcPct val="100000"/>
              </a:lnSpc>
              <a:spcBef>
                <a:spcPct val="0"/>
              </a:spcBef>
              <a:spcAft>
                <a:spcPct val="0"/>
              </a:spcAft>
              <a:buClrTx/>
              <a:buSzTx/>
              <a:tabLst/>
            </a:pPr>
            <a:endParaRPr lang="en-US" altLang="zh-CN" sz="1600" dirty="0" smtClean="0">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tabLst/>
            </a:pPr>
            <a:endPar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2"/>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Estimate the p-value as                                                              . </a:t>
            </a: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3"/>
              <a:tabLst/>
            </a:pPr>
            <a:endParaRPr lang="en-US" altLang="zh-CN" sz="1600" dirty="0" smtClean="0">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3"/>
              <a:tabLst/>
            </a:pPr>
            <a:endPar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3"/>
              <a:tabLst/>
            </a:pPr>
            <a:r>
              <a:rPr lang="en-US" altLang="zh-CN" sz="1600" dirty="0" smtClean="0">
                <a:latin typeface="Times New Roman" pitchFamily="18" charset="0"/>
                <a:ea typeface="宋体" pitchFamily="2" charset="-122"/>
                <a:cs typeface="Arial" pitchFamily="34" charset="0"/>
              </a:rPr>
              <a:t>. </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Estimate q-value as                                                                                    .</a:t>
            </a:r>
          </a:p>
          <a:p>
            <a:pPr marL="457200" marR="0" lvl="1" indent="0" algn="l" defTabSz="914400" rtl="0" eaLnBrk="1" fontAlgn="base" latinLnBrk="0" hangingPunct="1">
              <a:lnSpc>
                <a:spcPct val="100000"/>
              </a:lnSpc>
              <a:spcBef>
                <a:spcPct val="0"/>
              </a:spcBef>
              <a:spcAft>
                <a:spcPct val="0"/>
              </a:spcAft>
              <a:buClrTx/>
              <a:buSzTx/>
              <a:buFont typeface="Times New Roman" pitchFamily="18" charset="0"/>
              <a:buChar char="3"/>
              <a:tabLst/>
            </a:pPr>
            <a:endParaRPr lang="en-US" altLang="zh-CN" sz="1600" dirty="0" smtClean="0">
              <a:latin typeface="Times New Roman" pitchFamily="18" charset="0"/>
              <a:ea typeface="宋体" pitchFamily="2" charset="-122"/>
              <a:cs typeface="Arial" pitchFamily="34" charset="0"/>
            </a:endParaRPr>
          </a:p>
          <a:p>
            <a:pPr marL="457200" marR="0" lvl="1" indent="0" algn="l" defTabSz="914400" rtl="0" eaLnBrk="1" fontAlgn="base" latinLnBrk="0" hangingPunct="1">
              <a:lnSpc>
                <a:spcPct val="100000"/>
              </a:lnSpc>
              <a:spcBef>
                <a:spcPct val="0"/>
              </a:spcBef>
              <a:spcAft>
                <a:spcPct val="0"/>
              </a:spcAft>
              <a:buClrTx/>
              <a:buSzTx/>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Arial" pitchFamily="34" charset="0"/>
              </a:rPr>
              <a:t>                                                are enriched pathways identified by MAPE_I.</a:t>
            </a:r>
            <a:endParaRPr kumimoji="0" lang="en-US" altLang="zh-TW" sz="1600" b="0" i="0" u="none" strike="noStrike" cap="none" normalizeH="0" baseline="0" dirty="0" smtClean="0">
              <a:ln>
                <a:noFill/>
              </a:ln>
              <a:solidFill>
                <a:schemeClr val="tx1"/>
              </a:solidFill>
              <a:effectLst/>
              <a:latin typeface="Times New Roman" pitchFamily="18" charset="0"/>
              <a:ea typeface="PMingLiU" pitchFamily="18" charset="-12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3" name="Object 1"/>
          <p:cNvGraphicFramePr>
            <a:graphicFrameLocks noChangeAspect="1"/>
          </p:cNvGraphicFramePr>
          <p:nvPr/>
        </p:nvGraphicFramePr>
        <p:xfrm>
          <a:off x="1828800" y="1371600"/>
          <a:ext cx="2057400" cy="372291"/>
        </p:xfrm>
        <a:graphic>
          <a:graphicData uri="http://schemas.openxmlformats.org/presentationml/2006/ole">
            <mc:AlternateContent xmlns:mc="http://schemas.openxmlformats.org/markup-compatibility/2006">
              <mc:Choice xmlns:v="urn:schemas-microsoft-com:vml" Requires="v">
                <p:oleObj spid="_x0000_s88081" name="Equation" r:id="rId3" imgW="1002865" imgH="190417" progId="">
                  <p:embed/>
                </p:oleObj>
              </mc:Choice>
              <mc:Fallback>
                <p:oleObj name="Equation" r:id="rId3" imgW="1002865"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71600"/>
                        <a:ext cx="2057400" cy="372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5" name="Object 3"/>
          <p:cNvGraphicFramePr>
            <a:graphicFrameLocks noChangeAspect="1"/>
          </p:cNvGraphicFramePr>
          <p:nvPr/>
        </p:nvGraphicFramePr>
        <p:xfrm>
          <a:off x="4419600" y="1371600"/>
          <a:ext cx="2013857" cy="352425"/>
        </p:xfrm>
        <a:graphic>
          <a:graphicData uri="http://schemas.openxmlformats.org/presentationml/2006/ole">
            <mc:AlternateContent xmlns:mc="http://schemas.openxmlformats.org/markup-compatibility/2006">
              <mc:Choice xmlns:v="urn:schemas-microsoft-com:vml" Requires="v">
                <p:oleObj spid="_x0000_s88082" name="Equation" r:id="rId5" imgW="1143000" imgH="203200" progId="">
                  <p:embed/>
                </p:oleObj>
              </mc:Choice>
              <mc:Fallback>
                <p:oleObj name="Equation" r:id="rId5" imgW="1143000" imgH="203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1371600"/>
                        <a:ext cx="2013857"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7" name="Object 5"/>
          <p:cNvGraphicFramePr>
            <a:graphicFrameLocks noChangeAspect="1"/>
          </p:cNvGraphicFramePr>
          <p:nvPr/>
        </p:nvGraphicFramePr>
        <p:xfrm>
          <a:off x="3429000" y="2514600"/>
          <a:ext cx="3029857" cy="381000"/>
        </p:xfrm>
        <a:graphic>
          <a:graphicData uri="http://schemas.openxmlformats.org/presentationml/2006/ole">
            <mc:AlternateContent xmlns:mc="http://schemas.openxmlformats.org/markup-compatibility/2006">
              <mc:Choice xmlns:v="urn:schemas-microsoft-com:vml" Requires="v">
                <p:oleObj spid="_x0000_s88083" name="Equation" r:id="rId7" imgW="1586811" imgH="203112" progId="">
                  <p:embed/>
                </p:oleObj>
              </mc:Choice>
              <mc:Fallback>
                <p:oleObj name="Equation" r:id="rId7" imgW="1586811" imgH="20311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514600"/>
                        <a:ext cx="302985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19" name="Object 7"/>
          <p:cNvGraphicFramePr>
            <a:graphicFrameLocks noChangeAspect="1"/>
          </p:cNvGraphicFramePr>
          <p:nvPr/>
        </p:nvGraphicFramePr>
        <p:xfrm>
          <a:off x="3200400" y="3200400"/>
          <a:ext cx="4064000" cy="381000"/>
        </p:xfrm>
        <a:graphic>
          <a:graphicData uri="http://schemas.openxmlformats.org/presentationml/2006/ole">
            <mc:AlternateContent xmlns:mc="http://schemas.openxmlformats.org/markup-compatibility/2006">
              <mc:Choice xmlns:v="urn:schemas-microsoft-com:vml" Requires="v">
                <p:oleObj spid="_x0000_s88084" name="Equation" r:id="rId9" imgW="2133600" imgH="203200" progId="">
                  <p:embed/>
                </p:oleObj>
              </mc:Choice>
              <mc:Fallback>
                <p:oleObj name="Equation" r:id="rId9" imgW="2133600" imgH="2032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3200400"/>
                        <a:ext cx="406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4521" name="Object 9"/>
          <p:cNvGraphicFramePr>
            <a:graphicFrameLocks noChangeAspect="1"/>
          </p:cNvGraphicFramePr>
          <p:nvPr/>
        </p:nvGraphicFramePr>
        <p:xfrm>
          <a:off x="1411705" y="3733800"/>
          <a:ext cx="1941095" cy="304800"/>
        </p:xfrm>
        <a:graphic>
          <a:graphicData uri="http://schemas.openxmlformats.org/presentationml/2006/ole">
            <mc:AlternateContent xmlns:mc="http://schemas.openxmlformats.org/markup-compatibility/2006">
              <mc:Choice xmlns:v="urn:schemas-microsoft-com:vml" Requires="v">
                <p:oleObj spid="_x0000_s88085" name="Equation" r:id="rId11" imgW="1155700" imgH="190500" progId="">
                  <p:embed/>
                </p:oleObj>
              </mc:Choice>
              <mc:Fallback>
                <p:oleObj name="Equation" r:id="rId11" imgW="1155700" imgH="1905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11705" y="3733800"/>
                        <a:ext cx="194109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73004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Scenario 1 (different degrees of effect sizes)</a:t>
            </a:r>
            <a:endParaRPr lang="en-US" sz="3200" dirty="0"/>
          </a:p>
        </p:txBody>
      </p:sp>
      <p:sp>
        <p:nvSpPr>
          <p:cNvPr id="2" name="Content Placeholder 1"/>
          <p:cNvSpPr>
            <a:spLocks noGrp="1"/>
          </p:cNvSpPr>
          <p:nvPr>
            <p:ph idx="1"/>
          </p:nvPr>
        </p:nvSpPr>
        <p:spPr/>
        <p:txBody>
          <a:bodyPr/>
          <a:lstStyle/>
          <a:p>
            <a:endParaRPr lang="en-US" dirty="0"/>
          </a:p>
        </p:txBody>
      </p:sp>
      <p:pic>
        <p:nvPicPr>
          <p:cNvPr id="75779" name="Picture 3"/>
          <p:cNvPicPr>
            <a:picLocks noChangeAspect="1" noChangeArrowheads="1"/>
          </p:cNvPicPr>
          <p:nvPr/>
        </p:nvPicPr>
        <p:blipFill>
          <a:blip r:embed="rId2" cstate="print"/>
          <a:srcRect/>
          <a:stretch>
            <a:fillRect/>
          </a:stretch>
        </p:blipFill>
        <p:spPr bwMode="auto">
          <a:xfrm>
            <a:off x="113847" y="2427288"/>
            <a:ext cx="8951113" cy="2449512"/>
          </a:xfrm>
          <a:prstGeom prst="rect">
            <a:avLst/>
          </a:prstGeom>
          <a:noFill/>
          <a:ln w="9525">
            <a:noFill/>
            <a:miter lim="800000"/>
            <a:headEnd/>
            <a:tailEnd/>
          </a:ln>
        </p:spPr>
      </p:pic>
      <p:sp>
        <p:nvSpPr>
          <p:cNvPr id="5" name="TextBox 4"/>
          <p:cNvSpPr txBox="1"/>
          <p:nvPr/>
        </p:nvSpPr>
        <p:spPr>
          <a:xfrm>
            <a:off x="4876800" y="5181600"/>
            <a:ext cx="3657600" cy="646331"/>
          </a:xfrm>
          <a:prstGeom prst="rect">
            <a:avLst/>
          </a:prstGeom>
          <a:noFill/>
          <a:ln w="19050">
            <a:solidFill>
              <a:srgbClr val="C00000"/>
            </a:solidFill>
          </a:ln>
        </p:spPr>
        <p:txBody>
          <a:bodyPr wrap="square" rtlCol="0">
            <a:spAutoFit/>
          </a:bodyPr>
          <a:lstStyle/>
          <a:p>
            <a:r>
              <a:rPr lang="en-US" dirty="0" smtClean="0"/>
              <a:t>MAPE_G has better power in large </a:t>
            </a:r>
            <a:r>
              <a:rPr lang="el-GR" dirty="0" smtClean="0">
                <a:sym typeface="Symbol"/>
              </a:rPr>
              <a:t></a:t>
            </a:r>
            <a:r>
              <a:rPr lang="en-US" dirty="0" smtClean="0">
                <a:sym typeface="Symbol"/>
              </a:rPr>
              <a:t> or small </a:t>
            </a:r>
            <a:r>
              <a:rPr lang="el-GR" dirty="0" smtClean="0"/>
              <a:t>α</a:t>
            </a:r>
            <a:r>
              <a:rPr lang="en-US" dirty="0" smtClean="0"/>
              <a:t>.</a:t>
            </a:r>
            <a:endParaRPr lang="en-US" dirty="0"/>
          </a:p>
        </p:txBody>
      </p:sp>
      <p:cxnSp>
        <p:nvCxnSpPr>
          <p:cNvPr id="7" name="Straight Arrow Connector 6"/>
          <p:cNvCxnSpPr>
            <a:stCxn id="5" idx="0"/>
          </p:cNvCxnSpPr>
          <p:nvPr/>
        </p:nvCxnSpPr>
        <p:spPr>
          <a:xfrm rot="5400000" flipH="1" flipV="1">
            <a:off x="6591300" y="4152900"/>
            <a:ext cx="1143000" cy="9144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Scenario 1 (different degrees of effect sizes)</a:t>
            </a:r>
            <a:endParaRPr lang="en-US" sz="3600" dirty="0"/>
          </a:p>
        </p:txBody>
      </p:sp>
      <p:sp>
        <p:nvSpPr>
          <p:cNvPr id="2" name="Content Placeholder 1"/>
          <p:cNvSpPr>
            <a:spLocks noGrp="1"/>
          </p:cNvSpPr>
          <p:nvPr>
            <p:ph idx="1"/>
          </p:nvPr>
        </p:nvSpPr>
        <p:spPr>
          <a:xfrm>
            <a:off x="457200" y="4876800"/>
            <a:ext cx="8229600" cy="1249363"/>
          </a:xfrm>
        </p:spPr>
        <p:txBody>
          <a:bodyPr>
            <a:normAutofit/>
          </a:bodyPr>
          <a:lstStyle/>
          <a:p>
            <a:r>
              <a:rPr lang="en-US" sz="2000" dirty="0" smtClean="0"/>
              <a:t>Red line: power of MAPE_I</a:t>
            </a:r>
          </a:p>
          <a:p>
            <a:r>
              <a:rPr lang="en-US" sz="2000" dirty="0" smtClean="0"/>
              <a:t>Blue line: power of MAPE_P</a:t>
            </a:r>
          </a:p>
          <a:p>
            <a:r>
              <a:rPr lang="en-US" sz="2000" dirty="0" smtClean="0"/>
              <a:t>Green line: power of MAPE_G</a:t>
            </a:r>
            <a:endParaRPr lang="en-US" sz="2000" dirty="0"/>
          </a:p>
        </p:txBody>
      </p:sp>
      <p:pic>
        <p:nvPicPr>
          <p:cNvPr id="76802" name="Picture 2"/>
          <p:cNvPicPr>
            <a:picLocks noChangeAspect="1" noChangeArrowheads="1"/>
          </p:cNvPicPr>
          <p:nvPr/>
        </p:nvPicPr>
        <p:blipFill>
          <a:blip r:embed="rId2" cstate="print"/>
          <a:srcRect/>
          <a:stretch>
            <a:fillRect/>
          </a:stretch>
        </p:blipFill>
        <p:spPr bwMode="auto">
          <a:xfrm>
            <a:off x="104376" y="1905000"/>
            <a:ext cx="8852006" cy="2438400"/>
          </a:xfrm>
          <a:prstGeom prst="rect">
            <a:avLst/>
          </a:prstGeom>
          <a:noFill/>
          <a:ln w="9525">
            <a:noFill/>
            <a:miter lim="800000"/>
            <a:headEnd/>
            <a:tailEnd/>
          </a:ln>
        </p:spPr>
      </p:pic>
    </p:spTree>
    <p:extLst>
      <p:ext uri="{BB962C8B-B14F-4D97-AF65-F5344CB8AC3E}">
        <p14:creationId xmlns:p14="http://schemas.microsoft.com/office/powerpoint/2010/main" val="14979202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C:\MAP\results_simulation\500\figure.simu.1.png"/>
          <p:cNvPicPr>
            <a:picLocks noChangeAspect="1" noChangeArrowheads="1"/>
          </p:cNvPicPr>
          <p:nvPr/>
        </p:nvPicPr>
        <p:blipFill>
          <a:blip r:embed="rId2" cstate="print"/>
          <a:srcRect/>
          <a:stretch>
            <a:fillRect/>
          </a:stretch>
        </p:blipFill>
        <p:spPr bwMode="auto">
          <a:xfrm>
            <a:off x="762000" y="342899"/>
            <a:ext cx="4343400" cy="6515101"/>
          </a:xfrm>
          <a:prstGeom prst="rect">
            <a:avLst/>
          </a:prstGeom>
          <a:noFill/>
        </p:spPr>
      </p:pic>
      <p:sp>
        <p:nvSpPr>
          <p:cNvPr id="5" name="TextBox 4"/>
          <p:cNvSpPr txBox="1"/>
          <p:nvPr/>
        </p:nvSpPr>
        <p:spPr>
          <a:xfrm>
            <a:off x="5105400" y="533400"/>
            <a:ext cx="4038600" cy="6186309"/>
          </a:xfrm>
          <a:prstGeom prst="rect">
            <a:avLst/>
          </a:prstGeom>
          <a:noFill/>
        </p:spPr>
        <p:txBody>
          <a:bodyPr wrap="square" rtlCol="0">
            <a:spAutoFit/>
          </a:bodyPr>
          <a:lstStyle/>
          <a:p>
            <a:endParaRPr lang="en-US" dirty="0" smtClean="0"/>
          </a:p>
          <a:p>
            <a:r>
              <a:rPr lang="en-US" b="1" dirty="0" smtClean="0">
                <a:solidFill>
                  <a:schemeClr val="dk1"/>
                </a:solidFill>
              </a:rPr>
              <a:t>Scenario 1 </a:t>
            </a:r>
            <a:r>
              <a:rPr lang="en-US" dirty="0" smtClean="0">
                <a:solidFill>
                  <a:schemeClr val="dk1"/>
                </a:solidFill>
              </a:rPr>
              <a:t>(different degrees of effect sizes)</a:t>
            </a:r>
            <a:endParaRPr lang="en-US" b="1" dirty="0" smtClean="0">
              <a:solidFill>
                <a:schemeClr val="dk1"/>
              </a:solidFill>
            </a:endParaRPr>
          </a:p>
          <a:p>
            <a:endParaRPr lang="en-US" b="1" dirty="0" smtClean="0">
              <a:solidFill>
                <a:schemeClr val="dk1"/>
              </a:solidFill>
            </a:endParaRPr>
          </a:p>
          <a:p>
            <a:r>
              <a:rPr lang="en-US" dirty="0" smtClean="0"/>
              <a:t>1. When </a:t>
            </a:r>
            <a:r>
              <a:rPr lang="en-US" dirty="0" smtClean="0">
                <a:sym typeface="Symbol"/>
              </a:rPr>
              <a:t></a:t>
            </a:r>
            <a:r>
              <a:rPr lang="en-US" dirty="0" smtClean="0"/>
              <a:t> is low (0.5≤θ</a:t>
            </a:r>
            <a:r>
              <a:rPr lang="en-US" i="1" baseline="-25000" dirty="0" smtClean="0"/>
              <a:t>1 </a:t>
            </a:r>
            <a:r>
              <a:rPr lang="en-US" dirty="0" smtClean="0"/>
              <a:t>= θ</a:t>
            </a:r>
            <a:r>
              <a:rPr lang="en-US" i="1" baseline="-25000" dirty="0" smtClean="0"/>
              <a:t>2</a:t>
            </a:r>
            <a:r>
              <a:rPr lang="en-US" dirty="0" smtClean="0"/>
              <a:t>≤1), MAPE_G is more powerful than MAPE_P particularly when the pathway enrichment strength </a:t>
            </a:r>
            <a:r>
              <a:rPr lang="en-US" dirty="0" smtClean="0">
                <a:sym typeface="Symbol"/>
              </a:rPr>
              <a:t></a:t>
            </a:r>
            <a:r>
              <a:rPr lang="en-US" dirty="0" smtClean="0"/>
              <a:t> is not high.</a:t>
            </a:r>
          </a:p>
          <a:p>
            <a:endParaRPr lang="en-US" dirty="0" smtClean="0"/>
          </a:p>
          <a:p>
            <a:endParaRPr lang="en-US" dirty="0" smtClean="0"/>
          </a:p>
          <a:p>
            <a:endParaRPr lang="en-US" dirty="0" smtClean="0"/>
          </a:p>
          <a:p>
            <a:r>
              <a:rPr lang="en-US" dirty="0" smtClean="0"/>
              <a:t>2. When </a:t>
            </a:r>
            <a:r>
              <a:rPr lang="en-US" dirty="0" smtClean="0">
                <a:sym typeface="Symbol"/>
              </a:rPr>
              <a:t></a:t>
            </a:r>
            <a:r>
              <a:rPr lang="en-US" dirty="0" smtClean="0"/>
              <a:t> is large (1.5≤θ</a:t>
            </a:r>
            <a:r>
              <a:rPr lang="en-US" i="1" baseline="-25000" dirty="0" smtClean="0"/>
              <a:t>1 </a:t>
            </a:r>
            <a:r>
              <a:rPr lang="en-US" dirty="0" smtClean="0"/>
              <a:t>= θ</a:t>
            </a:r>
            <a:r>
              <a:rPr lang="en-US" i="1" baseline="-25000" dirty="0" smtClean="0"/>
              <a:t>2</a:t>
            </a:r>
            <a:r>
              <a:rPr lang="en-US" dirty="0" smtClean="0"/>
              <a:t>≤4), MAPE_G is more powerful than MAPE_P when the array coverage rate </a:t>
            </a:r>
            <a:r>
              <a:rPr lang="en-US" dirty="0" smtClean="0">
                <a:sym typeface="Symbol"/>
              </a:rPr>
              <a:t></a:t>
            </a:r>
            <a:r>
              <a:rPr lang="en-US" dirty="0" smtClean="0"/>
              <a:t> (0.7≤</a:t>
            </a:r>
            <a:r>
              <a:rPr lang="en-US" dirty="0" smtClean="0">
                <a:sym typeface="Symbol"/>
              </a:rPr>
              <a:t></a:t>
            </a:r>
            <a:r>
              <a:rPr lang="en-US" dirty="0" smtClean="0"/>
              <a:t>≤1) is high and the pathway enrichment strength </a:t>
            </a:r>
            <a:r>
              <a:rPr lang="en-US" dirty="0" smtClean="0">
                <a:sym typeface="Symbol"/>
              </a:rPr>
              <a:t></a:t>
            </a:r>
            <a:r>
              <a:rPr lang="en-US" dirty="0" smtClean="0"/>
              <a:t> is low (0.15≤</a:t>
            </a:r>
            <a:r>
              <a:rPr lang="en-US" dirty="0" smtClean="0">
                <a:sym typeface="Symbol"/>
              </a:rPr>
              <a:t></a:t>
            </a:r>
            <a:r>
              <a:rPr lang="en-US" dirty="0" smtClean="0"/>
              <a:t>≤0.2). </a:t>
            </a:r>
          </a:p>
          <a:p>
            <a:endParaRPr lang="en-US" dirty="0" smtClean="0"/>
          </a:p>
          <a:p>
            <a:r>
              <a:rPr lang="en-US" dirty="0" smtClean="0"/>
              <a:t>3. It shows complementary advantages of MAPE_G vs. MAPE_P. </a:t>
            </a:r>
          </a:p>
          <a:p>
            <a:endParaRPr lang="en-US" dirty="0"/>
          </a:p>
        </p:txBody>
      </p:sp>
      <p:sp>
        <p:nvSpPr>
          <p:cNvPr id="6" name="TextBox 5"/>
          <p:cNvSpPr txBox="1"/>
          <p:nvPr/>
        </p:nvSpPr>
        <p:spPr>
          <a:xfrm>
            <a:off x="0" y="609600"/>
            <a:ext cx="760144" cy="369332"/>
          </a:xfrm>
          <a:prstGeom prst="rect">
            <a:avLst/>
          </a:prstGeom>
          <a:noFill/>
        </p:spPr>
        <p:txBody>
          <a:bodyPr wrap="none" rtlCol="0">
            <a:spAutoFit/>
          </a:bodyPr>
          <a:lstStyle/>
          <a:p>
            <a:r>
              <a:rPr lang="en-US" b="1" dirty="0" smtClean="0">
                <a:sym typeface="Symbol"/>
              </a:rPr>
              <a:t></a:t>
            </a:r>
            <a:r>
              <a:rPr lang="en-US" b="1" dirty="0" smtClean="0"/>
              <a:t>=0.5</a:t>
            </a:r>
            <a:endParaRPr lang="en-US" b="1" dirty="0"/>
          </a:p>
        </p:txBody>
      </p:sp>
      <p:sp>
        <p:nvSpPr>
          <p:cNvPr id="7" name="TextBox 6"/>
          <p:cNvSpPr txBox="1"/>
          <p:nvPr/>
        </p:nvSpPr>
        <p:spPr>
          <a:xfrm>
            <a:off x="-76200" y="1688068"/>
            <a:ext cx="888385" cy="369332"/>
          </a:xfrm>
          <a:prstGeom prst="rect">
            <a:avLst/>
          </a:prstGeom>
          <a:noFill/>
        </p:spPr>
        <p:txBody>
          <a:bodyPr wrap="none" rtlCol="0">
            <a:spAutoFit/>
          </a:bodyPr>
          <a:lstStyle/>
          <a:p>
            <a:r>
              <a:rPr lang="en-US" b="1" dirty="0" smtClean="0">
                <a:sym typeface="Symbol"/>
              </a:rPr>
              <a:t></a:t>
            </a:r>
            <a:r>
              <a:rPr lang="en-US" b="1" dirty="0" smtClean="0"/>
              <a:t>=0.75</a:t>
            </a:r>
            <a:endParaRPr lang="en-US" b="1" dirty="0"/>
          </a:p>
        </p:txBody>
      </p:sp>
      <p:sp>
        <p:nvSpPr>
          <p:cNvPr id="8" name="TextBox 7"/>
          <p:cNvSpPr txBox="1"/>
          <p:nvPr/>
        </p:nvSpPr>
        <p:spPr>
          <a:xfrm>
            <a:off x="1856" y="2743200"/>
            <a:ext cx="567784" cy="369332"/>
          </a:xfrm>
          <a:prstGeom prst="rect">
            <a:avLst/>
          </a:prstGeom>
          <a:noFill/>
        </p:spPr>
        <p:txBody>
          <a:bodyPr wrap="none" rtlCol="0">
            <a:spAutoFit/>
          </a:bodyPr>
          <a:lstStyle/>
          <a:p>
            <a:r>
              <a:rPr lang="en-US" b="1" dirty="0" smtClean="0">
                <a:sym typeface="Symbol"/>
              </a:rPr>
              <a:t></a:t>
            </a:r>
            <a:r>
              <a:rPr lang="en-US" b="1" dirty="0" smtClean="0"/>
              <a:t>=1</a:t>
            </a:r>
            <a:endParaRPr lang="en-US" b="1" dirty="0"/>
          </a:p>
        </p:txBody>
      </p:sp>
      <p:sp>
        <p:nvSpPr>
          <p:cNvPr id="9" name="TextBox 8"/>
          <p:cNvSpPr txBox="1"/>
          <p:nvPr/>
        </p:nvSpPr>
        <p:spPr>
          <a:xfrm>
            <a:off x="0" y="3897868"/>
            <a:ext cx="760144" cy="369332"/>
          </a:xfrm>
          <a:prstGeom prst="rect">
            <a:avLst/>
          </a:prstGeom>
          <a:noFill/>
        </p:spPr>
        <p:txBody>
          <a:bodyPr wrap="none" rtlCol="0">
            <a:spAutoFit/>
          </a:bodyPr>
          <a:lstStyle/>
          <a:p>
            <a:r>
              <a:rPr lang="en-US" b="1" dirty="0" smtClean="0">
                <a:sym typeface="Symbol"/>
              </a:rPr>
              <a:t></a:t>
            </a:r>
            <a:r>
              <a:rPr lang="en-US" b="1" dirty="0" smtClean="0"/>
              <a:t>=1.5</a:t>
            </a:r>
            <a:endParaRPr lang="en-US" b="1" dirty="0"/>
          </a:p>
        </p:txBody>
      </p:sp>
      <p:sp>
        <p:nvSpPr>
          <p:cNvPr id="10" name="TextBox 9"/>
          <p:cNvSpPr txBox="1"/>
          <p:nvPr/>
        </p:nvSpPr>
        <p:spPr>
          <a:xfrm>
            <a:off x="0" y="4953000"/>
            <a:ext cx="567784" cy="369332"/>
          </a:xfrm>
          <a:prstGeom prst="rect">
            <a:avLst/>
          </a:prstGeom>
          <a:noFill/>
        </p:spPr>
        <p:txBody>
          <a:bodyPr wrap="none" rtlCol="0">
            <a:spAutoFit/>
          </a:bodyPr>
          <a:lstStyle/>
          <a:p>
            <a:r>
              <a:rPr lang="en-US" b="1" dirty="0" smtClean="0">
                <a:sym typeface="Symbol"/>
              </a:rPr>
              <a:t></a:t>
            </a:r>
            <a:r>
              <a:rPr lang="en-US" b="1" dirty="0" smtClean="0"/>
              <a:t>=2</a:t>
            </a:r>
            <a:endParaRPr lang="en-US" b="1" dirty="0"/>
          </a:p>
        </p:txBody>
      </p:sp>
      <p:sp>
        <p:nvSpPr>
          <p:cNvPr id="11" name="TextBox 10"/>
          <p:cNvSpPr txBox="1"/>
          <p:nvPr/>
        </p:nvSpPr>
        <p:spPr>
          <a:xfrm>
            <a:off x="0" y="6019800"/>
            <a:ext cx="567784" cy="369332"/>
          </a:xfrm>
          <a:prstGeom prst="rect">
            <a:avLst/>
          </a:prstGeom>
          <a:noFill/>
        </p:spPr>
        <p:txBody>
          <a:bodyPr wrap="none" rtlCol="0">
            <a:spAutoFit/>
          </a:bodyPr>
          <a:lstStyle/>
          <a:p>
            <a:r>
              <a:rPr lang="en-US" b="1" dirty="0" smtClean="0">
                <a:sym typeface="Symbol"/>
              </a:rPr>
              <a:t></a:t>
            </a:r>
            <a:r>
              <a:rPr lang="en-US" b="1" dirty="0" smtClean="0"/>
              <a:t>=4</a:t>
            </a:r>
            <a:endParaRPr lang="en-US" b="1" dirty="0"/>
          </a:p>
        </p:txBody>
      </p:sp>
    </p:spTree>
    <p:extLst>
      <p:ext uri="{BB962C8B-B14F-4D97-AF65-F5344CB8AC3E}">
        <p14:creationId xmlns:p14="http://schemas.microsoft.com/office/powerpoint/2010/main" val="152956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MAP\results_simulation\500\figure.simu.1.2L.png"/>
          <p:cNvPicPr>
            <a:picLocks noChangeAspect="1" noChangeArrowheads="1"/>
          </p:cNvPicPr>
          <p:nvPr/>
        </p:nvPicPr>
        <p:blipFill>
          <a:blip r:embed="rId2" cstate="print"/>
          <a:srcRect/>
          <a:stretch>
            <a:fillRect/>
          </a:stretch>
        </p:blipFill>
        <p:spPr bwMode="auto">
          <a:xfrm>
            <a:off x="838200" y="304800"/>
            <a:ext cx="4343400" cy="6515101"/>
          </a:xfrm>
          <a:prstGeom prst="rect">
            <a:avLst/>
          </a:prstGeom>
          <a:noFill/>
        </p:spPr>
      </p:pic>
      <p:sp>
        <p:nvSpPr>
          <p:cNvPr id="3" name="Rectangle 2"/>
          <p:cNvSpPr/>
          <p:nvPr/>
        </p:nvSpPr>
        <p:spPr>
          <a:xfrm>
            <a:off x="5486400" y="1066800"/>
            <a:ext cx="3581400" cy="3077766"/>
          </a:xfrm>
          <a:prstGeom prst="rect">
            <a:avLst/>
          </a:prstGeom>
        </p:spPr>
        <p:txBody>
          <a:bodyPr wrap="square">
            <a:spAutoFit/>
          </a:bodyPr>
          <a:lstStyle/>
          <a:p>
            <a:r>
              <a:rPr lang="en-US" b="1" dirty="0" smtClean="0">
                <a:solidFill>
                  <a:schemeClr val="dk1"/>
                </a:solidFill>
              </a:rPr>
              <a:t>Scenario 1 </a:t>
            </a:r>
            <a:r>
              <a:rPr lang="en-US" dirty="0" smtClean="0">
                <a:solidFill>
                  <a:schemeClr val="dk1"/>
                </a:solidFill>
              </a:rPr>
              <a:t>(different degrees of effect sizes) </a:t>
            </a:r>
          </a:p>
          <a:p>
            <a:endParaRPr lang="en-US" b="1" dirty="0" smtClean="0">
              <a:solidFill>
                <a:schemeClr val="dk1"/>
              </a:solidFill>
            </a:endParaRPr>
          </a:p>
          <a:p>
            <a:r>
              <a:rPr lang="en-US" sz="2000" dirty="0" smtClean="0">
                <a:solidFill>
                  <a:schemeClr val="dk1"/>
                </a:solidFill>
              </a:rPr>
              <a:t>MAPE_I (red) always has near the best statistical power among MAPE_G and MAPE_P, thus a good hybrid method to integrate complementary advantages of the two.</a:t>
            </a:r>
          </a:p>
        </p:txBody>
      </p:sp>
      <p:sp>
        <p:nvSpPr>
          <p:cNvPr id="4" name="TextBox 3"/>
          <p:cNvSpPr txBox="1"/>
          <p:nvPr/>
        </p:nvSpPr>
        <p:spPr>
          <a:xfrm>
            <a:off x="76200" y="533400"/>
            <a:ext cx="760144" cy="369332"/>
          </a:xfrm>
          <a:prstGeom prst="rect">
            <a:avLst/>
          </a:prstGeom>
          <a:noFill/>
        </p:spPr>
        <p:txBody>
          <a:bodyPr wrap="none" rtlCol="0">
            <a:spAutoFit/>
          </a:bodyPr>
          <a:lstStyle/>
          <a:p>
            <a:r>
              <a:rPr lang="en-US" b="1" dirty="0" smtClean="0">
                <a:sym typeface="Symbol"/>
              </a:rPr>
              <a:t></a:t>
            </a:r>
            <a:r>
              <a:rPr lang="en-US" b="1" dirty="0" smtClean="0"/>
              <a:t>=0.5</a:t>
            </a:r>
            <a:endParaRPr lang="en-US" b="1" dirty="0"/>
          </a:p>
        </p:txBody>
      </p:sp>
      <p:sp>
        <p:nvSpPr>
          <p:cNvPr id="5" name="TextBox 4"/>
          <p:cNvSpPr txBox="1"/>
          <p:nvPr/>
        </p:nvSpPr>
        <p:spPr>
          <a:xfrm>
            <a:off x="0" y="1611868"/>
            <a:ext cx="888385" cy="369332"/>
          </a:xfrm>
          <a:prstGeom prst="rect">
            <a:avLst/>
          </a:prstGeom>
          <a:noFill/>
        </p:spPr>
        <p:txBody>
          <a:bodyPr wrap="none" rtlCol="0">
            <a:spAutoFit/>
          </a:bodyPr>
          <a:lstStyle/>
          <a:p>
            <a:r>
              <a:rPr lang="en-US" b="1" dirty="0" smtClean="0">
                <a:sym typeface="Symbol"/>
              </a:rPr>
              <a:t></a:t>
            </a:r>
            <a:r>
              <a:rPr lang="en-US" b="1" dirty="0" smtClean="0"/>
              <a:t>=0.75</a:t>
            </a:r>
            <a:endParaRPr lang="en-US" b="1" dirty="0"/>
          </a:p>
        </p:txBody>
      </p:sp>
      <p:sp>
        <p:nvSpPr>
          <p:cNvPr id="6" name="TextBox 5"/>
          <p:cNvSpPr txBox="1"/>
          <p:nvPr/>
        </p:nvSpPr>
        <p:spPr>
          <a:xfrm>
            <a:off x="78056" y="2667000"/>
            <a:ext cx="567784" cy="369332"/>
          </a:xfrm>
          <a:prstGeom prst="rect">
            <a:avLst/>
          </a:prstGeom>
          <a:noFill/>
        </p:spPr>
        <p:txBody>
          <a:bodyPr wrap="none" rtlCol="0">
            <a:spAutoFit/>
          </a:bodyPr>
          <a:lstStyle/>
          <a:p>
            <a:r>
              <a:rPr lang="en-US" b="1" dirty="0" smtClean="0">
                <a:sym typeface="Symbol"/>
              </a:rPr>
              <a:t></a:t>
            </a:r>
            <a:r>
              <a:rPr lang="en-US" b="1" dirty="0" smtClean="0"/>
              <a:t>=1</a:t>
            </a:r>
            <a:endParaRPr lang="en-US" b="1" dirty="0"/>
          </a:p>
        </p:txBody>
      </p:sp>
      <p:sp>
        <p:nvSpPr>
          <p:cNvPr id="7" name="TextBox 6"/>
          <p:cNvSpPr txBox="1"/>
          <p:nvPr/>
        </p:nvSpPr>
        <p:spPr>
          <a:xfrm>
            <a:off x="76200" y="3821668"/>
            <a:ext cx="760144" cy="369332"/>
          </a:xfrm>
          <a:prstGeom prst="rect">
            <a:avLst/>
          </a:prstGeom>
          <a:noFill/>
        </p:spPr>
        <p:txBody>
          <a:bodyPr wrap="none" rtlCol="0">
            <a:spAutoFit/>
          </a:bodyPr>
          <a:lstStyle/>
          <a:p>
            <a:r>
              <a:rPr lang="en-US" b="1" dirty="0" smtClean="0">
                <a:sym typeface="Symbol"/>
              </a:rPr>
              <a:t></a:t>
            </a:r>
            <a:r>
              <a:rPr lang="en-US" b="1" dirty="0" smtClean="0"/>
              <a:t>=1.5</a:t>
            </a:r>
            <a:endParaRPr lang="en-US" b="1" dirty="0"/>
          </a:p>
        </p:txBody>
      </p:sp>
      <p:sp>
        <p:nvSpPr>
          <p:cNvPr id="8" name="TextBox 7"/>
          <p:cNvSpPr txBox="1"/>
          <p:nvPr/>
        </p:nvSpPr>
        <p:spPr>
          <a:xfrm>
            <a:off x="76200" y="4876800"/>
            <a:ext cx="567784" cy="369332"/>
          </a:xfrm>
          <a:prstGeom prst="rect">
            <a:avLst/>
          </a:prstGeom>
          <a:noFill/>
        </p:spPr>
        <p:txBody>
          <a:bodyPr wrap="none" rtlCol="0">
            <a:spAutoFit/>
          </a:bodyPr>
          <a:lstStyle/>
          <a:p>
            <a:r>
              <a:rPr lang="en-US" b="1" dirty="0" smtClean="0">
                <a:sym typeface="Symbol"/>
              </a:rPr>
              <a:t></a:t>
            </a:r>
            <a:r>
              <a:rPr lang="en-US" b="1" dirty="0" smtClean="0"/>
              <a:t>=2</a:t>
            </a:r>
            <a:endParaRPr lang="en-US" b="1" dirty="0"/>
          </a:p>
        </p:txBody>
      </p:sp>
      <p:sp>
        <p:nvSpPr>
          <p:cNvPr id="9" name="TextBox 8"/>
          <p:cNvSpPr txBox="1"/>
          <p:nvPr/>
        </p:nvSpPr>
        <p:spPr>
          <a:xfrm>
            <a:off x="76200" y="5943600"/>
            <a:ext cx="567784" cy="369332"/>
          </a:xfrm>
          <a:prstGeom prst="rect">
            <a:avLst/>
          </a:prstGeom>
          <a:noFill/>
        </p:spPr>
        <p:txBody>
          <a:bodyPr wrap="none" rtlCol="0">
            <a:spAutoFit/>
          </a:bodyPr>
          <a:lstStyle/>
          <a:p>
            <a:r>
              <a:rPr lang="en-US" b="1" dirty="0" smtClean="0">
                <a:sym typeface="Symbol"/>
              </a:rPr>
              <a:t></a:t>
            </a:r>
            <a:r>
              <a:rPr lang="en-US" b="1" dirty="0" smtClean="0"/>
              <a:t>=4</a:t>
            </a:r>
            <a:endParaRPr lang="en-US" b="1" dirty="0"/>
          </a:p>
        </p:txBody>
      </p:sp>
    </p:spTree>
    <p:extLst>
      <p:ext uri="{BB962C8B-B14F-4D97-AF65-F5344CB8AC3E}">
        <p14:creationId xmlns:p14="http://schemas.microsoft.com/office/powerpoint/2010/main" val="147355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Summary</a:t>
            </a:r>
          </a:p>
        </p:txBody>
      </p:sp>
      <p:sp>
        <p:nvSpPr>
          <p:cNvPr id="36867" name="Content Placeholder 2"/>
          <p:cNvSpPr>
            <a:spLocks noGrp="1"/>
          </p:cNvSpPr>
          <p:nvPr>
            <p:ph idx="1"/>
          </p:nvPr>
        </p:nvSpPr>
        <p:spPr/>
        <p:txBody>
          <a:bodyPr/>
          <a:lstStyle/>
          <a:p>
            <a:pPr eaLnBrk="1" hangingPunct="1"/>
            <a:r>
              <a:rPr lang="en-US" dirty="0" smtClean="0"/>
              <a:t>MAPE_P and MAPE_G have complementary advantages depending on data structure.</a:t>
            </a:r>
          </a:p>
          <a:p>
            <a:pPr eaLnBrk="1" hangingPunct="1"/>
            <a:r>
              <a:rPr lang="en-US" dirty="0" smtClean="0"/>
              <a:t>The hybrid form MAPE_I integrates advantages of both approaches is usually recommended.</a:t>
            </a:r>
          </a:p>
          <a:p>
            <a:pPr eaLnBrk="1" hangingPunct="1"/>
            <a:r>
              <a:rPr lang="en-US" dirty="0" smtClean="0"/>
              <a:t>Our “</a:t>
            </a:r>
            <a:r>
              <a:rPr lang="en-US" dirty="0" err="1" smtClean="0"/>
              <a:t>MetaPath</a:t>
            </a:r>
            <a:r>
              <a:rPr lang="en-US" dirty="0" smtClean="0"/>
              <a:t>” package in R </a:t>
            </a:r>
            <a:r>
              <a:rPr lang="en-US" smtClean="0"/>
              <a:t>provides convenient routines </a:t>
            </a:r>
            <a:r>
              <a:rPr lang="en-US" dirty="0" smtClean="0"/>
              <a:t>to use in applications.</a:t>
            </a:r>
          </a:p>
        </p:txBody>
      </p:sp>
    </p:spTree>
    <p:extLst>
      <p:ext uri="{BB962C8B-B14F-4D97-AF65-F5344CB8AC3E}">
        <p14:creationId xmlns:p14="http://schemas.microsoft.com/office/powerpoint/2010/main" val="3659032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26670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457200" y="76200"/>
            <a:ext cx="8229600" cy="1143000"/>
          </a:xfrm>
        </p:spPr>
        <p:txBody>
          <a:bodyPr/>
          <a:lstStyle/>
          <a:p>
            <a:pPr eaLnBrk="1" hangingPunct="1"/>
            <a:r>
              <a:rPr lang="en-US" smtClean="0">
                <a:solidFill>
                  <a:srgbClr val="002060"/>
                </a:solidFill>
              </a:rPr>
              <a:t>Genomic meta-analysis</a:t>
            </a:r>
          </a:p>
        </p:txBody>
      </p:sp>
      <p:sp>
        <p:nvSpPr>
          <p:cNvPr id="3" name="Content Placeholder 2"/>
          <p:cNvSpPr>
            <a:spLocks noGrp="1"/>
          </p:cNvSpPr>
          <p:nvPr>
            <p:ph idx="1"/>
          </p:nvPr>
        </p:nvSpPr>
        <p:spPr>
          <a:xfrm>
            <a:off x="152400" y="1066800"/>
            <a:ext cx="8839200" cy="5791200"/>
          </a:xfrm>
        </p:spPr>
        <p:txBody>
          <a:bodyPr>
            <a:normAutofit fontScale="92500" lnSpcReduction="20000"/>
          </a:bodyPr>
          <a:lstStyle/>
          <a:p>
            <a:pPr eaLnBrk="1" hangingPunct="1">
              <a:defRPr/>
            </a:pPr>
            <a:r>
              <a:rPr lang="en-US" dirty="0" smtClean="0">
                <a:solidFill>
                  <a:srgbClr val="002060"/>
                </a:solidFill>
              </a:rPr>
              <a:t>In this lecture, we’ll more focus on microarray meta-analysis but the principles applies to GWAS as well.</a:t>
            </a:r>
          </a:p>
          <a:p>
            <a:pPr eaLnBrk="1" hangingPunct="1">
              <a:defRPr/>
            </a:pPr>
            <a:r>
              <a:rPr lang="en-US" dirty="0" smtClean="0">
                <a:solidFill>
                  <a:srgbClr val="002060"/>
                </a:solidFill>
              </a:rPr>
              <a:t>In statistics, a “meta-analysis” combines the results of several studies that address a set of related research hypotheses.</a:t>
            </a:r>
          </a:p>
          <a:p>
            <a:pPr eaLnBrk="1" hangingPunct="1">
              <a:defRPr/>
            </a:pPr>
            <a:r>
              <a:rPr lang="en-US" dirty="0" smtClean="0">
                <a:solidFill>
                  <a:srgbClr val="002060"/>
                </a:solidFill>
              </a:rPr>
              <a:t>In the literature, many microarray meta-analysis have been done. Advantages include:</a:t>
            </a:r>
          </a:p>
          <a:p>
            <a:pPr lvl="1" eaLnBrk="1" hangingPunct="1">
              <a:defRPr/>
            </a:pPr>
            <a:r>
              <a:rPr lang="en-US" sz="3000" dirty="0" smtClean="0">
                <a:solidFill>
                  <a:srgbClr val="002060"/>
                </a:solidFill>
              </a:rPr>
              <a:t>Increase statistical power</a:t>
            </a:r>
          </a:p>
          <a:p>
            <a:pPr lvl="1" eaLnBrk="1" hangingPunct="1">
              <a:defRPr/>
            </a:pPr>
            <a:r>
              <a:rPr lang="en-US" sz="3000" dirty="0" smtClean="0">
                <a:solidFill>
                  <a:srgbClr val="002060"/>
                </a:solidFill>
              </a:rPr>
              <a:t>Provide robust and accurate </a:t>
            </a:r>
          </a:p>
          <a:p>
            <a:pPr lvl="1" eaLnBrk="1" hangingPunct="1">
              <a:buFont typeface="Arial" charset="0"/>
              <a:buNone/>
              <a:defRPr/>
            </a:pPr>
            <a:r>
              <a:rPr lang="en-US" sz="3000" dirty="0" smtClean="0">
                <a:solidFill>
                  <a:srgbClr val="002060"/>
                </a:solidFill>
              </a:rPr>
              <a:t>	validation across studies</a:t>
            </a:r>
          </a:p>
          <a:p>
            <a:pPr lvl="1" eaLnBrk="1" hangingPunct="1">
              <a:defRPr/>
            </a:pPr>
            <a:r>
              <a:rPr lang="en-US" sz="3000" dirty="0" smtClean="0">
                <a:solidFill>
                  <a:srgbClr val="002060"/>
                </a:solidFill>
              </a:rPr>
              <a:t>The result can guide future experiments.</a:t>
            </a:r>
          </a:p>
          <a:p>
            <a:pPr eaLnBrk="1" hangingPunct="1">
              <a:defRPr/>
            </a:pPr>
            <a:r>
              <a:rPr lang="en-US" dirty="0" smtClean="0">
                <a:solidFill>
                  <a:srgbClr val="002060"/>
                </a:solidFill>
              </a:rPr>
              <a:t>Many methods in microarray meta-analysis can be extended for genomic integrative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Motivation</a:t>
            </a:r>
          </a:p>
        </p:txBody>
      </p:sp>
      <p:sp>
        <p:nvSpPr>
          <p:cNvPr id="18435" name="Content Placeholder 2"/>
          <p:cNvSpPr>
            <a:spLocks noGrp="1"/>
          </p:cNvSpPr>
          <p:nvPr>
            <p:ph idx="1"/>
          </p:nvPr>
        </p:nvSpPr>
        <p:spPr/>
        <p:txBody>
          <a:bodyPr/>
          <a:lstStyle/>
          <a:p>
            <a:pPr eaLnBrk="1" hangingPunct="1"/>
            <a:r>
              <a:rPr lang="en-US" smtClean="0"/>
              <a:t>Microarray has become a common tool in biological investigation. Related high-throughput technologies (SNP array, ChIP-chip, next-generation sequencing) are also getting popular.</a:t>
            </a:r>
          </a:p>
          <a:p>
            <a:pPr eaLnBrk="1" hangingPunct="1"/>
            <a:r>
              <a:rPr lang="en-US" smtClean="0"/>
              <a:t>As many data sets are publicly available, information integration of multiple studies becomes important.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1143000"/>
          </a:xfrm>
        </p:spPr>
        <p:txBody>
          <a:bodyPr/>
          <a:lstStyle/>
          <a:p>
            <a:pPr eaLnBrk="1" hangingPunct="1"/>
            <a:r>
              <a:rPr lang="en-US" smtClean="0"/>
              <a:t>Microarray databases</a:t>
            </a:r>
          </a:p>
        </p:txBody>
      </p:sp>
      <p:sp>
        <p:nvSpPr>
          <p:cNvPr id="19459" name="Content Placeholder 2"/>
          <p:cNvSpPr>
            <a:spLocks noGrp="1"/>
          </p:cNvSpPr>
          <p:nvPr>
            <p:ph idx="1"/>
          </p:nvPr>
        </p:nvSpPr>
        <p:spPr>
          <a:xfrm>
            <a:off x="457200" y="884238"/>
            <a:ext cx="8229600" cy="4525962"/>
          </a:xfrm>
        </p:spPr>
        <p:txBody>
          <a:bodyPr/>
          <a:lstStyle/>
          <a:p>
            <a:pPr eaLnBrk="1" hangingPunct="1">
              <a:spcBef>
                <a:spcPct val="0"/>
              </a:spcBef>
              <a:buFont typeface="Arial" charset="0"/>
              <a:buNone/>
            </a:pPr>
            <a:r>
              <a:rPr lang="en-US" sz="3000" smtClean="0"/>
              <a:t>Primary database</a:t>
            </a:r>
          </a:p>
          <a:p>
            <a:pPr eaLnBrk="1" hangingPunct="1">
              <a:spcBef>
                <a:spcPct val="0"/>
              </a:spcBef>
            </a:pPr>
            <a:r>
              <a:rPr lang="en-US" sz="3000" smtClean="0"/>
              <a:t>Gene Expression Omnibus (GEO) in NCBI</a:t>
            </a:r>
          </a:p>
          <a:p>
            <a:pPr eaLnBrk="1" hangingPunct="1">
              <a:spcBef>
                <a:spcPct val="0"/>
              </a:spcBef>
            </a:pPr>
            <a:r>
              <a:rPr lang="en-US" sz="3000" smtClean="0"/>
              <a:t>ArrayExpress in EBI</a:t>
            </a:r>
          </a:p>
          <a:p>
            <a:pPr eaLnBrk="1" hangingPunct="1">
              <a:spcBef>
                <a:spcPct val="0"/>
              </a:spcBef>
            </a:pPr>
            <a:r>
              <a:rPr lang="en-US" sz="3000" smtClean="0"/>
              <a:t>Stanford Microarray database</a:t>
            </a:r>
          </a:p>
          <a:p>
            <a:pPr eaLnBrk="1" hangingPunct="1">
              <a:spcBef>
                <a:spcPct val="0"/>
              </a:spcBef>
            </a:pPr>
            <a:r>
              <a:rPr lang="en-US" sz="3000" smtClean="0"/>
              <a:t>caArray at NCI</a:t>
            </a:r>
          </a:p>
          <a:p>
            <a:pPr eaLnBrk="1" hangingPunct="1">
              <a:spcBef>
                <a:spcPct val="0"/>
              </a:spcBef>
            </a:pPr>
            <a:endParaRPr lang="en-US" sz="3000" smtClean="0"/>
          </a:p>
          <a:p>
            <a:pPr eaLnBrk="1" hangingPunct="1">
              <a:spcBef>
                <a:spcPct val="0"/>
              </a:spcBef>
              <a:buFont typeface="Arial" charset="0"/>
              <a:buNone/>
            </a:pPr>
            <a:r>
              <a:rPr lang="en-US" sz="3000" smtClean="0"/>
              <a:t>Secondary database</a:t>
            </a:r>
          </a:p>
          <a:p>
            <a:pPr eaLnBrk="1" hangingPunct="1">
              <a:spcBef>
                <a:spcPct val="0"/>
              </a:spcBef>
            </a:pPr>
            <a:r>
              <a:rPr lang="en-US" sz="3000" smtClean="0"/>
              <a:t>GEO Profiles (extension from GEO)</a:t>
            </a:r>
          </a:p>
          <a:p>
            <a:pPr eaLnBrk="1" hangingPunct="1">
              <a:spcBef>
                <a:spcPct val="0"/>
              </a:spcBef>
            </a:pPr>
            <a:r>
              <a:rPr lang="en-US" sz="3000" smtClean="0"/>
              <a:t>Gene Expression Atlas (extension from ArrayExpress)</a:t>
            </a:r>
          </a:p>
          <a:p>
            <a:pPr eaLnBrk="1" hangingPunct="1">
              <a:spcBef>
                <a:spcPct val="0"/>
              </a:spcBef>
            </a:pPr>
            <a:r>
              <a:rPr lang="en-US" sz="3000" smtClean="0"/>
              <a:t>Genevestigator database</a:t>
            </a:r>
          </a:p>
          <a:p>
            <a:pPr eaLnBrk="1" hangingPunct="1">
              <a:spcBef>
                <a:spcPct val="0"/>
              </a:spcBef>
            </a:pPr>
            <a:r>
              <a:rPr lang="en-US" sz="3000" smtClean="0"/>
              <a:t>Oncomine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2579</Words>
  <Application>Microsoft Office PowerPoint</Application>
  <PresentationFormat>On-screen Show (4:3)</PresentationFormat>
  <Paragraphs>513</Paragraphs>
  <Slides>67</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Office Theme</vt:lpstr>
      <vt:lpstr>Equation</vt:lpstr>
      <vt:lpstr>Visio</vt:lpstr>
      <vt:lpstr>Genomic meta-analysis in combining expression profiles</vt:lpstr>
      <vt:lpstr>Outline</vt:lpstr>
      <vt:lpstr>PowerPoint Presentation</vt:lpstr>
      <vt:lpstr>PowerPoint Presentation</vt:lpstr>
      <vt:lpstr>Meta-analysis and integrative analysis</vt:lpstr>
      <vt:lpstr>Meta-analysis and integrative analysis</vt:lpstr>
      <vt:lpstr>Genomic meta-analysis</vt:lpstr>
      <vt:lpstr>Motivation</vt:lpstr>
      <vt:lpstr>Microarray databases</vt:lpstr>
      <vt:lpstr>PowerPoint Presentation</vt:lpstr>
      <vt:lpstr>PowerPoint Presentation</vt:lpstr>
      <vt:lpstr>Steps for genomic meta-analysis</vt:lpstr>
      <vt:lpstr>PowerPoint Presentation</vt:lpstr>
      <vt:lpstr>Two review papers</vt:lpstr>
      <vt:lpstr>Summary of microarray meta-analysis</vt:lpstr>
      <vt:lpstr>Summary of GWAS meta-analysis</vt:lpstr>
      <vt:lpstr>Summary of GWAS meta-analysis</vt:lpstr>
      <vt:lpstr>PowerPoint Presentation</vt:lpstr>
      <vt:lpstr>PowerPoint Presentation</vt:lpstr>
      <vt:lpstr>Inclusion/exclusion criteria</vt:lpstr>
      <vt:lpstr>Six quality control (QC) measures</vt:lpstr>
      <vt:lpstr>Four example tested</vt:lpstr>
      <vt:lpstr>Brain cancer example</vt:lpstr>
      <vt:lpstr>PowerPoint Presentation</vt:lpstr>
      <vt:lpstr>PowerPoint Presentation</vt:lpstr>
      <vt:lpstr>Key issues in microarray meta-analysis</vt:lpstr>
      <vt:lpstr>Goal of meta-analysis</vt:lpstr>
      <vt:lpstr>Two hypothesis setting</vt:lpstr>
      <vt:lpstr>Two popular methods</vt:lpstr>
      <vt:lpstr>Two hypothesis setting</vt:lpstr>
      <vt:lpstr>Meta-analysis</vt:lpstr>
      <vt:lpstr>Illustrative examples</vt:lpstr>
      <vt:lpstr>Other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Fisher vs AW</vt:lpstr>
      <vt:lpstr>Fisher vs AW</vt:lpstr>
      <vt:lpstr>Vote counting method</vt:lpstr>
      <vt:lpstr>Drawback of vote counting method</vt:lpstr>
      <vt:lpstr>PowerPoint Presentation</vt:lpstr>
      <vt:lpstr>REM vs FEM</vt:lpstr>
      <vt:lpstr>Forest plot</vt:lpstr>
      <vt:lpstr>Summary</vt:lpstr>
      <vt:lpstr>PowerPoint Presentation</vt:lpstr>
      <vt:lpstr>Diagram for enrichment analysis</vt:lpstr>
      <vt:lpstr>MAPE_G</vt:lpstr>
      <vt:lpstr>PowerPoint Presentation</vt:lpstr>
      <vt:lpstr>MAPE_P</vt:lpstr>
      <vt:lpstr>PowerPoint Presentation</vt:lpstr>
      <vt:lpstr>Why two procedures?</vt:lpstr>
      <vt:lpstr>Why two procedures?</vt:lpstr>
      <vt:lpstr>Why two procedures?</vt:lpstr>
      <vt:lpstr>MAPE results</vt:lpstr>
      <vt:lpstr>Combine MAPE_G and MAPE_P</vt:lpstr>
      <vt:lpstr>PowerPoint Presentation</vt:lpstr>
      <vt:lpstr>PowerPoint Presentation</vt:lpstr>
      <vt:lpstr>Scenario 1 (different degrees of effect sizes)</vt:lpstr>
      <vt:lpstr>Scenario 1 (different degrees of effect sizes)</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ctseng</dc:creator>
  <cp:lastModifiedBy>George Tseng</cp:lastModifiedBy>
  <cp:revision>58</cp:revision>
  <dcterms:created xsi:type="dcterms:W3CDTF">2006-08-16T00:00:00Z</dcterms:created>
  <dcterms:modified xsi:type="dcterms:W3CDTF">2012-02-29T14:28:12Z</dcterms:modified>
</cp:coreProperties>
</file>