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63" r:id="rId3"/>
    <p:sldId id="264" r:id="rId4"/>
    <p:sldId id="319" r:id="rId5"/>
    <p:sldId id="301" r:id="rId6"/>
    <p:sldId id="300" r:id="rId7"/>
    <p:sldId id="315" r:id="rId8"/>
    <p:sldId id="302" r:id="rId9"/>
    <p:sldId id="303" r:id="rId10"/>
    <p:sldId id="305" r:id="rId11"/>
    <p:sldId id="306" r:id="rId12"/>
    <p:sldId id="307" r:id="rId13"/>
    <p:sldId id="308" r:id="rId14"/>
    <p:sldId id="309" r:id="rId15"/>
    <p:sldId id="310" r:id="rId16"/>
    <p:sldId id="311" r:id="rId17"/>
    <p:sldId id="312" r:id="rId18"/>
    <p:sldId id="313" r:id="rId19"/>
    <p:sldId id="314" r:id="rId20"/>
    <p:sldId id="316" r:id="rId21"/>
    <p:sldId id="317" r:id="rId22"/>
    <p:sldId id="318" r:id="rId23"/>
    <p:sldId id="320" r:id="rId24"/>
    <p:sldId id="321" r:id="rId25"/>
    <p:sldId id="268" r:id="rId26"/>
    <p:sldId id="269" r:id="rId27"/>
    <p:sldId id="270" r:id="rId28"/>
    <p:sldId id="271" r:id="rId29"/>
    <p:sldId id="262" r:id="rId30"/>
    <p:sldId id="261" r:id="rId31"/>
    <p:sldId id="265" r:id="rId32"/>
    <p:sldId id="266" r:id="rId33"/>
    <p:sldId id="267" r:id="rId34"/>
    <p:sldId id="34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272" r:id="rId54"/>
    <p:sldId id="257" r:id="rId55"/>
    <p:sldId id="258" r:id="rId56"/>
    <p:sldId id="259" r:id="rId57"/>
    <p:sldId id="260" r:id="rId58"/>
    <p:sldId id="290" r:id="rId59"/>
    <p:sldId id="292" r:id="rId60"/>
    <p:sldId id="295" r:id="rId61"/>
    <p:sldId id="294" r:id="rId62"/>
    <p:sldId id="296" r:id="rId63"/>
    <p:sldId id="297" r:id="rId64"/>
    <p:sldId id="298" r:id="rId65"/>
    <p:sldId id="299" r:id="rId66"/>
    <p:sldId id="34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CFB0D-F092-4BA2-8DD2-71663B5301E6}" type="datetimeFigureOut">
              <a:rPr lang="en-US" smtClean="0"/>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32110-2A8A-47D6-97C4-6230F37C20D3}" type="slidenum">
              <a:rPr lang="en-US" smtClean="0"/>
              <a:t>‹#›</a:t>
            </a:fld>
            <a:endParaRPr lang="en-US"/>
          </a:p>
        </p:txBody>
      </p:sp>
    </p:spTree>
    <p:extLst>
      <p:ext uri="{BB962C8B-B14F-4D97-AF65-F5344CB8AC3E}">
        <p14:creationId xmlns:p14="http://schemas.microsoft.com/office/powerpoint/2010/main" val="284253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PT" smtClean="0"/>
              <a:t># (Sylvie) Analyses:</a:t>
            </a:r>
          </a:p>
          <a:p>
            <a:pPr eaLnBrk="1" hangingPunct="1">
              <a:spcBef>
                <a:spcPct val="0"/>
              </a:spcBef>
            </a:pPr>
            <a:r>
              <a:rPr lang="pt-PT" smtClean="0"/>
              <a:t>## Analyses </a:t>
            </a:r>
            <a:r>
              <a:rPr lang="en-US" smtClean="0"/>
              <a:t>of  phenotype with another sources of data</a:t>
            </a:r>
            <a:endParaRPr lang="pt-PT" smtClean="0"/>
          </a:p>
          <a:p>
            <a:pPr eaLnBrk="1" hangingPunct="1">
              <a:spcBef>
                <a:spcPct val="0"/>
              </a:spcBef>
            </a:pPr>
            <a:r>
              <a:rPr lang="pt-PT" smtClean="0"/>
              <a:t>### Analyses of </a:t>
            </a:r>
            <a:r>
              <a:rPr lang="en-US" smtClean="0"/>
              <a:t>phenotype with genetic data (G + F)</a:t>
            </a:r>
          </a:p>
          <a:p>
            <a:pPr eaLnBrk="1" hangingPunct="1">
              <a:spcBef>
                <a:spcPct val="0"/>
              </a:spcBef>
            </a:pPr>
            <a:r>
              <a:rPr lang="en-US" smtClean="0"/>
              <a:t>#### Example</a:t>
            </a:r>
          </a:p>
          <a:p>
            <a:pPr eaLnBrk="1" hangingPunct="1">
              <a:spcBef>
                <a:spcPct val="0"/>
              </a:spcBef>
            </a:pPr>
            <a:r>
              <a:rPr lang="en-US" smtClean="0"/>
              <a:t>## Integrated analysis of phenotype with at least two other sources of data</a:t>
            </a:r>
          </a:p>
          <a:p>
            <a:pPr eaLnBrk="1" hangingPunct="1">
              <a:spcBef>
                <a:spcPct val="0"/>
              </a:spcBef>
            </a:pPr>
            <a:r>
              <a:rPr lang="en-US" smtClean="0"/>
              <a:t>### Integrated Networks</a:t>
            </a:r>
          </a:p>
          <a:p>
            <a:pPr eaLnBrk="1" hangingPunct="1">
              <a:spcBef>
                <a:spcPct val="0"/>
              </a:spcBef>
            </a:pPr>
            <a:r>
              <a:rPr lang="en-US" smtClean="0"/>
              <a:t>#### Example</a:t>
            </a:r>
          </a:p>
          <a:p>
            <a:pPr eaLnBrk="1" hangingPunct="1">
              <a:spcBef>
                <a:spcPct val="0"/>
              </a:spcBef>
            </a:pPr>
            <a:endParaRPr lang="en-US" smtClean="0"/>
          </a:p>
          <a:p>
            <a:pPr eaLnBrk="1" hangingPunct="1">
              <a:spcBef>
                <a:spcPct val="0"/>
              </a:spcBef>
            </a:pPr>
            <a:r>
              <a:rPr lang="en-US" smtClean="0"/>
              <a:t># (Tiago) Data</a:t>
            </a:r>
          </a:p>
          <a:p>
            <a:pPr eaLnBrk="1" hangingPunct="1">
              <a:spcBef>
                <a:spcPct val="0"/>
              </a:spcBef>
            </a:pPr>
            <a:r>
              <a:rPr lang="en-US" smtClean="0"/>
              <a:t>## Example Metabolomics</a:t>
            </a:r>
          </a:p>
        </p:txBody>
      </p:sp>
      <p:sp>
        <p:nvSpPr>
          <p:cNvPr id="5120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DA0D67-00B3-4A99-9597-EC5CB2EAA0C6}" type="slidenum">
              <a:rPr lang="pt-PT">
                <a:latin typeface="Calibri" pitchFamily="34" charset="0"/>
              </a:rPr>
              <a:pPr eaLnBrk="1" hangingPunct="1"/>
              <a:t>5</a:t>
            </a:fld>
            <a:endParaRPr lang="pt-PT">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(p13) Networks are again models, but they attempt to provide a more functional explanation by involving quantities that can be interpreted at the molecular level.</a:t>
            </a:r>
          </a:p>
          <a:p>
            <a:pPr eaLnBrk="1" hangingPunct="1">
              <a:spcBef>
                <a:spcPct val="0"/>
              </a:spcBef>
            </a:pPr>
            <a:r>
              <a:rPr lang="en-US" smtClean="0"/>
              <a:t># (p15) … a complete description of the human system is of order  10^{41} atomic positions per second. Human systems are decomposed according to different tissues, cells and processes</a:t>
            </a:r>
          </a:p>
          <a:p>
            <a:pPr eaLnBrk="1" hangingPunct="1">
              <a:spcBef>
                <a:spcPct val="0"/>
              </a:spcBef>
            </a:pPr>
            <a:r>
              <a:rPr lang="en-US" smtClean="0"/>
              <a:t>yet even these subsystems are (at most) represented by networks involving 10^3 − 10^5 nodes and edges. The reduction of at least 36 orders of magnitude is founded on substantial molecular and temporal approximations:</a:t>
            </a:r>
          </a:p>
          <a:p>
            <a:pPr eaLnBrk="1" hangingPunct="1">
              <a:spcBef>
                <a:spcPct val="0"/>
              </a:spcBef>
            </a:pPr>
            <a:r>
              <a:rPr lang="pt-PT" smtClean="0"/>
              <a:t>## 1. Molecular Approximations:</a:t>
            </a:r>
          </a:p>
          <a:p>
            <a:pPr eaLnBrk="1" hangingPunct="1">
              <a:spcBef>
                <a:spcPct val="0"/>
              </a:spcBef>
            </a:pPr>
            <a:r>
              <a:rPr lang="en-US" smtClean="0"/>
              <a:t>### • Biomolecules represented by their observed abundance e.g. a gene represented by its observed mRNA </a:t>
            </a:r>
            <a:r>
              <a:rPr lang="pt-PT" smtClean="0"/>
              <a:t>expression level.</a:t>
            </a:r>
          </a:p>
          <a:p>
            <a:pPr eaLnBrk="1" hangingPunct="1">
              <a:spcBef>
                <a:spcPct val="0"/>
              </a:spcBef>
            </a:pPr>
            <a:r>
              <a:rPr lang="en-US" smtClean="0"/>
              <a:t>### • Nodes (labelled with genes for example) considered ‘on’ or ‘off’.</a:t>
            </a:r>
          </a:p>
          <a:p>
            <a:pPr eaLnBrk="1" hangingPunct="1">
              <a:spcBef>
                <a:spcPct val="0"/>
              </a:spcBef>
            </a:pPr>
            <a:r>
              <a:rPr lang="en-US" smtClean="0"/>
              <a:t>### • Physical interactions between molecules considered to be ‘present’ or ‘absent’.</a:t>
            </a:r>
          </a:p>
          <a:p>
            <a:pPr eaLnBrk="1" hangingPunct="1">
              <a:spcBef>
                <a:spcPct val="0"/>
              </a:spcBef>
            </a:pPr>
            <a:r>
              <a:rPr lang="en-US" smtClean="0"/>
              <a:t>### • Many molecules excluded, either because they are unobserved or not considered important to the </a:t>
            </a:r>
            <a:r>
              <a:rPr lang="pt-PT" smtClean="0"/>
              <a:t>system being modelled.</a:t>
            </a:r>
          </a:p>
          <a:p>
            <a:pPr eaLnBrk="1" hangingPunct="1">
              <a:spcBef>
                <a:spcPct val="0"/>
              </a:spcBef>
            </a:pPr>
            <a:r>
              <a:rPr lang="pt-PT" smtClean="0"/>
              <a:t>## 2. Temporal Approximations:</a:t>
            </a:r>
          </a:p>
          <a:p>
            <a:pPr eaLnBrk="1" hangingPunct="1">
              <a:spcBef>
                <a:spcPct val="0"/>
              </a:spcBef>
            </a:pPr>
            <a:r>
              <a:rPr lang="en-US" smtClean="0"/>
              <a:t>### • Single snap shot observations of data to construct networks representative of a system at a single point in time (usually assumed to be in a steady state).</a:t>
            </a:r>
          </a:p>
          <a:p>
            <a:pPr eaLnBrk="1" hangingPunct="1">
              <a:spcBef>
                <a:spcPct val="0"/>
              </a:spcBef>
            </a:pPr>
            <a:r>
              <a:rPr lang="en-US" smtClean="0"/>
              <a:t>### • Dynamical systems approximated by a few charateristics such as rate parameters in a system of ordinary </a:t>
            </a:r>
            <a:r>
              <a:rPr lang="pt-PT" smtClean="0"/>
              <a:t>or stochastic differential equations.</a:t>
            </a:r>
          </a:p>
          <a:p>
            <a:pPr eaLnBrk="1" hangingPunct="1">
              <a:spcBef>
                <a:spcPct val="0"/>
              </a:spcBef>
            </a:pPr>
            <a:r>
              <a:rPr lang="en-US" smtClean="0"/>
              <a:t>### • Dynamical systems approximated according to obervations at a discrete set of time points appropriately chosen according to the time scale of the system of study.</a:t>
            </a:r>
          </a:p>
          <a:p>
            <a:pPr eaLnBrk="1" hangingPunct="1">
              <a:spcBef>
                <a:spcPct val="0"/>
              </a:spcBef>
            </a:pPr>
            <a:r>
              <a:rPr lang="en-US" smtClean="0"/>
              <a:t># (p15-16) There are four well established types of biological network (N1-N4) which aim to approximate the processes determining function and phenotype at a cellular level.</a:t>
            </a:r>
          </a:p>
          <a:p>
            <a:pPr eaLnBrk="1" hangingPunct="1">
              <a:spcBef>
                <a:spcPct val="0"/>
              </a:spcBef>
            </a:pPr>
            <a:r>
              <a:rPr lang="en-US" smtClean="0"/>
              <a:t>## N1 Protein Interaction Networks - Nodes are labelled with proteins and edges are representative of a physical </a:t>
            </a:r>
            <a:r>
              <a:rPr lang="pt-PT" smtClean="0"/>
              <a:t>interaction.</a:t>
            </a:r>
          </a:p>
          <a:p>
            <a:pPr eaLnBrk="1" hangingPunct="1">
              <a:spcBef>
                <a:spcPct val="0"/>
              </a:spcBef>
            </a:pPr>
            <a:r>
              <a:rPr lang="pt-PT" smtClean="0"/>
              <a:t>## </a:t>
            </a:r>
            <a:r>
              <a:rPr lang="en-US" smtClean="0"/>
              <a:t>N2 Signal Transduction Networks - Nodes are labelled with signals, e.g. hormones, proteins and edges represent biochemical processes by which the signals are transferred and converted to other signalling molecules. Since the processes occur in sequence the resulting networks are often referred to as cascades.</a:t>
            </a:r>
          </a:p>
          <a:p>
            <a:pPr eaLnBrk="1" hangingPunct="1">
              <a:spcBef>
                <a:spcPct val="0"/>
              </a:spcBef>
            </a:pPr>
            <a:r>
              <a:rPr lang="en-US" smtClean="0"/>
              <a:t>## N3 Gene/Transcription Regulatory Networks - Nodes are labelled with gene transcripts and in some cases known transcription factors. Edges are representative of transcription regulatory mechanisms for example </a:t>
            </a:r>
            <a:r>
              <a:rPr lang="pt-PT" smtClean="0"/>
              <a:t>transcription factor binding.</a:t>
            </a:r>
          </a:p>
          <a:p>
            <a:pPr eaLnBrk="1" hangingPunct="1">
              <a:spcBef>
                <a:spcPct val="0"/>
              </a:spcBef>
            </a:pPr>
            <a:r>
              <a:rPr lang="en-US" smtClean="0"/>
              <a:t>## N4 Metabolic Pathways - Nodes are labelled with metabolites and edges represent chemical reactions. Since many reactions require catalysis by additional molecules (such as enzymes), edges may involve more than two nodes thereby creating a hypergraph.</a:t>
            </a:r>
          </a:p>
          <a:p>
            <a:pPr eaLnBrk="1" hangingPunct="1">
              <a:spcBef>
                <a:spcPct val="0"/>
              </a:spcBef>
            </a:pPr>
            <a:r>
              <a:rPr lang="en-US" smtClean="0"/>
              <a:t># (p17) The strategies used to reconstruct biological networks vary according to the existing biological knowledge and data upon which they are founded. They can be classified into three categories accordingly:</a:t>
            </a:r>
          </a:p>
          <a:p>
            <a:pPr eaLnBrk="1" hangingPunct="1">
              <a:spcBef>
                <a:spcPct val="0"/>
              </a:spcBef>
            </a:pPr>
            <a:r>
              <a:rPr lang="en-US" smtClean="0"/>
              <a:t>## 1. Theoretical Modelling: This approach is based on existing biological knowledge (perhaps obtained via literature searches) and chemical/ physical laws (such as the law of mass action). No data in its raw form is used. This approach is successful for dynamic modelling of signalling pathways, transcriptional regulatory networks and metabolic pathways. It can also be used to make predictions of protein-protein interactions on the basis of the properties of the proteins rather than observations of physical interactions.</a:t>
            </a:r>
          </a:p>
          <a:p>
            <a:pPr eaLnBrk="1" hangingPunct="1">
              <a:spcBef>
                <a:spcPct val="0"/>
              </a:spcBef>
            </a:pPr>
            <a:r>
              <a:rPr lang="en-US" smtClean="0"/>
              <a:t>## 2. Physical Interaction Modelling: The nodes and edges of these networks are defined by the data. Edges are inserted between two nodes if they are observed to physically interact. This approach is usually only used to reconstruct static protein-protein interaction networks.</a:t>
            </a:r>
          </a:p>
          <a:p>
            <a:pPr eaLnBrk="1" hangingPunct="1">
              <a:spcBef>
                <a:spcPct val="0"/>
              </a:spcBef>
            </a:pPr>
            <a:r>
              <a:rPr lang="en-US" smtClean="0"/>
              <a:t>## 3. Statistical Modelling: This approach uses observations of data at the nodes of a network to infer edges. There are a range of statistical techniques which can be used to infer networks at a single snap shot in time or dynamic networks over a range of time points. This approach can be effective for both small and large data sets. In addition, statistical modelling can also be used in conjunction with theoretical models to provide a more detailed description of a system. For example, data could be used to infer rate parameters of </a:t>
            </a:r>
            <a:r>
              <a:rPr lang="pt-PT" smtClean="0"/>
              <a:t>a metabolic reaction.</a:t>
            </a:r>
          </a:p>
          <a:p>
            <a:pPr eaLnBrk="1" hangingPunct="1">
              <a:spcBef>
                <a:spcPct val="0"/>
              </a:spcBef>
            </a:pPr>
            <a:r>
              <a:rPr lang="pt-PT" smtClean="0"/>
              <a:t># </a:t>
            </a:r>
            <a:r>
              <a:rPr lang="en-US" smtClean="0"/>
              <a:t>We continue to describe the concepts and techniques used in theoretical and statistical modelling since these are used for the interpretation of global variation data sets.</a:t>
            </a:r>
          </a:p>
        </p:txBody>
      </p:sp>
      <p:sp>
        <p:nvSpPr>
          <p:cNvPr id="64516"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66992A-8260-4BD5-9048-1C8FFDA56584}" type="slidenum">
              <a:rPr lang="pt-PT">
                <a:latin typeface="Calibri" pitchFamily="34" charset="0"/>
              </a:rPr>
              <a:pPr eaLnBrk="1" hangingPunct="1"/>
              <a:t>15</a:t>
            </a:fld>
            <a:endParaRPr lang="pt-PT">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(p13) Networks are again models, but they attempt to provide a more functional explanation by involving quantities that can be interpreted at the molecular level.</a:t>
            </a:r>
          </a:p>
          <a:p>
            <a:pPr eaLnBrk="1" hangingPunct="1">
              <a:spcBef>
                <a:spcPct val="0"/>
              </a:spcBef>
            </a:pPr>
            <a:r>
              <a:rPr lang="en-US" smtClean="0"/>
              <a:t># (p15) … a complete description of the human system is of order  10^{41} atomic positions per second. Human systems are decomposed according to different tissues, cells and processes</a:t>
            </a:r>
          </a:p>
          <a:p>
            <a:pPr eaLnBrk="1" hangingPunct="1">
              <a:spcBef>
                <a:spcPct val="0"/>
              </a:spcBef>
            </a:pPr>
            <a:r>
              <a:rPr lang="en-US" smtClean="0"/>
              <a:t>yet even these subsystems are (at most) represented by networks involving 10^3 − 10^5 nodes and edges. The reduction of at least 36 orders of magnitude is founded on substantial molecular and temporal approximations:</a:t>
            </a:r>
          </a:p>
          <a:p>
            <a:pPr eaLnBrk="1" hangingPunct="1">
              <a:spcBef>
                <a:spcPct val="0"/>
              </a:spcBef>
            </a:pPr>
            <a:r>
              <a:rPr lang="pt-PT" smtClean="0"/>
              <a:t>## 1. Molecular Approximations:</a:t>
            </a:r>
          </a:p>
          <a:p>
            <a:pPr eaLnBrk="1" hangingPunct="1">
              <a:spcBef>
                <a:spcPct val="0"/>
              </a:spcBef>
            </a:pPr>
            <a:r>
              <a:rPr lang="en-US" smtClean="0"/>
              <a:t>### • Biomolecules represented by their observed abundance e.g. a gene represented by its observed mRNA </a:t>
            </a:r>
            <a:r>
              <a:rPr lang="pt-PT" smtClean="0"/>
              <a:t>expression level.</a:t>
            </a:r>
          </a:p>
          <a:p>
            <a:pPr eaLnBrk="1" hangingPunct="1">
              <a:spcBef>
                <a:spcPct val="0"/>
              </a:spcBef>
            </a:pPr>
            <a:r>
              <a:rPr lang="en-US" smtClean="0"/>
              <a:t>### • Nodes (labelled with genes for example) considered ‘on’ or ‘off’.</a:t>
            </a:r>
          </a:p>
          <a:p>
            <a:pPr eaLnBrk="1" hangingPunct="1">
              <a:spcBef>
                <a:spcPct val="0"/>
              </a:spcBef>
            </a:pPr>
            <a:r>
              <a:rPr lang="en-US" smtClean="0"/>
              <a:t>### • Physical interactions between molecules considered to be ‘present’ or ‘absent’.</a:t>
            </a:r>
          </a:p>
          <a:p>
            <a:pPr eaLnBrk="1" hangingPunct="1">
              <a:spcBef>
                <a:spcPct val="0"/>
              </a:spcBef>
            </a:pPr>
            <a:r>
              <a:rPr lang="en-US" smtClean="0"/>
              <a:t>### • Many molecules excluded, either because they are unobserved or not considered important to the </a:t>
            </a:r>
            <a:r>
              <a:rPr lang="pt-PT" smtClean="0"/>
              <a:t>system being modelled.</a:t>
            </a:r>
          </a:p>
          <a:p>
            <a:pPr eaLnBrk="1" hangingPunct="1">
              <a:spcBef>
                <a:spcPct val="0"/>
              </a:spcBef>
            </a:pPr>
            <a:r>
              <a:rPr lang="pt-PT" smtClean="0"/>
              <a:t>## 2. Temporal Approximations:</a:t>
            </a:r>
          </a:p>
          <a:p>
            <a:pPr eaLnBrk="1" hangingPunct="1">
              <a:spcBef>
                <a:spcPct val="0"/>
              </a:spcBef>
            </a:pPr>
            <a:r>
              <a:rPr lang="en-US" smtClean="0"/>
              <a:t>### • Single snap shot observations of data to construct networks representative of a system at a single point in time (usually assumed to be in a steady state).</a:t>
            </a:r>
          </a:p>
          <a:p>
            <a:pPr eaLnBrk="1" hangingPunct="1">
              <a:spcBef>
                <a:spcPct val="0"/>
              </a:spcBef>
            </a:pPr>
            <a:r>
              <a:rPr lang="en-US" smtClean="0"/>
              <a:t>### • Dynamical systems approximated by a few charateristics such as rate parameters in a system of ordinary </a:t>
            </a:r>
            <a:r>
              <a:rPr lang="pt-PT" smtClean="0"/>
              <a:t>or stochastic differential equations.</a:t>
            </a:r>
          </a:p>
          <a:p>
            <a:pPr eaLnBrk="1" hangingPunct="1">
              <a:spcBef>
                <a:spcPct val="0"/>
              </a:spcBef>
            </a:pPr>
            <a:r>
              <a:rPr lang="en-US" smtClean="0"/>
              <a:t>### • Dynamical systems approximated according to obervations at a discrete set of time points appropriately chosen according to the time scale of the system of study.</a:t>
            </a:r>
          </a:p>
          <a:p>
            <a:pPr eaLnBrk="1" hangingPunct="1">
              <a:spcBef>
                <a:spcPct val="0"/>
              </a:spcBef>
            </a:pPr>
            <a:r>
              <a:rPr lang="en-US" smtClean="0"/>
              <a:t># (p15-16) There are four well established types of biological network (N1-N4) which aim to approximate the processes determining function and phenotype at a cellular level.</a:t>
            </a:r>
          </a:p>
          <a:p>
            <a:pPr eaLnBrk="1" hangingPunct="1">
              <a:spcBef>
                <a:spcPct val="0"/>
              </a:spcBef>
            </a:pPr>
            <a:r>
              <a:rPr lang="en-US" smtClean="0"/>
              <a:t>## N1 Protein Interaction Networks - Nodes are labelled with proteins and edges are representative of a physical </a:t>
            </a:r>
            <a:r>
              <a:rPr lang="pt-PT" smtClean="0"/>
              <a:t>interaction.</a:t>
            </a:r>
          </a:p>
          <a:p>
            <a:pPr eaLnBrk="1" hangingPunct="1">
              <a:spcBef>
                <a:spcPct val="0"/>
              </a:spcBef>
            </a:pPr>
            <a:r>
              <a:rPr lang="pt-PT" smtClean="0"/>
              <a:t>## </a:t>
            </a:r>
            <a:r>
              <a:rPr lang="en-US" smtClean="0"/>
              <a:t>N2 Signal Transduction Networks - Nodes are labelled with signals, e.g. hormones, proteins and edges represent biochemical processes by which the signals are transferred and converted to other signalling molecules. Since the processes occur in sequence the resulting networks are often referred to as cascades.</a:t>
            </a:r>
          </a:p>
          <a:p>
            <a:pPr eaLnBrk="1" hangingPunct="1">
              <a:spcBef>
                <a:spcPct val="0"/>
              </a:spcBef>
            </a:pPr>
            <a:r>
              <a:rPr lang="en-US" smtClean="0"/>
              <a:t>## N3 Gene/Transcription Regulatory Networks - Nodes are labelled with gene transcripts and in some cases known transcription factors. Edges are representative of transcription regulatory mechanisms for example </a:t>
            </a:r>
            <a:r>
              <a:rPr lang="pt-PT" smtClean="0"/>
              <a:t>transcription factor binding.</a:t>
            </a:r>
          </a:p>
          <a:p>
            <a:pPr eaLnBrk="1" hangingPunct="1">
              <a:spcBef>
                <a:spcPct val="0"/>
              </a:spcBef>
            </a:pPr>
            <a:r>
              <a:rPr lang="en-US" smtClean="0"/>
              <a:t>## N4 Metabolic Pathways - Nodes are labelled with metabolites and edges represent chemical reactions. Since many reactions require catalysis by additional molecules (such as enzymes), edges may involve more than two nodes thereby creating a hypergraph.</a:t>
            </a:r>
          </a:p>
          <a:p>
            <a:pPr eaLnBrk="1" hangingPunct="1">
              <a:spcBef>
                <a:spcPct val="0"/>
              </a:spcBef>
            </a:pPr>
            <a:r>
              <a:rPr lang="en-US" smtClean="0"/>
              <a:t># (p17) The strategies used to reconstruct biological networks vary according to the existing biological knowledge and data upon which they are founded. They can be classified into three categories accordingly:</a:t>
            </a:r>
          </a:p>
          <a:p>
            <a:pPr eaLnBrk="1" hangingPunct="1">
              <a:spcBef>
                <a:spcPct val="0"/>
              </a:spcBef>
            </a:pPr>
            <a:r>
              <a:rPr lang="en-US" smtClean="0"/>
              <a:t>## 1. Theoretical Modelling: This approach is based on existing biological knowledge (perhaps obtained via literature searches) and chemical/ physical laws (such as the law of mass action). No data in its raw form is used. This approach is successful for dynamic modelling of signalling pathways, transcriptional regulatory networks and metabolic pathways. It can also be used to make predictions of protein-protein interactions on the basis of the properties of the proteins rather than observations of physical interactions.</a:t>
            </a:r>
          </a:p>
          <a:p>
            <a:pPr eaLnBrk="1" hangingPunct="1">
              <a:spcBef>
                <a:spcPct val="0"/>
              </a:spcBef>
            </a:pPr>
            <a:r>
              <a:rPr lang="en-US" smtClean="0"/>
              <a:t>## 2. Physical Interaction Modelling: The nodes and edges of these networks are defined by the data. Edges are inserted between two nodes if they are observed to physically interact. This approach is usually only used to reconstruct static protein-protein interaction networks.</a:t>
            </a:r>
          </a:p>
          <a:p>
            <a:pPr eaLnBrk="1" hangingPunct="1">
              <a:spcBef>
                <a:spcPct val="0"/>
              </a:spcBef>
            </a:pPr>
            <a:r>
              <a:rPr lang="en-US" smtClean="0"/>
              <a:t>## 3. Statistical Modelling: This approach uses observations of data at the nodes of a network to infer edges. There are a range of statistical techniques which can be used to infer networks at a single snap shot in time or dynamic networks over a range of time points. This approach can be effective for both small and large data sets. In addition, statistical modelling can also be used in conjunction with theoretical models to provide a more detailed description of a system. For example, data could be used to infer rate parameters of </a:t>
            </a:r>
            <a:r>
              <a:rPr lang="pt-PT" smtClean="0"/>
              <a:t>a metabolic reaction.</a:t>
            </a:r>
          </a:p>
          <a:p>
            <a:pPr eaLnBrk="1" hangingPunct="1">
              <a:spcBef>
                <a:spcPct val="0"/>
              </a:spcBef>
            </a:pPr>
            <a:r>
              <a:rPr lang="pt-PT" smtClean="0"/>
              <a:t># </a:t>
            </a:r>
            <a:r>
              <a:rPr lang="en-US" smtClean="0"/>
              <a:t>We continue to describe the concepts and techniques used in theoretical and statistical modelling since these are used for the interpretation of global variation data sets.</a:t>
            </a:r>
          </a:p>
        </p:txBody>
      </p:sp>
      <p:sp>
        <p:nvSpPr>
          <p:cNvPr id="6554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41902F-84E3-4581-B08B-776ECFDE117C}" type="slidenum">
              <a:rPr lang="pt-PT">
                <a:latin typeface="Calibri" pitchFamily="34" charset="0"/>
              </a:rPr>
              <a:pPr eaLnBrk="1" hangingPunct="1"/>
              <a:t>16</a:t>
            </a:fld>
            <a:endParaRPr lang="pt-PT">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(p13) Contrary to genotype to phenotype functions and networks which both provide approximations to true mechanisms, true genealogies relating cells, individuals and species exist and could be exploited effectively if they could be observed. </a:t>
            </a:r>
            <a:r>
              <a:rPr lang="pt-PT" smtClean="0"/>
              <a:t>In practise, </a:t>
            </a:r>
            <a:r>
              <a:rPr lang="en-US" smtClean="0"/>
              <a:t>this is rarely possible, so models of evolution are important to characterise the uncertainty over possible genealogies </a:t>
            </a:r>
            <a:r>
              <a:rPr lang="pt-PT" smtClean="0"/>
              <a:t>consistent with the data.</a:t>
            </a:r>
          </a:p>
          <a:p>
            <a:pPr eaLnBrk="1" hangingPunct="1">
              <a:spcBef>
                <a:spcPct val="0"/>
              </a:spcBef>
            </a:pPr>
            <a:r>
              <a:rPr lang="pt-PT" smtClean="0"/>
              <a:t># (p21) </a:t>
            </a:r>
            <a:r>
              <a:rPr lang="en-US" smtClean="0"/>
              <a:t>Genomic variation can be observed at three levels:</a:t>
            </a:r>
          </a:p>
          <a:p>
            <a:pPr eaLnBrk="1" hangingPunct="1">
              <a:spcBef>
                <a:spcPct val="0"/>
              </a:spcBef>
            </a:pPr>
            <a:r>
              <a:rPr lang="en-US" smtClean="0"/>
              <a:t>## 1. Across cells within an individual: All cells in an individual are related by an ontogenic tree.</a:t>
            </a:r>
          </a:p>
          <a:p>
            <a:pPr eaLnBrk="1" hangingPunct="1">
              <a:spcBef>
                <a:spcPct val="0"/>
              </a:spcBef>
            </a:pPr>
            <a:r>
              <a:rPr lang="en-US" smtClean="0"/>
              <a:t>## 2. Across individuals within a population: All individuals in a population are related by a pedigree. In most cases, the pedigree relating individuals of a population is not of primary interest but rather how genomes are related. This information can be represented by an ancestral recombination graph (ARG).</a:t>
            </a:r>
          </a:p>
          <a:p>
            <a:pPr eaLnBrk="1" hangingPunct="1">
              <a:spcBef>
                <a:spcPct val="0"/>
              </a:spcBef>
            </a:pPr>
            <a:r>
              <a:rPr lang="en-US" smtClean="0"/>
              <a:t>## 3. Across species: Species are related by a phylogeny - at times with some loops due to hybridization or </a:t>
            </a:r>
            <a:r>
              <a:rPr lang="pt-PT" smtClean="0"/>
              <a:t>horizontal transfer.</a:t>
            </a:r>
          </a:p>
          <a:p>
            <a:pPr eaLnBrk="1" hangingPunct="1">
              <a:spcBef>
                <a:spcPct val="0"/>
              </a:spcBef>
            </a:pPr>
            <a:r>
              <a:rPr lang="pt-PT" smtClean="0"/>
              <a:t># (p21) </a:t>
            </a:r>
            <a:r>
              <a:rPr lang="en-US" smtClean="0"/>
              <a:t>Full genomic sequencing efforts initially targeted genomes at the species level, particularly those known with many genomic differences. Population genomic variation followed and is currently typically observed at a subset of markers in the genome rather than in its entirety. Finally there is genomic variation observed at a cellular level where relatively few differences are expected between cells sampled from the same individual. In the mousehuman example, there would roughly be a difference every 50 nucleotides between the species genomes, one difference in every 1000 nucleotides in two population genomes and possibly a difference every 107-108 nucleotides </a:t>
            </a:r>
            <a:r>
              <a:rPr lang="pt-PT" smtClean="0"/>
              <a:t>for cellular genomes.</a:t>
            </a:r>
          </a:p>
          <a:p>
            <a:pPr eaLnBrk="1" hangingPunct="1">
              <a:spcBef>
                <a:spcPct val="0"/>
              </a:spcBef>
            </a:pPr>
            <a:r>
              <a:rPr lang="pt-PT" smtClean="0"/>
              <a:t># (p21) </a:t>
            </a:r>
            <a:r>
              <a:rPr lang="en-US" smtClean="0"/>
              <a:t>Species and individual variation contribute rich source of information which can be of central use in integrative genomics. For example, population based studies can exploit the genealogy relating individuals and similarly, comparative studies can exploit differences between species. However, despite the fact that most current high throughput technologies make observations on cellular quantities, cellular relationships within an individual are </a:t>
            </a:r>
            <a:r>
              <a:rPr lang="pt-PT" smtClean="0"/>
              <a:t>rarely explicitly used.</a:t>
            </a:r>
          </a:p>
          <a:p>
            <a:pPr eaLnBrk="1" hangingPunct="1">
              <a:spcBef>
                <a:spcPct val="0"/>
              </a:spcBef>
            </a:pPr>
            <a:r>
              <a:rPr lang="pt-PT" smtClean="0"/>
              <a:t># (p21) </a:t>
            </a:r>
            <a:r>
              <a:rPr lang="en-US" smtClean="0"/>
              <a:t>The three categories of evolution described in this section provide different sources of information. Genomes change at the species level is ideal for measuring rates and selection. Genomes at the population level have correlations (linkage disequilibrium) along it sequences making genetic mapping possible.</a:t>
            </a:r>
          </a:p>
          <a:p>
            <a:pPr eaLnBrk="1" hangingPunct="1">
              <a:spcBef>
                <a:spcPct val="0"/>
              </a:spcBef>
            </a:pPr>
            <a:r>
              <a:rPr lang="en-US" smtClean="0"/>
              <a:t># (p21-22) 3.3.1 Genealogies relating cells in an individual</a:t>
            </a:r>
          </a:p>
          <a:p>
            <a:pPr eaLnBrk="1" hangingPunct="1">
              <a:spcBef>
                <a:spcPct val="0"/>
              </a:spcBef>
            </a:pPr>
            <a:r>
              <a:rPr lang="en-US" smtClean="0"/>
              <a:t>## Only few studies have been undertaken of cell phylogenies, but this will change. In contrast, cancers have been studied extensively due to the intense interest in this disease and fast chromosomal evolution in cancer cells.</a:t>
            </a:r>
          </a:p>
          <a:p>
            <a:pPr eaLnBrk="1" hangingPunct="1">
              <a:spcBef>
                <a:spcPct val="0"/>
              </a:spcBef>
            </a:pPr>
            <a:r>
              <a:rPr lang="en-US" smtClean="0"/>
              <a:t># (p22) The main contributions of genome evolution can be considered in three categories: (1) the observation of basic rates of events, (2) the identification of regions under selection and (3) the functional interpretation of the actual content of the genome in terms of molecular mechanism. Basic rates of evolutionary events (such as mutation or recombination) are of intrinsic value in understanding the mechanism of organismal change. The strength and direction of selection are of great interest since it can be a consequence of genome function. Regions under negative (also termed purifying) selection evolve at a decreased rate relative to neutrality. They are of interest because they can be indicative of genome function, which has substantial effect on fitness. Conversely, regions under positive selection experience an increased rate of evolution relative to neutrality. Although they are less prevelant than negatively selected regions, they are also of great interest to study since they can be indicative of functional regions which adapt to environment.</a:t>
            </a:r>
            <a:endParaRPr lang="pt-PT" smtClean="0"/>
          </a:p>
        </p:txBody>
      </p:sp>
      <p:sp>
        <p:nvSpPr>
          <p:cNvPr id="66564"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A284E-78FE-466E-8859-5E64B0B1930D}" type="slidenum">
              <a:rPr lang="pt-PT">
                <a:latin typeface="Calibri" pitchFamily="34" charset="0"/>
              </a:rPr>
              <a:pPr eaLnBrk="1" hangingPunct="1"/>
              <a:t>17</a:t>
            </a:fld>
            <a:endParaRPr lang="pt-PT">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KNOWLEDGE</a:t>
            </a:r>
          </a:p>
          <a:p>
            <a:pPr eaLnBrk="1" hangingPunct="1">
              <a:spcBef>
                <a:spcPct val="0"/>
              </a:spcBef>
            </a:pPr>
            <a:r>
              <a:rPr lang="en-US" smtClean="0"/>
              <a:t># (p13) All studies are founded on a certain level of biological knowledge and as research studies continue to exploit high throughput experimental techniques, representation and exchange of knowledge </a:t>
            </a:r>
            <a:r>
              <a:rPr lang="pt-PT" smtClean="0"/>
              <a:t>is becoming increasingly important.</a:t>
            </a:r>
          </a:p>
          <a:p>
            <a:pPr eaLnBrk="1" hangingPunct="1">
              <a:spcBef>
                <a:spcPct val="0"/>
              </a:spcBef>
            </a:pPr>
            <a:r>
              <a:rPr lang="pt-PT" smtClean="0"/>
              <a:t># (p23) </a:t>
            </a:r>
            <a:r>
              <a:rPr lang="en-US" smtClean="0"/>
              <a:t>Without exception, all studies of global biological variation exploit existing knowledge to some degree and yet defining what consistutes ‘knowledge’ is difficult; i.e. how do you know when you know something? </a:t>
            </a:r>
            <a:r>
              <a:rPr lang="pt-PT" smtClean="0"/>
              <a:t>Coupling </a:t>
            </a:r>
            <a:r>
              <a:rPr lang="en-US" smtClean="0"/>
              <a:t>knowledge with a measure of uncertainty provides one way of resolving this question although defining this measure of uncertainty is also non-trivial. The Bayesian framework provides the structure to coherently incorporate uncertainty about knowledge into a model by representing it using a probability distribution. This probability distribution can then be updated given observed data and where necessary averaged over to make statements about </a:t>
            </a:r>
            <a:r>
              <a:rPr lang="pt-PT" smtClean="0"/>
              <a:t>a quantity of interest.</a:t>
            </a:r>
          </a:p>
          <a:p>
            <a:pPr eaLnBrk="1" hangingPunct="1">
              <a:spcBef>
                <a:spcPct val="0"/>
              </a:spcBef>
            </a:pPr>
            <a:r>
              <a:rPr lang="pt-PT" smtClean="0"/>
              <a:t># (p23) </a:t>
            </a:r>
            <a:r>
              <a:rPr lang="en-US" smtClean="0"/>
              <a:t>In any given study, there is usually a set of things which are assumed to be true (with probability 1). These are usually experimentally tested and validated by multiple researchers independently and generally accepted by the scientific community to be facts. They vary according to the study but usually strongly influence study design and data collection (table 3), with some also providing the foundations for model construction and analysis.</a:t>
            </a:r>
          </a:p>
          <a:p>
            <a:pPr eaLnBrk="1" hangingPunct="1">
              <a:spcBef>
                <a:spcPct val="0"/>
              </a:spcBef>
            </a:pPr>
            <a:r>
              <a:rPr lang="en-US" smtClean="0"/>
              <a:t># (p23) In particular, the other concepts described in this section are also founded on biological knowledge that is accepted to be true; the central dogma underpins the concept of a mapping from genotype to phenotype, knowledge of biomolecules which physically interact motivate development of network models, and knowledge about evolutionary processes motivates the use of genealogies. Furthermore as we go on to describe, knowledge that there are unobserved structures present in data (all types but particularly sequence data) motivates development of models to infer these unobserved states.</a:t>
            </a:r>
          </a:p>
          <a:p>
            <a:pPr eaLnBrk="1" hangingPunct="1">
              <a:spcBef>
                <a:spcPct val="0"/>
              </a:spcBef>
            </a:pPr>
            <a:r>
              <a:rPr lang="en-US" smtClean="0"/>
              <a:t># (p23-24) The increasing numbers of studies of biological variation, necessitates the development of a consistent representation of knowledge and tools such that it can be efficiently exchanged between researchers. There are several tools for cataloguing and collating knowledge (K1-4)</a:t>
            </a:r>
          </a:p>
          <a:p>
            <a:pPr eaLnBrk="1" hangingPunct="1">
              <a:spcBef>
                <a:spcPct val="0"/>
              </a:spcBef>
            </a:pPr>
            <a:r>
              <a:rPr lang="en-US" smtClean="0"/>
              <a:t>## K1 Ontologies and Databases: Ontologies are structured databases which aim to provide a consensus vocabulary for knowledge exchange. The most famous example is Gene Ontology (GO) which aims to describe gene function. They are typically organised as a tree or DAG reflecting natural nested structure of terms [11, 7, 48]. Other databases also exist with differing levels of structure</a:t>
            </a:r>
          </a:p>
          <a:p>
            <a:pPr eaLnBrk="1" hangingPunct="1">
              <a:spcBef>
                <a:spcPct val="0"/>
              </a:spcBef>
            </a:pPr>
            <a:r>
              <a:rPr lang="en-US" smtClean="0"/>
              <a:t>## K2 Systems Biology markup languages: These provide a set of conventions for how to formulate models to be exchanged and allowing computer parsing. It is based on a more general set of conventions called eXtensible Markup Language (XML). First versions were publically available in 2003 and have since seen version 2.0 with extended flexibility. At present it is directed towards cellular biochemical models and does not place restrictions on the language in which the model is formulated (such as MatLab or MATHEMATICA).</a:t>
            </a:r>
          </a:p>
          <a:p>
            <a:pPr eaLnBrk="1" hangingPunct="1">
              <a:spcBef>
                <a:spcPct val="0"/>
              </a:spcBef>
            </a:pPr>
            <a:r>
              <a:rPr lang="en-US" smtClean="0"/>
              <a:t>## K3 Process Algebras: These are disciplines of formal computer science which are devoted to the description and analyses of processes. Examples include p-calculus, lambda calculus, PEPA and Petri Nets. Although they are founded on theory, process algebras have many biologically realistic properties such as allowing process interaction and refinement of descriptions. In particular, Calder et al. [15] and Phillips and Cardelli [97] use process algebras for automating ordinary differential equation models for simple biological systems. Potentially they could become a very powerful tool for systems biology although they currently lack flexibility to incorporate several continuous features necessary in biological models, such as space and concentration </a:t>
            </a:r>
            <a:r>
              <a:rPr lang="pt-PT" smtClean="0"/>
              <a:t>[16, 5, 98, 3, 77].</a:t>
            </a:r>
          </a:p>
          <a:p>
            <a:pPr eaLnBrk="1" hangingPunct="1">
              <a:spcBef>
                <a:spcPct val="0"/>
              </a:spcBef>
            </a:pPr>
            <a:r>
              <a:rPr lang="en-US" smtClean="0"/>
              <a:t>## K4 Text Mining Methods: These are automated techniques which extract information in a coarse manner from large bodies of text which could not be read by a single researcher. They are based on the simple underlying principle that words in articles can be tabulated according to frequency, contextuality, combinations, information content and more. This very efficiently allows linking genes with genes, biological objects with sets of properties and much more. The widespread use of text mining shows that in the large body of articles information is encoded in a way that is not detectable by simple sequential reading of a smaller set of articles. Text mining is progressing fast and with the increased use of ontologies and associated well-defined terms, text mining will increasingly acquire abilities closer to traditional reading [105].</a:t>
            </a:r>
          </a:p>
          <a:p>
            <a:pPr eaLnBrk="1" hangingPunct="1">
              <a:spcBef>
                <a:spcPct val="0"/>
              </a:spcBef>
            </a:pPr>
            <a:r>
              <a:rPr lang="pt-PT" smtClean="0"/>
              <a:t>HIDDEN STRUCTURES:</a:t>
            </a:r>
          </a:p>
          <a:p>
            <a:pPr eaLnBrk="1" hangingPunct="1">
              <a:spcBef>
                <a:spcPct val="0"/>
              </a:spcBef>
            </a:pPr>
            <a:r>
              <a:rPr lang="en-US" smtClean="0"/>
              <a:t># (p13) NÃO há nada interessante na parte introdutória dos Conceitos (3. Concepts)!</a:t>
            </a:r>
          </a:p>
          <a:p>
            <a:pPr eaLnBrk="1" hangingPunct="1">
              <a:spcBef>
                <a:spcPct val="0"/>
              </a:spcBef>
            </a:pPr>
            <a:r>
              <a:rPr lang="en-US" smtClean="0"/>
              <a:t># (p24) It is very fundamental aspect of biology that one can observe certain quantities that are a function of something that cannot be observed. This is inherent in statistical modelling where there is often a hidden model that generates observables and we try to make statements about the hidden model. The last two decades have seen this taken a step further in the statistical model itself have been split into a hidden part that influence a part that generates the observables. It is a very general principle inherent in the way inference is done in biology. The most famous example is the class of hidden Markov models that now are ubiquitous and have very widespread applications </a:t>
            </a:r>
            <a:r>
              <a:rPr lang="pt-PT" smtClean="0"/>
              <a:t>in the biosciences.</a:t>
            </a:r>
          </a:p>
          <a:p>
            <a:pPr eaLnBrk="1" hangingPunct="1">
              <a:spcBef>
                <a:spcPct val="0"/>
              </a:spcBef>
            </a:pPr>
            <a:r>
              <a:rPr lang="pt-PT" smtClean="0"/>
              <a:t># </a:t>
            </a:r>
            <a:r>
              <a:rPr lang="en-US" smtClean="0"/>
              <a:t>Modelling via hidden elements is very natural and will most likely grow tremendously in the future. The applications so far are very simple, where the hidden element is unambiguous. It is easy to imagine more complex models, such as more interacting cellular components or a large set of possible networks relating the observables.</a:t>
            </a:r>
            <a:endParaRPr lang="pt-PT" smtClean="0"/>
          </a:p>
          <a:p>
            <a:pPr eaLnBrk="1" hangingPunct="1">
              <a:spcBef>
                <a:spcPct val="0"/>
              </a:spcBef>
            </a:pPr>
            <a:endParaRPr lang="pt-PT" smtClean="0"/>
          </a:p>
        </p:txBody>
      </p:sp>
      <p:sp>
        <p:nvSpPr>
          <p:cNvPr id="6758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86FB0A-90BA-4666-96CD-A94B62FBB11A}" type="slidenum">
              <a:rPr lang="pt-PT">
                <a:latin typeface="Calibri" pitchFamily="34" charset="0"/>
              </a:rPr>
              <a:pPr eaLnBrk="1" hangingPunct="1"/>
              <a:t>18</a:t>
            </a:fld>
            <a:endParaRPr lang="pt-PT">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PT" smtClean="0"/>
              <a:t>See legend of fig 1 to explain</a:t>
            </a:r>
          </a:p>
        </p:txBody>
      </p:sp>
      <p:sp>
        <p:nvSpPr>
          <p:cNvPr id="7066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8DE58F-D2BD-46E8-8688-707E968DDB62}" type="slidenum">
              <a:rPr lang="pt-PT">
                <a:latin typeface="Calibri" pitchFamily="34" charset="0"/>
              </a:rPr>
              <a:pPr eaLnBrk="1" hangingPunct="1"/>
              <a:t>21</a:t>
            </a:fld>
            <a:endParaRPr lang="pt-PT">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PT" smtClean="0"/>
              <a:t># (p42) </a:t>
            </a:r>
            <a:r>
              <a:rPr lang="en-US" smtClean="0"/>
              <a:t>In this review, we distinguish data, concepts, and analyses as the major components of studies of biological variation. Ideally they should be clearly outlined prior to performing an experiment or gathering data, although in practise many researchers observe data before giving consideration to the concepts and analytical techniques to </a:t>
            </a:r>
            <a:r>
              <a:rPr lang="pt-PT" smtClean="0"/>
              <a:t>interpret it.</a:t>
            </a:r>
          </a:p>
          <a:p>
            <a:pPr eaLnBrk="1" hangingPunct="1">
              <a:spcBef>
                <a:spcPct val="0"/>
              </a:spcBef>
            </a:pPr>
            <a:r>
              <a:rPr lang="pt-PT" smtClean="0"/>
              <a:t># </a:t>
            </a:r>
            <a:r>
              <a:rPr lang="en-US" smtClean="0"/>
              <a:t>Full understanding and predictive modelling of biological systems are the ultimate goals of research in the biosciences but the global genome-wide studies describe systems of a size that cannot be modelled to this level in the foreseeable future. While they have been, and will continue to be, tremendously useful in coarse functional assignments of genes, they cannot lead to detailed understanding of biological systems. This level of understanding will inevitably be the result of bottom-up approaches which provide a more detailed understanding of smaller </a:t>
            </a:r>
            <a:r>
              <a:rPr lang="pt-PT" smtClean="0"/>
              <a:t>systems or fewer genes.</a:t>
            </a:r>
          </a:p>
          <a:p>
            <a:pPr eaLnBrk="1" hangingPunct="1">
              <a:spcBef>
                <a:spcPct val="0"/>
              </a:spcBef>
            </a:pPr>
            <a:r>
              <a:rPr lang="pt-PT" smtClean="0"/>
              <a:t># </a:t>
            </a:r>
            <a:r>
              <a:rPr lang="en-US" smtClean="0"/>
              <a:t>Directly or indirectly, most funding for research in the biosciences is motivated by the hope of alleviating human disease. The overall trajectory of disease research might be:</a:t>
            </a:r>
          </a:p>
          <a:p>
            <a:pPr eaLnBrk="1" hangingPunct="1">
              <a:spcBef>
                <a:spcPct val="0"/>
              </a:spcBef>
            </a:pPr>
            <a:r>
              <a:rPr lang="en-US" smtClean="0"/>
              <a:t>## Association Mapping -&gt; Fine Mapping -&gt; Functional Interpretation -&gt; Intervention/ Drug Development</a:t>
            </a:r>
          </a:p>
          <a:p>
            <a:pPr eaLnBrk="1" hangingPunct="1">
              <a:spcBef>
                <a:spcPct val="0"/>
              </a:spcBef>
            </a:pPr>
            <a:r>
              <a:rPr lang="en-US" smtClean="0"/>
              <a:t># The first two steps are routinely employed within the framework we describe. Functional interpretation is attempted by integrative studies and systems biology but both of these techniques are still too high level to provide full functional explanations at a molecular or atomic level. This level of explanation is achieved largely by highly focused laboratory experiments with statistics playing a small role relative to the techniques employed to analyse global, high throughput biological data sets. The final step ‘Intervention/ Drug Development’ is already a well established field despite the fact that there are very few functional explanations of complex disease which start with genetics. Consequently, it requires huge resources.</a:t>
            </a:r>
          </a:p>
          <a:p>
            <a:pPr eaLnBrk="1" hangingPunct="1">
              <a:spcBef>
                <a:spcPct val="0"/>
              </a:spcBef>
            </a:pPr>
            <a:r>
              <a:rPr lang="en-US" smtClean="0"/>
              <a:t># Many new data types, such as medical imaging, relating to tissues and organs will be of increasing relevance and already have proved valuable in the study of model organisms.</a:t>
            </a:r>
          </a:p>
          <a:p>
            <a:pPr eaLnBrk="1" hangingPunct="1">
              <a:spcBef>
                <a:spcPct val="0"/>
              </a:spcBef>
            </a:pPr>
            <a:r>
              <a:rPr lang="en-US" smtClean="0"/>
              <a:t># We are presently seeing the rise of high throughput studies. The near future will probably see mathematical modelling being important to everyone.</a:t>
            </a:r>
            <a:endParaRPr lang="pt-PT" smtClean="0"/>
          </a:p>
        </p:txBody>
      </p:sp>
      <p:sp>
        <p:nvSpPr>
          <p:cNvPr id="7885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FCAD70-5B62-467F-9184-6B6B99CE8684}" type="slidenum">
              <a:rPr lang="pt-PT">
                <a:latin typeface="Calibri" pitchFamily="34" charset="0"/>
              </a:rPr>
              <a:pPr eaLnBrk="1" hangingPunct="1"/>
              <a:t>22</a:t>
            </a:fld>
            <a:endParaRPr lang="pt-PT">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3DF34A-5ADE-4121-B439-CBCF2C173540}" type="slidenum">
              <a:rPr lang="en-US">
                <a:latin typeface="Calibri" pitchFamily="34" charset="0"/>
              </a:rPr>
              <a:pPr eaLnBrk="1" hangingPunct="1"/>
              <a:t>6</a:t>
            </a:fld>
            <a:endParaRPr lang="en-US">
              <a:latin typeface="Calibri" pitchFamily="34" charset="0"/>
            </a:endParaRPr>
          </a:p>
        </p:txBody>
      </p:sp>
      <p:sp>
        <p:nvSpPr>
          <p:cNvPr id="52227"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2228"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4B98F2-5BDD-4096-8CFA-3284351D8554}" type="slidenum">
              <a:rPr lang="en-US">
                <a:latin typeface="Calibri" pitchFamily="34" charset="0"/>
              </a:rPr>
              <a:pPr eaLnBrk="1" hangingPunct="1"/>
              <a:t>7</a:t>
            </a:fld>
            <a:endParaRPr lang="en-US">
              <a:latin typeface="Calibri" pitchFamily="34" charset="0"/>
            </a:endParaRPr>
          </a:p>
        </p:txBody>
      </p:sp>
      <p:sp>
        <p:nvSpPr>
          <p:cNvPr id="55299"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5300"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9AECA9-DD62-498B-BA52-546CB62E99C1}" type="slidenum">
              <a:rPr lang="en-US">
                <a:latin typeface="Calibri" pitchFamily="34" charset="0"/>
              </a:rPr>
              <a:pPr eaLnBrk="1" hangingPunct="1"/>
              <a:t>8</a:t>
            </a:fld>
            <a:endParaRPr lang="en-US">
              <a:latin typeface="Calibri" pitchFamily="34" charset="0"/>
            </a:endParaRPr>
          </a:p>
        </p:txBody>
      </p:sp>
      <p:sp>
        <p:nvSpPr>
          <p:cNvPr id="53251"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3252"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505A94-F54A-43C1-ACFB-B94111E6D876}" type="slidenum">
              <a:rPr lang="en-US">
                <a:latin typeface="Calibri" pitchFamily="34" charset="0"/>
              </a:rPr>
              <a:pPr eaLnBrk="1" hangingPunct="1"/>
              <a:t>9</a:t>
            </a:fld>
            <a:endParaRPr lang="en-US">
              <a:latin typeface="Calibri" pitchFamily="34" charset="0"/>
            </a:endParaRPr>
          </a:p>
        </p:txBody>
      </p:sp>
      <p:sp>
        <p:nvSpPr>
          <p:cNvPr id="54275"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4276"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C68A4B-D406-4449-A985-557ECA6C1B74}" type="slidenum">
              <a:rPr lang="en-US">
                <a:latin typeface="Calibri" pitchFamily="34" charset="0"/>
              </a:rPr>
              <a:pPr eaLnBrk="1" hangingPunct="1"/>
              <a:t>10</a:t>
            </a:fld>
            <a:endParaRPr lang="en-US">
              <a:latin typeface="Calibri" pitchFamily="34" charset="0"/>
            </a:endParaRPr>
          </a:p>
        </p:txBody>
      </p:sp>
      <p:sp>
        <p:nvSpPr>
          <p:cNvPr id="56323"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6324"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6182C8-690B-472A-AA4A-9D0E04E5170C}" type="slidenum">
              <a:rPr lang="en-US">
                <a:latin typeface="Calibri" pitchFamily="34" charset="0"/>
              </a:rPr>
              <a:pPr eaLnBrk="1" hangingPunct="1"/>
              <a:t>11</a:t>
            </a:fld>
            <a:endParaRPr lang="en-US">
              <a:latin typeface="Calibri" pitchFamily="34" charset="0"/>
            </a:endParaRPr>
          </a:p>
        </p:txBody>
      </p:sp>
      <p:sp>
        <p:nvSpPr>
          <p:cNvPr id="57347"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7348"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62033E-E4E6-4BA2-BD6E-E079DFD01BB3}" type="slidenum">
              <a:rPr lang="en-US">
                <a:latin typeface="Calibri" pitchFamily="34" charset="0"/>
              </a:rPr>
              <a:pPr eaLnBrk="1" hangingPunct="1"/>
              <a:t>12</a:t>
            </a:fld>
            <a:endParaRPr lang="en-US">
              <a:latin typeface="Calibri" pitchFamily="34" charset="0"/>
            </a:endParaRPr>
          </a:p>
        </p:txBody>
      </p:sp>
      <p:sp>
        <p:nvSpPr>
          <p:cNvPr id="58371" name="Rectangle 1"/>
          <p:cNvSpPr>
            <a:spLocks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58372"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pt-P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smtClean="0"/>
              <a:t># (p13) Genotype to phenotype functions are very general, they rarely attempt to describe functionality but instead focus on predicting the modification to disease risk or phenotype in the presence of different genetic variants.</a:t>
            </a:r>
          </a:p>
          <a:p>
            <a:pPr eaLnBrk="1" hangingPunct="1">
              <a:spcBef>
                <a:spcPct val="0"/>
              </a:spcBef>
            </a:pPr>
            <a:r>
              <a:rPr lang="en-US" sz="1100" smtClean="0"/>
              <a:t># (p13) Mapping the genome to a single phenotype is done by breaking down the genome into regions according to a set of genetic markers or simply by mapping a subset of genetic loci which show variation in a population.</a:t>
            </a:r>
          </a:p>
          <a:p>
            <a:pPr eaLnBrk="1" hangingPunct="1">
              <a:spcBef>
                <a:spcPct val="0"/>
              </a:spcBef>
            </a:pPr>
            <a:r>
              <a:rPr lang="en-US" sz="1100" smtClean="0"/>
              <a:t># (p13) Mapping genetic markers or genomic regions to a phenotype involves characterizing how variation at markers (single or multiple) influences phenotype or risk. This involves defining a penetrance function which makes statements about phenotype conditional on genotype at a particular locus (or set of loci).</a:t>
            </a:r>
          </a:p>
          <a:p>
            <a:pPr eaLnBrk="1" hangingPunct="1">
              <a:spcBef>
                <a:spcPct val="0"/>
              </a:spcBef>
            </a:pPr>
            <a:r>
              <a:rPr lang="en-US" sz="1100" smtClean="0"/>
              <a:t># (p14) Genetic effects are highly or completely penetrant for mendelian phenotypes such at sickle cell </a:t>
            </a:r>
            <a:r>
              <a:rPr lang="pt-PT" sz="1100" smtClean="0"/>
              <a:t>disease.</a:t>
            </a:r>
          </a:p>
          <a:p>
            <a:pPr eaLnBrk="1" hangingPunct="1">
              <a:spcBef>
                <a:spcPct val="0"/>
              </a:spcBef>
            </a:pPr>
            <a:r>
              <a:rPr lang="en-US" sz="1100" smtClean="0"/>
              <a:t># (p14) Incomplete penetrance is the term used to describe instances when phenotype is modified with probability less than 1 in the presence of a genetic variant. Incomplete and low penetrance is common for complex phenotypes and is reflective of other influences on phenotype such as other genetic, epigenetic or environmental exposures.</a:t>
            </a:r>
          </a:p>
          <a:p>
            <a:pPr eaLnBrk="1" hangingPunct="1">
              <a:spcBef>
                <a:spcPct val="0"/>
              </a:spcBef>
            </a:pPr>
            <a:r>
              <a:rPr lang="en-US" sz="1100" smtClean="0"/>
              <a:t># (p14) A statement about the mode of inheritance of a phenotype can be implicitly defined by the mapping function, that is, how phenotype is transmitted from one generation to another (assuming no de novo mutations). This is difficult to define for complex phenotypes affected by multiple genetic loci and other factors, but for single gene/locus phenotypes, dominant, recessive and additive modes of inheritance can be well defined and modelled.</a:t>
            </a:r>
            <a:endParaRPr lang="pt-PT" sz="1100" smtClean="0"/>
          </a:p>
        </p:txBody>
      </p:sp>
      <p:sp>
        <p:nvSpPr>
          <p:cNvPr id="6349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DC634E-BA57-49E3-952C-983B70EC07A5}" type="slidenum">
              <a:rPr lang="pt-PT">
                <a:latin typeface="Calibri" pitchFamily="34" charset="0"/>
              </a:rPr>
              <a:pPr eaLnBrk="1" hangingPunct="1"/>
              <a:t>14</a:t>
            </a:fld>
            <a:endParaRPr lang="pt-PT">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6523F7-8217-4367-A851-DEDC63C7CF0F}"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399608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523F7-8217-4367-A851-DEDC63C7CF0F}"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185270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523F7-8217-4367-A851-DEDC63C7CF0F}"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370917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údo Duplo">
    <p:spTree>
      <p:nvGrpSpPr>
        <p:cNvPr id="1" name=""/>
        <p:cNvGrpSpPr/>
        <p:nvPr/>
      </p:nvGrpSpPr>
      <p:grpSpPr>
        <a:xfrm>
          <a:off x="0" y="0"/>
          <a:ext cx="0" cy="0"/>
          <a:chOff x="0" y="0"/>
          <a:chExt cx="0" cy="0"/>
        </a:xfrm>
      </p:grpSpPr>
      <p:sp>
        <p:nvSpPr>
          <p:cNvPr id="9" name="Marcador de Posição de Conteúdo 2"/>
          <p:cNvSpPr>
            <a:spLocks noGrp="1"/>
          </p:cNvSpPr>
          <p:nvPr>
            <p:ph idx="13"/>
          </p:nvPr>
        </p:nvSpPr>
        <p:spPr>
          <a:xfrm>
            <a:off x="0" y="838200"/>
            <a:ext cx="4572000" cy="5638800"/>
          </a:xfrm>
        </p:spPr>
        <p:txBody>
          <a:bodyPr>
            <a:normAutofit/>
          </a:bodyPr>
          <a:lstStyle>
            <a:lvl1pPr>
              <a:defRPr sz="1800"/>
            </a:lvl1pPr>
            <a:lvl2pPr>
              <a:defRPr sz="1800"/>
            </a:lvl2pPr>
            <a:lvl3pPr>
              <a:defRPr sz="1800"/>
            </a:lvl3pPr>
            <a:lvl4pPr>
              <a:defRPr sz="1800"/>
            </a:lvl4pPr>
            <a:lvl5pPr>
              <a:defRPr sz="1800"/>
            </a:lvl5pPr>
          </a:lstStyle>
          <a:p>
            <a:pPr lvl="0"/>
            <a:r>
              <a:rPr lang="en-GB" noProof="0" dirty="0" smtClean="0"/>
              <a:t>Clique </a:t>
            </a:r>
            <a:r>
              <a:rPr lang="en-GB" noProof="0" dirty="0" err="1" smtClean="0"/>
              <a:t>para</a:t>
            </a:r>
            <a:r>
              <a:rPr lang="en-GB" noProof="0" dirty="0" smtClean="0"/>
              <a:t> </a:t>
            </a:r>
            <a:r>
              <a:rPr lang="en-GB" noProof="0" dirty="0" err="1" smtClean="0"/>
              <a:t>editar</a:t>
            </a:r>
            <a:r>
              <a:rPr lang="en-GB" noProof="0" dirty="0" smtClean="0"/>
              <a:t> </a:t>
            </a:r>
            <a:r>
              <a:rPr lang="en-GB" noProof="0" dirty="0" err="1" smtClean="0"/>
              <a:t>os</a:t>
            </a:r>
            <a:r>
              <a:rPr lang="en-GB" noProof="0" dirty="0" smtClean="0"/>
              <a:t> </a:t>
            </a:r>
            <a:r>
              <a:rPr lang="en-GB" noProof="0" dirty="0" err="1" smtClean="0"/>
              <a:t>estilos</a:t>
            </a:r>
            <a:r>
              <a:rPr lang="en-GB" noProof="0" dirty="0" smtClean="0"/>
              <a:t> de </a:t>
            </a:r>
            <a:r>
              <a:rPr lang="en-GB" noProof="0" dirty="0" err="1" smtClean="0"/>
              <a:t>texto</a:t>
            </a:r>
            <a:r>
              <a:rPr lang="en-GB" noProof="0" dirty="0" smtClean="0"/>
              <a:t> do </a:t>
            </a:r>
            <a:r>
              <a:rPr lang="en-GB" noProof="0" dirty="0" err="1" smtClean="0"/>
              <a:t>modelo</a:t>
            </a:r>
            <a:r>
              <a:rPr lang="en-GB" noProof="0" dirty="0" smtClean="0"/>
              <a:t> global</a:t>
            </a:r>
          </a:p>
          <a:p>
            <a:pPr lvl="1"/>
            <a:r>
              <a:rPr lang="en-GB" noProof="0" dirty="0" smtClean="0"/>
              <a:t>Segundo </a:t>
            </a:r>
            <a:r>
              <a:rPr lang="en-GB" noProof="0" dirty="0" err="1" smtClean="0"/>
              <a:t>nível</a:t>
            </a:r>
            <a:endParaRPr lang="en-GB" noProof="0" dirty="0" smtClean="0"/>
          </a:p>
          <a:p>
            <a:pPr lvl="2"/>
            <a:r>
              <a:rPr lang="en-GB" noProof="0" dirty="0" err="1" smtClean="0"/>
              <a:t>Terceiro</a:t>
            </a:r>
            <a:r>
              <a:rPr lang="en-GB" noProof="0" dirty="0" smtClean="0"/>
              <a:t> </a:t>
            </a:r>
            <a:r>
              <a:rPr lang="en-GB" noProof="0" dirty="0" err="1" smtClean="0"/>
              <a:t>nível</a:t>
            </a:r>
            <a:endParaRPr lang="en-GB" noProof="0" dirty="0" smtClean="0"/>
          </a:p>
          <a:p>
            <a:pPr lvl="3"/>
            <a:r>
              <a:rPr lang="en-GB" noProof="0" dirty="0" smtClean="0"/>
              <a:t>Quarto </a:t>
            </a:r>
            <a:r>
              <a:rPr lang="en-GB" noProof="0" dirty="0" err="1" smtClean="0"/>
              <a:t>nível</a:t>
            </a:r>
            <a:endParaRPr lang="en-GB" noProof="0" dirty="0" smtClean="0"/>
          </a:p>
          <a:p>
            <a:pPr lvl="4"/>
            <a:r>
              <a:rPr lang="en-GB" noProof="0" dirty="0" err="1" smtClean="0"/>
              <a:t>Quinto</a:t>
            </a:r>
            <a:r>
              <a:rPr lang="en-GB" noProof="0" dirty="0" smtClean="0"/>
              <a:t> </a:t>
            </a:r>
            <a:r>
              <a:rPr lang="en-GB" noProof="0" dirty="0" err="1" smtClean="0"/>
              <a:t>nível</a:t>
            </a:r>
            <a:endParaRPr lang="en-GB" noProof="0" dirty="0"/>
          </a:p>
        </p:txBody>
      </p:sp>
      <p:sp>
        <p:nvSpPr>
          <p:cNvPr id="10" name="Marcador de Posição de Conteúdo 2"/>
          <p:cNvSpPr>
            <a:spLocks noGrp="1"/>
          </p:cNvSpPr>
          <p:nvPr>
            <p:ph idx="14"/>
          </p:nvPr>
        </p:nvSpPr>
        <p:spPr>
          <a:xfrm>
            <a:off x="4572000" y="838200"/>
            <a:ext cx="4572000" cy="5638800"/>
          </a:xfrm>
        </p:spPr>
        <p:txBody>
          <a:bodyPr>
            <a:normAutofit/>
          </a:bodyPr>
          <a:lstStyle>
            <a:lvl1pPr>
              <a:defRPr sz="1800"/>
            </a:lvl1pPr>
            <a:lvl2pPr>
              <a:defRPr sz="1800"/>
            </a:lvl2pPr>
            <a:lvl3pPr>
              <a:defRPr sz="1800"/>
            </a:lvl3pPr>
            <a:lvl4pPr>
              <a:defRPr sz="1800"/>
            </a:lvl4pPr>
            <a:lvl5pPr>
              <a:defRPr sz="1800"/>
            </a:lvl5pPr>
          </a:lstStyle>
          <a:p>
            <a:pPr lvl="0"/>
            <a:r>
              <a:rPr lang="en-GB" noProof="0" dirty="0" smtClean="0"/>
              <a:t>Clique </a:t>
            </a:r>
            <a:r>
              <a:rPr lang="en-GB" noProof="0" dirty="0" err="1" smtClean="0"/>
              <a:t>para</a:t>
            </a:r>
            <a:r>
              <a:rPr lang="en-GB" noProof="0" dirty="0" smtClean="0"/>
              <a:t> </a:t>
            </a:r>
            <a:r>
              <a:rPr lang="en-GB" noProof="0" dirty="0" err="1" smtClean="0"/>
              <a:t>editar</a:t>
            </a:r>
            <a:r>
              <a:rPr lang="en-GB" noProof="0" dirty="0" smtClean="0"/>
              <a:t> </a:t>
            </a:r>
            <a:r>
              <a:rPr lang="en-GB" noProof="0" dirty="0" err="1" smtClean="0"/>
              <a:t>os</a:t>
            </a:r>
            <a:r>
              <a:rPr lang="en-GB" noProof="0" dirty="0" smtClean="0"/>
              <a:t> </a:t>
            </a:r>
            <a:r>
              <a:rPr lang="en-GB" noProof="0" dirty="0" err="1" smtClean="0"/>
              <a:t>estilos</a:t>
            </a:r>
            <a:r>
              <a:rPr lang="en-GB" noProof="0" dirty="0" smtClean="0"/>
              <a:t> de </a:t>
            </a:r>
            <a:r>
              <a:rPr lang="en-GB" noProof="0" dirty="0" err="1" smtClean="0"/>
              <a:t>texto</a:t>
            </a:r>
            <a:r>
              <a:rPr lang="en-GB" noProof="0" dirty="0" smtClean="0"/>
              <a:t> do </a:t>
            </a:r>
            <a:r>
              <a:rPr lang="en-GB" noProof="0" dirty="0" err="1" smtClean="0"/>
              <a:t>modelo</a:t>
            </a:r>
            <a:r>
              <a:rPr lang="en-GB" noProof="0" dirty="0" smtClean="0"/>
              <a:t> global</a:t>
            </a:r>
          </a:p>
          <a:p>
            <a:pPr lvl="1"/>
            <a:r>
              <a:rPr lang="en-GB" noProof="0" dirty="0" smtClean="0"/>
              <a:t>Segundo </a:t>
            </a:r>
            <a:r>
              <a:rPr lang="en-GB" noProof="0" dirty="0" err="1" smtClean="0"/>
              <a:t>nível</a:t>
            </a:r>
            <a:endParaRPr lang="en-GB" noProof="0" dirty="0" smtClean="0"/>
          </a:p>
          <a:p>
            <a:pPr lvl="2"/>
            <a:r>
              <a:rPr lang="en-GB" noProof="0" dirty="0" err="1" smtClean="0"/>
              <a:t>Terceiro</a:t>
            </a:r>
            <a:r>
              <a:rPr lang="en-GB" noProof="0" dirty="0" smtClean="0"/>
              <a:t> </a:t>
            </a:r>
            <a:r>
              <a:rPr lang="en-GB" noProof="0" dirty="0" err="1" smtClean="0"/>
              <a:t>nível</a:t>
            </a:r>
            <a:endParaRPr lang="en-GB" noProof="0" dirty="0" smtClean="0"/>
          </a:p>
          <a:p>
            <a:pPr lvl="3"/>
            <a:r>
              <a:rPr lang="en-GB" noProof="0" dirty="0" smtClean="0"/>
              <a:t>Quarto </a:t>
            </a:r>
            <a:r>
              <a:rPr lang="en-GB" noProof="0" dirty="0" err="1" smtClean="0"/>
              <a:t>nível</a:t>
            </a:r>
            <a:endParaRPr lang="en-GB" noProof="0" dirty="0" smtClean="0"/>
          </a:p>
          <a:p>
            <a:pPr lvl="4"/>
            <a:r>
              <a:rPr lang="en-GB" noProof="0" dirty="0" err="1" smtClean="0"/>
              <a:t>Quinto</a:t>
            </a:r>
            <a:r>
              <a:rPr lang="en-GB" noProof="0" dirty="0" smtClean="0"/>
              <a:t> </a:t>
            </a:r>
            <a:r>
              <a:rPr lang="en-GB" noProof="0" dirty="0" err="1" smtClean="0"/>
              <a:t>nível</a:t>
            </a:r>
            <a:endParaRPr lang="en-GB" noProof="0" dirty="0"/>
          </a:p>
        </p:txBody>
      </p:sp>
      <p:sp>
        <p:nvSpPr>
          <p:cNvPr id="11" name="Título 1"/>
          <p:cNvSpPr>
            <a:spLocks noGrp="1"/>
          </p:cNvSpPr>
          <p:nvPr>
            <p:ph type="title"/>
          </p:nvPr>
        </p:nvSpPr>
        <p:spPr>
          <a:xfrm>
            <a:off x="0" y="0"/>
            <a:ext cx="9144000" cy="838200"/>
          </a:xfrm>
        </p:spPr>
        <p:txBody>
          <a:bodyPr>
            <a:normAutofit/>
          </a:bodyPr>
          <a:lstStyle>
            <a:lvl1pPr>
              <a:defRPr sz="2400"/>
            </a:lvl1pPr>
          </a:lstStyle>
          <a:p>
            <a:r>
              <a:rPr lang="en-GB" noProof="0" dirty="0" smtClean="0"/>
              <a:t>Clique </a:t>
            </a:r>
            <a:r>
              <a:rPr lang="en-GB" noProof="0" dirty="0" err="1" smtClean="0"/>
              <a:t>para</a:t>
            </a:r>
            <a:r>
              <a:rPr lang="en-GB" noProof="0" dirty="0" smtClean="0"/>
              <a:t> </a:t>
            </a:r>
            <a:r>
              <a:rPr lang="en-GB" noProof="0" dirty="0" err="1" smtClean="0"/>
              <a:t>editar</a:t>
            </a:r>
            <a:r>
              <a:rPr lang="en-GB" noProof="0" dirty="0" smtClean="0"/>
              <a:t> o </a:t>
            </a:r>
            <a:r>
              <a:rPr lang="en-GB" noProof="0" dirty="0" err="1" smtClean="0"/>
              <a:t>estilo</a:t>
            </a:r>
            <a:r>
              <a:rPr lang="en-GB" noProof="0" dirty="0" smtClean="0"/>
              <a:t> do </a:t>
            </a:r>
            <a:r>
              <a:rPr lang="en-GB" noProof="0" dirty="0" err="1" smtClean="0"/>
              <a:t>título</a:t>
            </a:r>
            <a:r>
              <a:rPr lang="en-GB" noProof="0" dirty="0" smtClean="0"/>
              <a:t> do </a:t>
            </a:r>
            <a:r>
              <a:rPr lang="en-GB" noProof="0" dirty="0" err="1" smtClean="0"/>
              <a:t>Modelo</a:t>
            </a:r>
            <a:r>
              <a:rPr lang="en-GB" noProof="0" dirty="0" smtClean="0"/>
              <a:t> Global</a:t>
            </a:r>
            <a:endParaRPr lang="en-GB" noProof="0" dirty="0"/>
          </a:p>
        </p:txBody>
      </p:sp>
      <p:sp>
        <p:nvSpPr>
          <p:cNvPr id="5" name="Marcador de Posição da Data 4"/>
          <p:cNvSpPr>
            <a:spLocks noGrp="1"/>
          </p:cNvSpPr>
          <p:nvPr>
            <p:ph type="dt" sz="half" idx="15"/>
          </p:nvPr>
        </p:nvSpPr>
        <p:spPr>
          <a:xfrm>
            <a:off x="0" y="6492875"/>
            <a:ext cx="990600" cy="365125"/>
          </a:xfrm>
        </p:spPr>
        <p:txBody>
          <a:bodyPr/>
          <a:lstStyle>
            <a:lvl1pPr>
              <a:defRPr smtClean="0"/>
            </a:lvl1pPr>
          </a:lstStyle>
          <a:p>
            <a:pPr>
              <a:defRPr/>
            </a:pPr>
            <a:fld id="{BC1B719E-4831-402C-99B2-9211CCC1D8CF}" type="datetime1">
              <a:rPr lang="en-US"/>
              <a:pPr>
                <a:defRPr/>
              </a:pPr>
              <a:t>4/13/2012</a:t>
            </a:fld>
            <a:endParaRPr lang="en-US"/>
          </a:p>
        </p:txBody>
      </p:sp>
      <p:sp>
        <p:nvSpPr>
          <p:cNvPr id="6" name="Marcador de Posição do Rodapé 5"/>
          <p:cNvSpPr>
            <a:spLocks noGrp="1"/>
          </p:cNvSpPr>
          <p:nvPr>
            <p:ph type="ftr" sz="quarter" idx="16"/>
          </p:nvPr>
        </p:nvSpPr>
        <p:spPr>
          <a:xfrm>
            <a:off x="990600" y="6492875"/>
            <a:ext cx="7543800" cy="365125"/>
          </a:xfrm>
        </p:spPr>
        <p:txBody>
          <a:bodyPr/>
          <a:lstStyle>
            <a:lvl1pPr>
              <a:defRPr i="1"/>
            </a:lvl1pPr>
          </a:lstStyle>
          <a:p>
            <a:pPr>
              <a:defRPr/>
            </a:pPr>
            <a:r>
              <a:rPr lang="en-US"/>
              <a:t>Integrative Genomics,</a:t>
            </a:r>
            <a:r>
              <a:rPr lang="en-US" i="0"/>
              <a:t> Carlos, Tiago, Sylvie (PDBC2008)</a:t>
            </a:r>
          </a:p>
        </p:txBody>
      </p:sp>
      <p:sp>
        <p:nvSpPr>
          <p:cNvPr id="7" name="Marcador de Posição do Número do Diapositivo 6"/>
          <p:cNvSpPr>
            <a:spLocks noGrp="1"/>
          </p:cNvSpPr>
          <p:nvPr>
            <p:ph type="sldNum" sz="quarter" idx="17"/>
          </p:nvPr>
        </p:nvSpPr>
        <p:spPr>
          <a:xfrm>
            <a:off x="8534400" y="6492875"/>
            <a:ext cx="609600" cy="365125"/>
          </a:xfrm>
        </p:spPr>
        <p:txBody>
          <a:bodyPr/>
          <a:lstStyle>
            <a:lvl1pPr>
              <a:defRPr smtClean="0"/>
            </a:lvl1pPr>
          </a:lstStyle>
          <a:p>
            <a:pPr>
              <a:defRPr/>
            </a:pPr>
            <a:fld id="{5A0B24DB-865B-4EDE-8A03-3C8986EA62A9}" type="slidenum">
              <a:rPr lang="en-US"/>
              <a:pPr>
                <a:defRPr/>
              </a:pPr>
              <a:t>‹#›</a:t>
            </a:fld>
            <a:endParaRPr lang="en-US"/>
          </a:p>
        </p:txBody>
      </p:sp>
    </p:spTree>
    <p:extLst>
      <p:ext uri="{BB962C8B-B14F-4D97-AF65-F5344CB8AC3E}">
        <p14:creationId xmlns:p14="http://schemas.microsoft.com/office/powerpoint/2010/main" val="49413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523F7-8217-4367-A851-DEDC63C7CF0F}"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7419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523F7-8217-4367-A851-DEDC63C7CF0F}" type="datetimeFigureOut">
              <a:rPr lang="en-US" smtClean="0"/>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285024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6523F7-8217-4367-A851-DEDC63C7CF0F}"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189148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6523F7-8217-4367-A851-DEDC63C7CF0F}" type="datetimeFigureOut">
              <a:rPr lang="en-US" smtClean="0"/>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28811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6523F7-8217-4367-A851-DEDC63C7CF0F}" type="datetimeFigureOut">
              <a:rPr lang="en-US" smtClean="0"/>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394268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523F7-8217-4367-A851-DEDC63C7CF0F}" type="datetimeFigureOut">
              <a:rPr lang="en-US" smtClean="0"/>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36410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523F7-8217-4367-A851-DEDC63C7CF0F}"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204028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523F7-8217-4367-A851-DEDC63C7CF0F}" type="datetimeFigureOut">
              <a:rPr lang="en-US" smtClean="0"/>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3F935-67DC-4F00-B5B9-42A43DDCDDE8}" type="slidenum">
              <a:rPr lang="en-US" smtClean="0"/>
              <a:t>‹#›</a:t>
            </a:fld>
            <a:endParaRPr lang="en-US"/>
          </a:p>
        </p:txBody>
      </p:sp>
    </p:spTree>
    <p:extLst>
      <p:ext uri="{BB962C8B-B14F-4D97-AF65-F5344CB8AC3E}">
        <p14:creationId xmlns:p14="http://schemas.microsoft.com/office/powerpoint/2010/main" val="351280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523F7-8217-4367-A851-DEDC63C7CF0F}" type="datetimeFigureOut">
              <a:rPr lang="en-US" smtClean="0"/>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3F935-67DC-4F00-B5B9-42A43DDCDDE8}" type="slidenum">
              <a:rPr lang="en-US" smtClean="0"/>
              <a:t>‹#›</a:t>
            </a:fld>
            <a:endParaRPr lang="en-US"/>
          </a:p>
        </p:txBody>
      </p:sp>
    </p:spTree>
    <p:extLst>
      <p:ext uri="{BB962C8B-B14F-4D97-AF65-F5344CB8AC3E}">
        <p14:creationId xmlns:p14="http://schemas.microsoft.com/office/powerpoint/2010/main" val="26350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Integrative analysis of </a:t>
            </a:r>
            <a:r>
              <a:rPr lang="en-US" dirty="0" err="1" smtClean="0"/>
              <a:t>omics</a:t>
            </a:r>
            <a:r>
              <a:rPr lang="en-US" dirty="0" smtClean="0"/>
              <a:t> data</a:t>
            </a:r>
            <a:endParaRPr lang="en-US" dirty="0"/>
          </a:p>
        </p:txBody>
      </p:sp>
      <p:sp>
        <p:nvSpPr>
          <p:cNvPr id="3" name="Subtitle 2"/>
          <p:cNvSpPr>
            <a:spLocks noGrp="1"/>
          </p:cNvSpPr>
          <p:nvPr>
            <p:ph type="subTitle" idx="1"/>
          </p:nvPr>
        </p:nvSpPr>
        <p:spPr/>
        <p:txBody>
          <a:bodyPr/>
          <a:lstStyle/>
          <a:p>
            <a:r>
              <a:rPr lang="en-US" dirty="0" smtClean="0"/>
              <a:t>4/13/2012</a:t>
            </a:r>
            <a:endParaRPr lang="en-US" dirty="0"/>
          </a:p>
        </p:txBody>
      </p:sp>
    </p:spTree>
    <p:extLst>
      <p:ext uri="{BB962C8B-B14F-4D97-AF65-F5344CB8AC3E}">
        <p14:creationId xmlns:p14="http://schemas.microsoft.com/office/powerpoint/2010/main" val="356398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917950" y="327025"/>
            <a:ext cx="16303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Proteomic</a:t>
            </a:r>
          </a:p>
        </p:txBody>
      </p:sp>
      <p:sp>
        <p:nvSpPr>
          <p:cNvPr id="10243" name="Text Box 2"/>
          <p:cNvSpPr txBox="1">
            <a:spLocks noChangeArrowheads="1"/>
          </p:cNvSpPr>
          <p:nvPr/>
        </p:nvSpPr>
        <p:spPr bwMode="auto">
          <a:xfrm>
            <a:off x="488950" y="1146175"/>
            <a:ext cx="8328025"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a:solidFill>
                  <a:srgbClr val="000000"/>
                </a:solidFill>
                <a:latin typeface="Calibri" pitchFamily="34" charset="0"/>
                <a:ea typeface="DejaVu Sans"/>
                <a:cs typeface="DejaVu Sans"/>
              </a:rPr>
              <a:t>- Large scale study of protein structure and functions.</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Expression level of a coding gene's more direct measurement is the amount of synthesized protein.</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Proteome size is 10X greater than the # of protein coding genes (~24,000).</a:t>
            </a:r>
          </a:p>
          <a:p>
            <a:pPr eaLnBrk="1" hangingPunct="1"/>
            <a:r>
              <a:rPr lang="en-US">
                <a:solidFill>
                  <a:srgbClr val="000000"/>
                </a:solidFill>
                <a:latin typeface="Calibri" pitchFamily="34" charset="0"/>
                <a:ea typeface="DejaVu Sans"/>
                <a:cs typeface="DejaVu Sans"/>
              </a:rPr>
              <a:t>	- # of potentially physiologically relevant protein-protein interactions is 		~650,000</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Protein abundances cannot be measured directly, and single-cell global profiling is not viable. </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Techniques: </a:t>
            </a:r>
          </a:p>
          <a:p>
            <a:pPr eaLnBrk="1" hangingPunct="1"/>
            <a:r>
              <a:rPr lang="en-US">
                <a:solidFill>
                  <a:srgbClr val="000000"/>
                </a:solidFill>
                <a:latin typeface="Calibri" pitchFamily="34" charset="0"/>
                <a:ea typeface="DejaVu Sans"/>
                <a:cs typeface="DejaVu Sans"/>
              </a:rPr>
              <a:t>	- Mass spectrometry: proteins are fragmented and all peptides in a sample are separated by their mass-charge ratio.</a:t>
            </a:r>
          </a:p>
          <a:p>
            <a:pPr eaLnBrk="1" hangingPunct="1"/>
            <a:r>
              <a:rPr lang="en-US">
                <a:solidFill>
                  <a:srgbClr val="000000"/>
                </a:solidFill>
                <a:latin typeface="Calibri" pitchFamily="34" charset="0"/>
                <a:ea typeface="DejaVu Sans"/>
                <a:cs typeface="DejaVu Sans"/>
              </a:rPr>
              <a:t>	- 2D gel electrophoresis: Proteins are separated according to specific properties (mass, isoeletric point). Up to 10,000 spots on a gel.</a:t>
            </a:r>
          </a:p>
          <a:p>
            <a:pPr eaLnBrk="1" hangingPunct="1"/>
            <a:r>
              <a:rPr lang="en-US">
                <a:solidFill>
                  <a:srgbClr val="000000"/>
                </a:solidFill>
                <a:latin typeface="Calibri" pitchFamily="34" charset="0"/>
                <a:ea typeface="DejaVu Sans"/>
                <a:cs typeface="DejaVu Sans"/>
              </a:rPr>
              <a:t>	- Protein arrays: based on the hybridization of proteins to specific antibodies</a:t>
            </a:r>
          </a:p>
        </p:txBody>
      </p:sp>
    </p:spTree>
    <p:extLst>
      <p:ext uri="{BB962C8B-B14F-4D97-AF65-F5344CB8AC3E}">
        <p14:creationId xmlns:p14="http://schemas.microsoft.com/office/powerpoint/2010/main" val="57289694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917950" y="327025"/>
            <a:ext cx="20018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Metabolomic</a:t>
            </a:r>
          </a:p>
        </p:txBody>
      </p:sp>
      <p:sp>
        <p:nvSpPr>
          <p:cNvPr id="11267" name="Text Box 2"/>
          <p:cNvSpPr txBox="1">
            <a:spLocks noChangeArrowheads="1"/>
          </p:cNvSpPr>
          <p:nvPr/>
        </p:nvSpPr>
        <p:spPr bwMode="auto">
          <a:xfrm>
            <a:off x="488950" y="1146175"/>
            <a:ext cx="83280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a:solidFill>
                  <a:srgbClr val="000000"/>
                </a:solidFill>
                <a:latin typeface="Calibri" pitchFamily="34" charset="0"/>
                <a:ea typeface="DejaVu Sans"/>
                <a:cs typeface="DejaVu Sans"/>
              </a:rPr>
              <a:t>- Focuses on the study of the products of cellular processes involving proteins and/or other metabolites.</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~6500 cataloged human metabolites (may be in the order of tens of 1000s)</a:t>
            </a:r>
            <a:r>
              <a:rPr lang="ar-SA">
                <a:solidFill>
                  <a:srgbClr val="000000"/>
                </a:solidFill>
                <a:latin typeface="Calibri" pitchFamily="34" charset="0"/>
              </a:rPr>
              <a:t>‏</a:t>
            </a:r>
            <a:endParaRPr lang="en-US">
              <a:solidFill>
                <a:srgbClr val="000000"/>
              </a:solidFill>
              <a:latin typeface="Calibri" pitchFamily="34" charset="0"/>
              <a:ea typeface="DejaVu Sans"/>
              <a:cs typeface="DejaVu Sans"/>
            </a:endParaRP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Techniques: NMR spectroscopy, mass spectroscopy, chromatography and vibrational spectroscopes.</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Very dynamic and adaptable to environmental changes. Profiling uses multiple cells, from tissues or biofluids.</a:t>
            </a:r>
          </a:p>
        </p:txBody>
      </p:sp>
    </p:spTree>
    <p:extLst>
      <p:ext uri="{BB962C8B-B14F-4D97-AF65-F5344CB8AC3E}">
        <p14:creationId xmlns:p14="http://schemas.microsoft.com/office/powerpoint/2010/main" val="242634859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917950" y="327025"/>
            <a:ext cx="1600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Phenomic</a:t>
            </a:r>
          </a:p>
        </p:txBody>
      </p:sp>
      <p:sp>
        <p:nvSpPr>
          <p:cNvPr id="12291" name="Text Box 2"/>
          <p:cNvSpPr txBox="1">
            <a:spLocks noChangeArrowheads="1"/>
          </p:cNvSpPr>
          <p:nvPr/>
        </p:nvSpPr>
        <p:spPr bwMode="auto">
          <a:xfrm>
            <a:off x="488950" y="1146175"/>
            <a:ext cx="83280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a:solidFill>
                  <a:srgbClr val="000000"/>
                </a:solidFill>
                <a:latin typeface="Calibri" pitchFamily="34" charset="0"/>
                <a:ea typeface="DejaVu Sans"/>
                <a:cs typeface="DejaVu Sans"/>
              </a:rPr>
              <a:t>- Study and characterization of phenotypes, which represent the manifestation of interactions between genotype and the environment.</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Phenome encompasses observations of E, T, P, M and G.</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Precision and dimension of phenotype characterization has not improved as fast as other omics.</a:t>
            </a:r>
          </a:p>
          <a:p>
            <a:pPr eaLnBrk="1" hangingPunct="1"/>
            <a:endParaRPr lang="en-US">
              <a:solidFill>
                <a:srgbClr val="000000"/>
              </a:solidFill>
              <a:latin typeface="Calibri" pitchFamily="34" charset="0"/>
              <a:ea typeface="DejaVu Sans"/>
              <a:cs typeface="DejaVu Sans"/>
            </a:endParaRPr>
          </a:p>
          <a:p>
            <a:pPr eaLnBrk="1" hangingPunct="1"/>
            <a:r>
              <a:rPr lang="en-US">
                <a:solidFill>
                  <a:srgbClr val="000000"/>
                </a:solidFill>
                <a:latin typeface="Calibri" pitchFamily="34" charset="0"/>
                <a:ea typeface="DejaVu Sans"/>
                <a:cs typeface="DejaVu Sans"/>
              </a:rPr>
              <a:t>- Global phenotyping should include many measurements, e.g. morphological, biochemical, behavioral or psychological. In addition, standardized procedures are required to allow comparisons between measurements.</a:t>
            </a:r>
          </a:p>
        </p:txBody>
      </p:sp>
    </p:spTree>
    <p:extLst>
      <p:ext uri="{BB962C8B-B14F-4D97-AF65-F5344CB8AC3E}">
        <p14:creationId xmlns:p14="http://schemas.microsoft.com/office/powerpoint/2010/main" val="385676296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pPr eaLnBrk="1" hangingPunct="1"/>
            <a:r>
              <a:rPr lang="en-GB" smtClean="0"/>
              <a:t>III. Concepts</a:t>
            </a:r>
          </a:p>
        </p:txBody>
      </p:sp>
      <p:sp>
        <p:nvSpPr>
          <p:cNvPr id="17411" name="Marcador de Posição de Conteúdo 2"/>
          <p:cNvSpPr>
            <a:spLocks noGrp="1"/>
          </p:cNvSpPr>
          <p:nvPr>
            <p:ph idx="1"/>
          </p:nvPr>
        </p:nvSpPr>
        <p:spPr/>
        <p:txBody>
          <a:bodyPr>
            <a:normAutofit fontScale="70000" lnSpcReduction="20000"/>
          </a:bodyPr>
          <a:lstStyle/>
          <a:p>
            <a:pPr marL="457200" indent="-457200" eaLnBrk="1" hangingPunct="1"/>
            <a:endParaRPr lang="en-US" dirty="0" smtClean="0"/>
          </a:p>
          <a:p>
            <a:pPr marL="457200" indent="-457200" eaLnBrk="1" hangingPunct="1"/>
            <a:r>
              <a:rPr lang="en-US" dirty="0" smtClean="0"/>
              <a:t>The biological models and data analyses are founded on basic/general concepts</a:t>
            </a:r>
          </a:p>
          <a:p>
            <a:pPr marL="857250" lvl="1" indent="-457200" eaLnBrk="1" hangingPunct="1">
              <a:buFont typeface="Calibri" pitchFamily="34" charset="0"/>
              <a:buAutoNum type="arabicPeriod"/>
            </a:pPr>
            <a:r>
              <a:rPr lang="en-US" dirty="0" smtClean="0"/>
              <a:t>The Central Dogma of Molecular Biology (a mapping from Genotype to Phenotype)</a:t>
            </a:r>
          </a:p>
          <a:p>
            <a:pPr marL="857250" lvl="1" indent="-457200" eaLnBrk="1" hangingPunct="1">
              <a:buFont typeface="Calibri" pitchFamily="34" charset="0"/>
              <a:buAutoNum type="arabicPeriod"/>
            </a:pPr>
            <a:r>
              <a:rPr lang="en-US" dirty="0" smtClean="0"/>
              <a:t>(Biological) Networks</a:t>
            </a:r>
          </a:p>
          <a:p>
            <a:pPr marL="857250" lvl="1" indent="-457200" eaLnBrk="1" hangingPunct="1">
              <a:buFont typeface="Calibri" pitchFamily="34" charset="0"/>
              <a:buAutoNum type="arabicPeriod"/>
            </a:pPr>
            <a:r>
              <a:rPr lang="en-US" dirty="0" smtClean="0"/>
              <a:t>Genealogical Relationships (Evolution)</a:t>
            </a:r>
          </a:p>
          <a:p>
            <a:pPr marL="857250" lvl="1" indent="-457200" eaLnBrk="1" hangingPunct="1">
              <a:buFont typeface="Calibri" pitchFamily="34" charset="0"/>
              <a:buAutoNum type="arabicPeriod"/>
            </a:pPr>
            <a:r>
              <a:rPr lang="en-US" dirty="0" smtClean="0"/>
              <a:t>Knowledge</a:t>
            </a:r>
          </a:p>
          <a:p>
            <a:pPr marL="857250" lvl="1" indent="-457200" eaLnBrk="1" hangingPunct="1">
              <a:buFont typeface="Calibri" pitchFamily="34" charset="0"/>
              <a:buAutoNum type="arabicPeriod"/>
            </a:pPr>
            <a:r>
              <a:rPr lang="en-US" dirty="0" smtClean="0"/>
              <a:t>Hidden Structures</a:t>
            </a:r>
          </a:p>
          <a:p>
            <a:pPr marL="457200" indent="-457200" eaLnBrk="1" hangingPunct="1">
              <a:buFont typeface="Arial" pitchFamily="34" charset="0"/>
              <a:buNone/>
            </a:pPr>
            <a:endParaRPr lang="en-GB" dirty="0" smtClean="0"/>
          </a:p>
          <a:p>
            <a:pPr marL="457200" indent="-457200" eaLnBrk="1" hangingPunct="1"/>
            <a:r>
              <a:rPr lang="en-GB" dirty="0" smtClean="0"/>
              <a:t>This concepts are accepted and used so frequently that they are often taken for granted and used without question</a:t>
            </a:r>
          </a:p>
          <a:p>
            <a:pPr marL="857250" lvl="1" indent="-457200" eaLnBrk="1" hangingPunct="1"/>
            <a:r>
              <a:rPr lang="en-GB" dirty="0" smtClean="0"/>
              <a:t>It is important to think about them</a:t>
            </a:r>
          </a:p>
        </p:txBody>
      </p:sp>
      <p:sp>
        <p:nvSpPr>
          <p:cNvPr id="17412" name="Marcador de Posição da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321F4A-F847-45BA-8848-94ABF1EA3463}"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17413" name="Marcador de Posição do Número do Diapositivo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B13507-A218-4F14-89FB-2DA45358D498}" type="slidenum">
              <a:rPr lang="en-US">
                <a:solidFill>
                  <a:srgbClr val="898989"/>
                </a:solidFill>
                <a:latin typeface="Calibri" pitchFamily="34" charset="0"/>
              </a:rPr>
              <a:pPr eaLnBrk="1" hangingPunct="1"/>
              <a:t>13</a:t>
            </a:fld>
            <a:endParaRPr lang="en-US">
              <a:solidFill>
                <a:srgbClr val="898989"/>
              </a:solidFill>
              <a:latin typeface="Calibri" pitchFamily="34" charset="0"/>
            </a:endParaRPr>
          </a:p>
        </p:txBody>
      </p:sp>
      <p:sp>
        <p:nvSpPr>
          <p:cNvPr id="7" name="Marcador de Posição do Rodapé 6"/>
          <p:cNvSpPr>
            <a:spLocks noGrp="1"/>
          </p:cNvSpPr>
          <p:nvPr>
            <p:ph type="ftr" sz="quarter" idx="11"/>
          </p:nvPr>
        </p:nvSpPr>
        <p:spPr/>
        <p:txBody>
          <a:bodyPr/>
          <a:lstStyle/>
          <a:p>
            <a:pPr>
              <a:defRPr/>
            </a:pPr>
            <a:r>
              <a:rPr lang="en-US"/>
              <a:t>Integrative Genomics</a:t>
            </a:r>
            <a:r>
              <a:rPr lang="en-US" i="0"/>
              <a:t>, Carlos, Tiago, Sylvie (PDBC2008)</a:t>
            </a:r>
          </a:p>
        </p:txBody>
      </p:sp>
    </p:spTree>
    <p:extLst>
      <p:ext uri="{BB962C8B-B14F-4D97-AF65-F5344CB8AC3E}">
        <p14:creationId xmlns:p14="http://schemas.microsoft.com/office/powerpoint/2010/main" val="194979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a Data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7AFFD3-6649-49B8-A832-0CB904314D24}"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7" name="Marcador de Posição do Rodapé 6"/>
          <p:cNvSpPr>
            <a:spLocks noGrp="1"/>
          </p:cNvSpPr>
          <p:nvPr>
            <p:ph type="ftr" sz="quarter" idx="16"/>
          </p:nvPr>
        </p:nvSpPr>
        <p:spPr/>
        <p:txBody>
          <a:bodyPr/>
          <a:lstStyle/>
          <a:p>
            <a:pPr>
              <a:defRPr/>
            </a:pPr>
            <a:r>
              <a:rPr lang="en-US"/>
              <a:t>Integrative Genomics</a:t>
            </a:r>
            <a:r>
              <a:rPr lang="en-US" i="0"/>
              <a:t>, Carlos, Tiago, Sylvie (PDBC2008)</a:t>
            </a:r>
          </a:p>
        </p:txBody>
      </p:sp>
      <p:sp>
        <p:nvSpPr>
          <p:cNvPr id="18436" name="Marcador de Posição do Número do Diapositivo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37A8E1-E5C1-479F-B129-1436A26465A4}" type="slidenum">
              <a:rPr lang="en-US">
                <a:solidFill>
                  <a:srgbClr val="898989"/>
                </a:solidFill>
                <a:latin typeface="Calibri" pitchFamily="34" charset="0"/>
              </a:rPr>
              <a:pPr eaLnBrk="1" hangingPunct="1"/>
              <a:t>14</a:t>
            </a:fld>
            <a:endParaRPr lang="en-US">
              <a:solidFill>
                <a:srgbClr val="898989"/>
              </a:solidFill>
              <a:latin typeface="Calibri" pitchFamily="34" charset="0"/>
            </a:endParaRPr>
          </a:p>
        </p:txBody>
      </p:sp>
      <p:sp>
        <p:nvSpPr>
          <p:cNvPr id="18437" name="Marcador de Posição de Conteúdo 2"/>
          <p:cNvSpPr>
            <a:spLocks noGrp="1"/>
          </p:cNvSpPr>
          <p:nvPr>
            <p:ph idx="13"/>
          </p:nvPr>
        </p:nvSpPr>
        <p:spPr/>
        <p:txBody>
          <a:bodyPr/>
          <a:lstStyle/>
          <a:p>
            <a:pPr eaLnBrk="1" hangingPunct="1"/>
            <a:r>
              <a:rPr lang="en-US" sz="1600" smtClean="0"/>
              <a:t>Genotype to phenotype mapping</a:t>
            </a:r>
          </a:p>
          <a:p>
            <a:pPr lvl="1" eaLnBrk="1" hangingPunct="1"/>
            <a:r>
              <a:rPr lang="en-US" sz="1600" smtClean="0"/>
              <a:t>focus on predicting the modification to phenotype in the presence of different genetic variants;</a:t>
            </a:r>
          </a:p>
          <a:p>
            <a:pPr lvl="1" eaLnBrk="1" hangingPunct="1"/>
            <a:r>
              <a:rPr lang="en-US" sz="1600" smtClean="0"/>
              <a:t>are very general, they rarely attempt to describe </a:t>
            </a:r>
            <a:r>
              <a:rPr lang="en-US" sz="1600" b="1" smtClean="0"/>
              <a:t>functionality</a:t>
            </a:r>
            <a:r>
              <a:rPr lang="en-US" sz="1600" smtClean="0"/>
              <a:t>.</a:t>
            </a:r>
          </a:p>
          <a:p>
            <a:pPr eaLnBrk="1" hangingPunct="1"/>
            <a:endParaRPr lang="en-US" sz="1600" smtClean="0"/>
          </a:p>
          <a:p>
            <a:pPr eaLnBrk="1" hangingPunct="1"/>
            <a:r>
              <a:rPr lang="en-US" sz="1600" smtClean="0"/>
              <a:t>Mapping the genome to a single phenotype is done by</a:t>
            </a:r>
          </a:p>
          <a:p>
            <a:pPr lvl="1" eaLnBrk="1" hangingPunct="1"/>
            <a:r>
              <a:rPr lang="en-US" sz="1600" smtClean="0"/>
              <a:t>breaking down the genome into regions according to a set of genetic markers</a:t>
            </a:r>
          </a:p>
          <a:p>
            <a:pPr lvl="1" eaLnBrk="1" hangingPunct="1"/>
            <a:r>
              <a:rPr lang="en-US" sz="1600" smtClean="0"/>
              <a:t>or simply by mapping a subset of genetic loci which show variation in a population.</a:t>
            </a:r>
          </a:p>
          <a:p>
            <a:pPr eaLnBrk="1" hangingPunct="1"/>
            <a:endParaRPr lang="en-US" sz="1600" b="1" smtClean="0"/>
          </a:p>
          <a:p>
            <a:pPr eaLnBrk="1" hangingPunct="1"/>
            <a:r>
              <a:rPr lang="en-US" sz="1600" b="1" smtClean="0"/>
              <a:t>Penetrance</a:t>
            </a:r>
            <a:r>
              <a:rPr lang="en-US" sz="1600" smtClean="0"/>
              <a:t> function: characterizes how variation at markers influences phenotype</a:t>
            </a:r>
          </a:p>
          <a:p>
            <a:pPr lvl="1" eaLnBrk="1" hangingPunct="1"/>
            <a:endParaRPr lang="en-US" sz="1600" smtClean="0"/>
          </a:p>
          <a:p>
            <a:pPr eaLnBrk="1" hangingPunct="1"/>
            <a:r>
              <a:rPr lang="en-US" sz="1600" smtClean="0"/>
              <a:t>Genetic effects are completely (or highly) penetrant for mendelian phenotypes</a:t>
            </a:r>
            <a:r>
              <a:rPr lang="pt-PT" sz="1600" smtClean="0"/>
              <a:t>:</a:t>
            </a:r>
          </a:p>
          <a:p>
            <a:pPr lvl="1" eaLnBrk="1" hangingPunct="1"/>
            <a:r>
              <a:rPr lang="en-US" sz="1600" smtClean="0"/>
              <a:t>P(Y=y) = I{g1=g} = 1 or 0</a:t>
            </a:r>
          </a:p>
        </p:txBody>
      </p:sp>
      <p:sp>
        <p:nvSpPr>
          <p:cNvPr id="18438" name="Marcador de Posição de Conteúdo 7"/>
          <p:cNvSpPr>
            <a:spLocks noGrp="1"/>
          </p:cNvSpPr>
          <p:nvPr>
            <p:ph idx="14"/>
          </p:nvPr>
        </p:nvSpPr>
        <p:spPr/>
        <p:txBody>
          <a:bodyPr/>
          <a:lstStyle/>
          <a:p>
            <a:pPr eaLnBrk="1" hangingPunct="1"/>
            <a:r>
              <a:rPr lang="en-US" sz="1600" smtClean="0"/>
              <a:t>Complex phenotype - Incomplete/Low penetrance</a:t>
            </a:r>
          </a:p>
          <a:p>
            <a:pPr lvl="1" eaLnBrk="1" hangingPunct="1"/>
            <a:r>
              <a:rPr lang="en-US" sz="1600" smtClean="0"/>
              <a:t>phenotype is modified with probability less than 1 in the presence of a genetic variant</a:t>
            </a:r>
          </a:p>
          <a:p>
            <a:pPr lvl="1" eaLnBrk="1" hangingPunct="1"/>
            <a:r>
              <a:rPr lang="en-US" sz="1600" smtClean="0"/>
              <a:t>reflects other influences on phenotype such as other genetic, epigenetic or environmental exposures.</a:t>
            </a:r>
          </a:p>
          <a:p>
            <a:pPr lvl="1" eaLnBrk="1" hangingPunct="1">
              <a:buFont typeface="Arial" pitchFamily="34" charset="0"/>
              <a:buChar char="•"/>
            </a:pPr>
            <a:endParaRPr lang="en-US" sz="1600" smtClean="0"/>
          </a:p>
          <a:p>
            <a:pPr lvl="1" eaLnBrk="1" hangingPunct="1">
              <a:buFont typeface="Arial" pitchFamily="34" charset="0"/>
              <a:buChar char="•"/>
            </a:pPr>
            <a:r>
              <a:rPr lang="en-US" sz="1600" smtClean="0"/>
              <a:t>(general) Mapping function G –&gt; F:</a:t>
            </a:r>
          </a:p>
          <a:p>
            <a:pPr lvl="1" eaLnBrk="1" hangingPunct="1"/>
            <a:r>
              <a:rPr lang="en-US" sz="1600" b="1" smtClean="0"/>
              <a:t>h(</a:t>
            </a:r>
            <a:r>
              <a:rPr lang="en-US" sz="1600" b="1" i="1" smtClean="0"/>
              <a:t>E</a:t>
            </a:r>
            <a:r>
              <a:rPr lang="en-US" sz="1600" b="1" smtClean="0"/>
              <a:t>(Y)) = f(g, e, x)</a:t>
            </a:r>
          </a:p>
          <a:p>
            <a:pPr lvl="1" eaLnBrk="1" hangingPunct="1"/>
            <a:r>
              <a:rPr lang="en-US" sz="1600" smtClean="0"/>
              <a:t>expectation of a phenotype </a:t>
            </a:r>
            <a:r>
              <a:rPr lang="en-US" sz="1600" b="1" smtClean="0"/>
              <a:t>Y</a:t>
            </a:r>
            <a:r>
              <a:rPr lang="en-US" sz="1600" smtClean="0"/>
              <a:t> (r. v. indirectly accounts for noise and unknown sources of variation)</a:t>
            </a:r>
          </a:p>
          <a:p>
            <a:pPr lvl="1" eaLnBrk="1" hangingPunct="1"/>
            <a:r>
              <a:rPr lang="en-US" sz="1600" smtClean="0"/>
              <a:t>for a set of genetic markers </a:t>
            </a:r>
            <a:r>
              <a:rPr lang="en-US" sz="1600" b="1" smtClean="0"/>
              <a:t>g</a:t>
            </a:r>
            <a:r>
              <a:rPr lang="en-US" sz="1600" smtClean="0"/>
              <a:t>, epigenetic factors </a:t>
            </a:r>
            <a:r>
              <a:rPr lang="en-US" sz="1600" b="1" smtClean="0"/>
              <a:t>e</a:t>
            </a:r>
            <a:r>
              <a:rPr lang="en-US" sz="1600" smtClean="0"/>
              <a:t>, and external environmental exposures </a:t>
            </a:r>
            <a:r>
              <a:rPr lang="en-US" sz="1600" b="1" smtClean="0"/>
              <a:t>x</a:t>
            </a:r>
            <a:r>
              <a:rPr lang="en-US" sz="1600" smtClean="0"/>
              <a:t>.</a:t>
            </a:r>
          </a:p>
          <a:p>
            <a:pPr eaLnBrk="1" hangingPunct="1"/>
            <a:endParaRPr lang="en-US" sz="1600" b="1" smtClean="0"/>
          </a:p>
          <a:p>
            <a:pPr eaLnBrk="1" hangingPunct="1"/>
            <a:r>
              <a:rPr lang="en-US" sz="1600" b="1" smtClean="0"/>
              <a:t>Functionality</a:t>
            </a:r>
            <a:endParaRPr lang="en-US" sz="1600" smtClean="0"/>
          </a:p>
        </p:txBody>
      </p:sp>
      <p:sp>
        <p:nvSpPr>
          <p:cNvPr id="18439" name="Título 1"/>
          <p:cNvSpPr>
            <a:spLocks noGrp="1"/>
          </p:cNvSpPr>
          <p:nvPr>
            <p:ph type="title"/>
          </p:nvPr>
        </p:nvSpPr>
        <p:spPr/>
        <p:txBody>
          <a:bodyPr/>
          <a:lstStyle/>
          <a:p>
            <a:pPr eaLnBrk="1" hangingPunct="1"/>
            <a:r>
              <a:rPr lang="en-GB" smtClean="0"/>
              <a:t>III. Concepts – 1. </a:t>
            </a:r>
            <a:r>
              <a:rPr lang="en-US" smtClean="0"/>
              <a:t>The Central Dogma (G –&gt; F)</a:t>
            </a:r>
            <a:endParaRPr lang="en-GB" smtClean="0"/>
          </a:p>
        </p:txBody>
      </p:sp>
    </p:spTree>
    <p:extLst>
      <p:ext uri="{BB962C8B-B14F-4D97-AF65-F5344CB8AC3E}">
        <p14:creationId xmlns:p14="http://schemas.microsoft.com/office/powerpoint/2010/main" val="179824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normAutofit fontScale="90000"/>
          </a:bodyPr>
          <a:lstStyle/>
          <a:p>
            <a:pPr eaLnBrk="1" hangingPunct="1"/>
            <a:r>
              <a:rPr lang="en-GB" smtClean="0"/>
              <a:t>III. Concepts – 2. (Biological) Networks [1/2]</a:t>
            </a:r>
          </a:p>
        </p:txBody>
      </p:sp>
      <p:sp>
        <p:nvSpPr>
          <p:cNvPr id="19459" name="Marcador de Posição de Conteúdo 2"/>
          <p:cNvSpPr>
            <a:spLocks noGrp="1"/>
          </p:cNvSpPr>
          <p:nvPr>
            <p:ph idx="1"/>
          </p:nvPr>
        </p:nvSpPr>
        <p:spPr/>
        <p:txBody>
          <a:bodyPr>
            <a:normAutofit fontScale="92500" lnSpcReduction="20000"/>
          </a:bodyPr>
          <a:lstStyle/>
          <a:p>
            <a:pPr eaLnBrk="1" hangingPunct="1">
              <a:buFont typeface="Arial" pitchFamily="34" charset="0"/>
              <a:buNone/>
            </a:pPr>
            <a:r>
              <a:rPr lang="en-US" sz="1600" dirty="0" smtClean="0"/>
              <a:t>Networks attempt to provide a more </a:t>
            </a:r>
            <a:r>
              <a:rPr lang="en-US" sz="1600" b="1" dirty="0" smtClean="0"/>
              <a:t>functional</a:t>
            </a:r>
            <a:r>
              <a:rPr lang="en-US" sz="1600" dirty="0" smtClean="0"/>
              <a:t> explanation by involving quantities at the molecular/</a:t>
            </a:r>
            <a:r>
              <a:rPr lang="en-US" sz="1600" dirty="0" err="1" smtClean="0"/>
              <a:t>celular</a:t>
            </a:r>
            <a:r>
              <a:rPr lang="en-US" sz="1600" dirty="0" smtClean="0"/>
              <a:t> level.</a:t>
            </a:r>
          </a:p>
          <a:p>
            <a:pPr eaLnBrk="1" hangingPunct="1">
              <a:buFont typeface="Arial" pitchFamily="34" charset="0"/>
              <a:buNone/>
            </a:pPr>
            <a:endParaRPr lang="en-US" sz="1600" dirty="0" smtClean="0"/>
          </a:p>
          <a:p>
            <a:pPr eaLnBrk="1" hangingPunct="1">
              <a:buFont typeface="Arial" pitchFamily="34" charset="0"/>
              <a:buNone/>
            </a:pPr>
            <a:r>
              <a:rPr lang="en-US" sz="1600" dirty="0" smtClean="0"/>
              <a:t>Networks use approximations to reduce the problems (e.g. 10^41 –&gt; 10^5):</a:t>
            </a:r>
          </a:p>
          <a:p>
            <a:pPr eaLnBrk="1" hangingPunct="1">
              <a:buFont typeface="Calibri" pitchFamily="34" charset="0"/>
              <a:buAutoNum type="arabicPeriod"/>
            </a:pPr>
            <a:endParaRPr lang="pt-PT" sz="1600" dirty="0" smtClean="0"/>
          </a:p>
          <a:p>
            <a:pPr eaLnBrk="1" hangingPunct="1">
              <a:buFont typeface="Calibri" pitchFamily="34" charset="0"/>
              <a:buAutoNum type="arabicPeriod"/>
            </a:pPr>
            <a:r>
              <a:rPr lang="pt-PT" sz="1600" dirty="0" smtClean="0"/>
              <a:t>Molecular Approximations:</a:t>
            </a:r>
          </a:p>
          <a:p>
            <a:pPr lvl="1" eaLnBrk="1" hangingPunct="1"/>
            <a:r>
              <a:rPr lang="en-US" sz="1600" dirty="0" smtClean="0"/>
              <a:t>Biomolecules represented by their observed abundance e.g. a gene represented by its observed mRNA </a:t>
            </a:r>
            <a:r>
              <a:rPr lang="pt-PT" sz="1600" dirty="0" smtClean="0"/>
              <a:t>expression level.</a:t>
            </a:r>
          </a:p>
          <a:p>
            <a:pPr lvl="1" eaLnBrk="1" hangingPunct="1"/>
            <a:r>
              <a:rPr lang="en-US" sz="1600" dirty="0" smtClean="0"/>
              <a:t>Nodes (</a:t>
            </a:r>
            <a:r>
              <a:rPr lang="en-US" sz="1600" dirty="0" err="1" smtClean="0"/>
              <a:t>labelled</a:t>
            </a:r>
            <a:r>
              <a:rPr lang="en-US" sz="1600" dirty="0" smtClean="0"/>
              <a:t> with genes for example) considered ‘on’ or ‘off’.</a:t>
            </a:r>
          </a:p>
          <a:p>
            <a:pPr lvl="1" eaLnBrk="1" hangingPunct="1"/>
            <a:r>
              <a:rPr lang="en-US" sz="1600" dirty="0" smtClean="0"/>
              <a:t>Physical interactions between molecules considered to be ‘present’ or ‘absent’.</a:t>
            </a:r>
          </a:p>
          <a:p>
            <a:pPr lvl="1" eaLnBrk="1" hangingPunct="1"/>
            <a:r>
              <a:rPr lang="en-US" sz="1600" dirty="0" smtClean="0"/>
              <a:t>Many molecules excluded, either because they are unobserved or not considered important to the </a:t>
            </a:r>
            <a:r>
              <a:rPr lang="pt-PT" sz="1600" dirty="0" smtClean="0"/>
              <a:t>system being modelled.</a:t>
            </a:r>
          </a:p>
          <a:p>
            <a:pPr eaLnBrk="1" hangingPunct="1">
              <a:buFont typeface="Calibri" pitchFamily="34" charset="0"/>
              <a:buAutoNum type="arabicPeriod"/>
            </a:pPr>
            <a:endParaRPr lang="pt-PT" sz="1600" dirty="0" smtClean="0"/>
          </a:p>
          <a:p>
            <a:pPr eaLnBrk="1" hangingPunct="1">
              <a:buFont typeface="Calibri" pitchFamily="34" charset="0"/>
              <a:buAutoNum type="arabicPeriod"/>
            </a:pPr>
            <a:r>
              <a:rPr lang="pt-PT" sz="1600" dirty="0" smtClean="0"/>
              <a:t>Temporal Approximations:</a:t>
            </a:r>
          </a:p>
          <a:p>
            <a:pPr lvl="1" eaLnBrk="1" hangingPunct="1"/>
            <a:r>
              <a:rPr lang="en-US" sz="1600" dirty="0" smtClean="0"/>
              <a:t>Single snap shot observations of data to construct networks representative of a system at a single point in time (usually assumed to be in a steady state).</a:t>
            </a:r>
          </a:p>
          <a:p>
            <a:pPr lvl="1" eaLnBrk="1" hangingPunct="1"/>
            <a:r>
              <a:rPr lang="en-US" sz="1600" dirty="0" smtClean="0"/>
              <a:t>Dynamical systems approximated by a few </a:t>
            </a:r>
            <a:r>
              <a:rPr lang="en-US" sz="1600" dirty="0" err="1" smtClean="0"/>
              <a:t>charateristics</a:t>
            </a:r>
            <a:r>
              <a:rPr lang="en-US" sz="1600" dirty="0" smtClean="0"/>
              <a:t> such as rate parameters in a system of ordinary </a:t>
            </a:r>
            <a:r>
              <a:rPr lang="pt-PT" sz="1600" dirty="0" smtClean="0"/>
              <a:t>or stochastic differential equations.</a:t>
            </a:r>
          </a:p>
          <a:p>
            <a:pPr lvl="1" eaLnBrk="1" hangingPunct="1"/>
            <a:r>
              <a:rPr lang="en-US" sz="1600" dirty="0" smtClean="0"/>
              <a:t>Dynamical systems approximated according to </a:t>
            </a:r>
            <a:r>
              <a:rPr lang="en-US" sz="1600" dirty="0" err="1" smtClean="0"/>
              <a:t>obervations</a:t>
            </a:r>
            <a:r>
              <a:rPr lang="en-US" sz="1600" dirty="0" smtClean="0"/>
              <a:t> at a discrete set of time points appropriately chosen according to the time scale of the system of study.</a:t>
            </a:r>
          </a:p>
        </p:txBody>
      </p:sp>
      <p:sp>
        <p:nvSpPr>
          <p:cNvPr id="19460" name="Marcador de Posição da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E98159-2B9A-49CC-AE20-E78D38BEE824}"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19461" name="Marcador de Posição do Número do Diapositivo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B0E310-81AC-44BB-84FF-459697AF6F44}" type="slidenum">
              <a:rPr lang="en-US">
                <a:solidFill>
                  <a:srgbClr val="898989"/>
                </a:solidFill>
                <a:latin typeface="Calibri" pitchFamily="34" charset="0"/>
              </a:rPr>
              <a:pPr eaLnBrk="1" hangingPunct="1"/>
              <a:t>15</a:t>
            </a:fld>
            <a:endParaRPr lang="en-US">
              <a:solidFill>
                <a:srgbClr val="898989"/>
              </a:solidFill>
              <a:latin typeface="Calibri" pitchFamily="34" charset="0"/>
            </a:endParaRPr>
          </a:p>
        </p:txBody>
      </p:sp>
      <p:sp>
        <p:nvSpPr>
          <p:cNvPr id="7" name="Marcador de Posição do Rodapé 6"/>
          <p:cNvSpPr>
            <a:spLocks noGrp="1"/>
          </p:cNvSpPr>
          <p:nvPr>
            <p:ph type="ftr" sz="quarter" idx="11"/>
          </p:nvPr>
        </p:nvSpPr>
        <p:spPr/>
        <p:txBody>
          <a:bodyPr/>
          <a:lstStyle/>
          <a:p>
            <a:pPr>
              <a:defRPr/>
            </a:pPr>
            <a:r>
              <a:rPr lang="en-US"/>
              <a:t>Integrative Genomics</a:t>
            </a:r>
            <a:r>
              <a:rPr lang="en-US" i="0"/>
              <a:t>, Carlos, Tiago, Sylvie (PDBC2008)</a:t>
            </a:r>
          </a:p>
        </p:txBody>
      </p:sp>
    </p:spTree>
    <p:extLst>
      <p:ext uri="{BB962C8B-B14F-4D97-AF65-F5344CB8AC3E}">
        <p14:creationId xmlns:p14="http://schemas.microsoft.com/office/powerpoint/2010/main" val="362433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normAutofit fontScale="90000"/>
          </a:bodyPr>
          <a:lstStyle/>
          <a:p>
            <a:pPr eaLnBrk="1" hangingPunct="1"/>
            <a:r>
              <a:rPr lang="en-GB" smtClean="0"/>
              <a:t>III. Concepts – 2. (Biological) Networks [2/2]</a:t>
            </a:r>
          </a:p>
        </p:txBody>
      </p:sp>
      <p:sp>
        <p:nvSpPr>
          <p:cNvPr id="20483" name="Marcador de Posição de Conteúdo 2"/>
          <p:cNvSpPr>
            <a:spLocks noGrp="1"/>
          </p:cNvSpPr>
          <p:nvPr>
            <p:ph idx="1"/>
          </p:nvPr>
        </p:nvSpPr>
        <p:spPr/>
        <p:txBody>
          <a:bodyPr>
            <a:normAutofit fontScale="92500" lnSpcReduction="20000"/>
          </a:bodyPr>
          <a:lstStyle/>
          <a:p>
            <a:pPr eaLnBrk="1" hangingPunct="1">
              <a:buFont typeface="Arial" pitchFamily="34" charset="0"/>
              <a:buNone/>
            </a:pPr>
            <a:r>
              <a:rPr lang="en-US" sz="1600" smtClean="0"/>
              <a:t>There are four well established types of biological network which (approximately) determine </a:t>
            </a:r>
            <a:r>
              <a:rPr lang="en-US" sz="1600" b="1" smtClean="0"/>
              <a:t>function</a:t>
            </a:r>
            <a:r>
              <a:rPr lang="en-US" sz="1600" smtClean="0"/>
              <a:t> and phenotype at a cellular level.</a:t>
            </a:r>
          </a:p>
          <a:p>
            <a:pPr eaLnBrk="1" hangingPunct="1"/>
            <a:r>
              <a:rPr lang="en-US" sz="1600" smtClean="0"/>
              <a:t>Protein Interaction, Signal Transduction, Gene/Transcription Regulatory, and Metabolic Pathways Networks</a:t>
            </a:r>
          </a:p>
          <a:p>
            <a:pPr eaLnBrk="1" hangingPunct="1">
              <a:buFont typeface="Arial" pitchFamily="34" charset="0"/>
              <a:buNone/>
            </a:pPr>
            <a:endParaRPr lang="en-US" sz="1600" smtClean="0"/>
          </a:p>
          <a:p>
            <a:pPr eaLnBrk="1" hangingPunct="1">
              <a:buFont typeface="Arial" pitchFamily="34" charset="0"/>
              <a:buNone/>
            </a:pPr>
            <a:r>
              <a:rPr lang="en-US" sz="1600" smtClean="0"/>
              <a:t>Biological networks are (re)constructed according to the existing biological knowledge and data – two categories are used for the interpretation of </a:t>
            </a:r>
            <a:r>
              <a:rPr lang="en-US" sz="1600" b="1" smtClean="0"/>
              <a:t>global variation data</a:t>
            </a:r>
            <a:r>
              <a:rPr lang="en-US" sz="1600" smtClean="0"/>
              <a:t> sets:</a:t>
            </a:r>
          </a:p>
          <a:p>
            <a:pPr eaLnBrk="1" hangingPunct="1">
              <a:buFont typeface="Calibri" pitchFamily="34" charset="0"/>
              <a:buAutoNum type="arabicPeriod"/>
            </a:pPr>
            <a:r>
              <a:rPr lang="en-US" sz="1600" b="1" smtClean="0"/>
              <a:t>Theoretical Modelling</a:t>
            </a:r>
          </a:p>
          <a:p>
            <a:pPr marL="800100" lvl="1" eaLnBrk="1" hangingPunct="1"/>
            <a:r>
              <a:rPr lang="en-US" sz="1600" smtClean="0"/>
              <a:t>based on existing biological knowledge and physical/chemical laws;</a:t>
            </a:r>
          </a:p>
          <a:p>
            <a:pPr marL="800100" lvl="1" eaLnBrk="1" hangingPunct="1"/>
            <a:r>
              <a:rPr lang="en-US" sz="1600" smtClean="0"/>
              <a:t>no data in its raw form is used;</a:t>
            </a:r>
          </a:p>
          <a:p>
            <a:pPr marL="800100" lvl="1" eaLnBrk="1" hangingPunct="1"/>
            <a:r>
              <a:rPr lang="en-US" sz="1600" smtClean="0"/>
              <a:t>is successful for dynamic modelling of signalling pathways, transcriptional regulatory networks and metabolic pathways.</a:t>
            </a:r>
          </a:p>
          <a:p>
            <a:pPr eaLnBrk="1" hangingPunct="1">
              <a:buFont typeface="Calibri" pitchFamily="34" charset="0"/>
              <a:buAutoNum type="arabicPeriod"/>
            </a:pPr>
            <a:r>
              <a:rPr lang="en-US" sz="1600" b="1" smtClean="0"/>
              <a:t>Statistical Modelling</a:t>
            </a:r>
          </a:p>
          <a:p>
            <a:pPr marL="800100" lvl="1" eaLnBrk="1" hangingPunct="1"/>
            <a:r>
              <a:rPr lang="en-US" sz="1600" smtClean="0"/>
              <a:t>uses observations of data at the nodes to infer edges;</a:t>
            </a:r>
          </a:p>
          <a:p>
            <a:pPr marL="800100" lvl="1" eaLnBrk="1" hangingPunct="1"/>
            <a:r>
              <a:rPr lang="en-US" sz="1600" smtClean="0"/>
              <a:t>a range of statistical techniques can be used to infer networks</a:t>
            </a:r>
          </a:p>
          <a:p>
            <a:pPr marL="1200150" lvl="2" eaLnBrk="1" hangingPunct="1"/>
            <a:r>
              <a:rPr lang="en-US" sz="1600" smtClean="0"/>
              <a:t>at a single snap shot in time or</a:t>
            </a:r>
          </a:p>
          <a:p>
            <a:pPr marL="1200150" lvl="2" eaLnBrk="1" hangingPunct="1"/>
            <a:r>
              <a:rPr lang="en-US" sz="1600" smtClean="0"/>
              <a:t>dynamic networks over a range of time points;</a:t>
            </a:r>
          </a:p>
          <a:p>
            <a:pPr marL="800100" lvl="1" eaLnBrk="1" hangingPunct="1"/>
            <a:r>
              <a:rPr lang="en-US" sz="1600" smtClean="0"/>
              <a:t>can be effective for both small and large data sets;</a:t>
            </a:r>
          </a:p>
          <a:p>
            <a:pPr marL="800100" lvl="1" eaLnBrk="1" hangingPunct="1"/>
            <a:r>
              <a:rPr lang="en-US" sz="1600" smtClean="0"/>
              <a:t>can also be used in conjunction with theoretical models to provide a more detailed description of a system (e.g. to infer rate parameters of </a:t>
            </a:r>
            <a:r>
              <a:rPr lang="pt-PT" sz="1600" smtClean="0"/>
              <a:t>a metabolic reaction)</a:t>
            </a:r>
          </a:p>
        </p:txBody>
      </p:sp>
      <p:sp>
        <p:nvSpPr>
          <p:cNvPr id="20484" name="Marcador de Posição da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9D9B47-D119-45BD-9B15-770CCE014FEB}"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20485" name="Marcador de Posição do Número do Diapositivo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3D2946-8319-44C4-8264-D34F89677D54}" type="slidenum">
              <a:rPr lang="en-US">
                <a:solidFill>
                  <a:srgbClr val="898989"/>
                </a:solidFill>
                <a:latin typeface="Calibri" pitchFamily="34" charset="0"/>
              </a:rPr>
              <a:pPr eaLnBrk="1" hangingPunct="1"/>
              <a:t>16</a:t>
            </a:fld>
            <a:endParaRPr lang="en-US">
              <a:solidFill>
                <a:srgbClr val="898989"/>
              </a:solidFill>
              <a:latin typeface="Calibri" pitchFamily="34" charset="0"/>
            </a:endParaRPr>
          </a:p>
        </p:txBody>
      </p:sp>
      <p:sp>
        <p:nvSpPr>
          <p:cNvPr id="7" name="Marcador de Posição do Rodapé 6"/>
          <p:cNvSpPr>
            <a:spLocks noGrp="1"/>
          </p:cNvSpPr>
          <p:nvPr>
            <p:ph type="ftr" sz="quarter" idx="11"/>
          </p:nvPr>
        </p:nvSpPr>
        <p:spPr/>
        <p:txBody>
          <a:bodyPr/>
          <a:lstStyle/>
          <a:p>
            <a:pPr>
              <a:defRPr/>
            </a:pPr>
            <a:r>
              <a:rPr lang="en-US"/>
              <a:t>Integrative Genomics</a:t>
            </a:r>
            <a:r>
              <a:rPr lang="en-US" i="0"/>
              <a:t>, Carlos, Tiago, Sylvie (PDBC2008)</a:t>
            </a:r>
          </a:p>
        </p:txBody>
      </p:sp>
    </p:spTree>
    <p:extLst>
      <p:ext uri="{BB962C8B-B14F-4D97-AF65-F5344CB8AC3E}">
        <p14:creationId xmlns:p14="http://schemas.microsoft.com/office/powerpoint/2010/main" val="70960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Data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21A799-97B9-4F2D-AF88-E5C7E876CABE}"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7" name="Marcador de Posição do Rodapé 6"/>
          <p:cNvSpPr>
            <a:spLocks noGrp="1"/>
          </p:cNvSpPr>
          <p:nvPr>
            <p:ph type="ftr" sz="quarter" idx="16"/>
          </p:nvPr>
        </p:nvSpPr>
        <p:spPr/>
        <p:txBody>
          <a:bodyPr/>
          <a:lstStyle/>
          <a:p>
            <a:pPr>
              <a:defRPr/>
            </a:pPr>
            <a:r>
              <a:rPr lang="en-US"/>
              <a:t>Integrative Genomics</a:t>
            </a:r>
            <a:r>
              <a:rPr lang="en-US" i="0"/>
              <a:t>, Carlos, Tiago, Sylvie (PDBC2008)</a:t>
            </a:r>
          </a:p>
        </p:txBody>
      </p:sp>
      <p:sp>
        <p:nvSpPr>
          <p:cNvPr id="21508" name="Marcador de Posição do Número do Diapositivo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20F9C6-D3EB-4021-A81D-F9E915AB4402}" type="slidenum">
              <a:rPr lang="en-US">
                <a:solidFill>
                  <a:srgbClr val="898989"/>
                </a:solidFill>
                <a:latin typeface="Calibri" pitchFamily="34" charset="0"/>
              </a:rPr>
              <a:pPr eaLnBrk="1" hangingPunct="1"/>
              <a:t>17</a:t>
            </a:fld>
            <a:endParaRPr lang="en-US">
              <a:solidFill>
                <a:srgbClr val="898989"/>
              </a:solidFill>
              <a:latin typeface="Calibri" pitchFamily="34" charset="0"/>
            </a:endParaRPr>
          </a:p>
        </p:txBody>
      </p:sp>
      <p:sp>
        <p:nvSpPr>
          <p:cNvPr id="21509" name="Marcador de Posição de Conteúdo 2"/>
          <p:cNvSpPr>
            <a:spLocks noGrp="1"/>
          </p:cNvSpPr>
          <p:nvPr>
            <p:ph idx="13"/>
          </p:nvPr>
        </p:nvSpPr>
        <p:spPr/>
        <p:txBody>
          <a:bodyPr/>
          <a:lstStyle/>
          <a:p>
            <a:pPr eaLnBrk="1" hangingPunct="1">
              <a:buFont typeface="Arial" pitchFamily="34" charset="0"/>
              <a:buNone/>
            </a:pPr>
            <a:r>
              <a:rPr lang="en-US" sz="1500" smtClean="0"/>
              <a:t>Models of evolution are important to characterise the uncertainty over possible genealogies </a:t>
            </a:r>
            <a:r>
              <a:rPr lang="pt-PT" sz="1500" smtClean="0"/>
              <a:t>consistent with the data</a:t>
            </a:r>
          </a:p>
          <a:p>
            <a:pPr eaLnBrk="1" hangingPunct="1">
              <a:buFont typeface="Arial" pitchFamily="34" charset="0"/>
              <a:buNone/>
            </a:pPr>
            <a:endParaRPr lang="pt-PT" sz="1500" smtClean="0"/>
          </a:p>
          <a:p>
            <a:pPr eaLnBrk="1" hangingPunct="1">
              <a:buFont typeface="Arial" pitchFamily="34" charset="0"/>
              <a:buNone/>
            </a:pPr>
            <a:r>
              <a:rPr lang="en-US" sz="1500" smtClean="0"/>
              <a:t>Genomic variation can be observed at three levels:</a:t>
            </a:r>
          </a:p>
          <a:p>
            <a:pPr eaLnBrk="1" hangingPunct="1">
              <a:buFont typeface="Calibri" pitchFamily="34" charset="0"/>
              <a:buAutoNum type="arabicPeriod"/>
            </a:pPr>
            <a:r>
              <a:rPr lang="en-US" sz="1500" smtClean="0"/>
              <a:t>Across </a:t>
            </a:r>
            <a:r>
              <a:rPr lang="en-US" sz="1500" b="1" smtClean="0"/>
              <a:t>cells within an individual</a:t>
            </a:r>
            <a:endParaRPr lang="en-US" sz="1500" smtClean="0"/>
          </a:p>
          <a:p>
            <a:pPr lvl="1" eaLnBrk="1" hangingPunct="1"/>
            <a:r>
              <a:rPr lang="en-US" sz="1500" smtClean="0"/>
              <a:t>related by ontogenic tree</a:t>
            </a:r>
          </a:p>
          <a:p>
            <a:pPr eaLnBrk="1" hangingPunct="1">
              <a:buFont typeface="Calibri" pitchFamily="34" charset="0"/>
              <a:buAutoNum type="arabicPeriod"/>
            </a:pPr>
            <a:r>
              <a:rPr lang="en-US" sz="1500" smtClean="0"/>
              <a:t>Across </a:t>
            </a:r>
            <a:r>
              <a:rPr lang="en-US" sz="1500" b="1" smtClean="0"/>
              <a:t>individuals within a population</a:t>
            </a:r>
            <a:endParaRPr lang="en-US" sz="1500" smtClean="0"/>
          </a:p>
          <a:p>
            <a:pPr lvl="1" eaLnBrk="1" hangingPunct="1"/>
            <a:r>
              <a:rPr lang="en-US" sz="1500" smtClean="0"/>
              <a:t>related by a pedigree</a:t>
            </a:r>
          </a:p>
          <a:p>
            <a:pPr eaLnBrk="1" hangingPunct="1">
              <a:buFont typeface="Calibri" pitchFamily="34" charset="0"/>
              <a:buAutoNum type="arabicPeriod"/>
            </a:pPr>
            <a:r>
              <a:rPr lang="en-US" sz="1500" smtClean="0"/>
              <a:t>Across </a:t>
            </a:r>
            <a:r>
              <a:rPr lang="en-US" sz="1500" b="1" smtClean="0"/>
              <a:t>species</a:t>
            </a:r>
            <a:endParaRPr lang="en-US" sz="1500" smtClean="0"/>
          </a:p>
          <a:p>
            <a:pPr lvl="1" eaLnBrk="1" hangingPunct="1"/>
            <a:r>
              <a:rPr lang="en-US" sz="1500" smtClean="0"/>
              <a:t>related by a phylogeny.</a:t>
            </a:r>
          </a:p>
          <a:p>
            <a:pPr eaLnBrk="1" hangingPunct="1">
              <a:buFont typeface="Arial" pitchFamily="34" charset="0"/>
              <a:buNone/>
            </a:pPr>
            <a:endParaRPr lang="en-US" sz="1500" smtClean="0"/>
          </a:p>
          <a:p>
            <a:pPr lvl="1" eaLnBrk="1" hangingPunct="1">
              <a:buFont typeface="Arial" pitchFamily="34" charset="0"/>
              <a:buNone/>
            </a:pPr>
            <a:r>
              <a:rPr lang="en-US" sz="1500" smtClean="0"/>
              <a:t>Rate of genomic variation in the human-mouse</a:t>
            </a:r>
          </a:p>
          <a:p>
            <a:pPr lvl="1" eaLnBrk="1" hangingPunct="1">
              <a:buFont typeface="Arial" pitchFamily="34" charset="0"/>
              <a:buChar char="•"/>
            </a:pPr>
            <a:r>
              <a:rPr lang="en-US" sz="1500" smtClean="0"/>
              <a:t>between </a:t>
            </a:r>
            <a:r>
              <a:rPr lang="en-US" sz="1500" b="1" smtClean="0"/>
              <a:t>species</a:t>
            </a:r>
            <a:r>
              <a:rPr lang="en-US" sz="1500" smtClean="0"/>
              <a:t> genomes: 1 in </a:t>
            </a:r>
            <a:r>
              <a:rPr lang="en-US" sz="1500" b="1" smtClean="0"/>
              <a:t>50</a:t>
            </a:r>
            <a:r>
              <a:rPr lang="en-US" sz="1500" smtClean="0"/>
              <a:t> nucleotides;</a:t>
            </a:r>
          </a:p>
          <a:p>
            <a:pPr eaLnBrk="1" hangingPunct="1"/>
            <a:r>
              <a:rPr lang="en-US" sz="1500" smtClean="0"/>
              <a:t>between two </a:t>
            </a:r>
            <a:r>
              <a:rPr lang="en-US" sz="1500" b="1" smtClean="0"/>
              <a:t>individuals</a:t>
            </a:r>
            <a:r>
              <a:rPr lang="en-US" sz="1500" smtClean="0"/>
              <a:t> genomes: 1 in </a:t>
            </a:r>
            <a:r>
              <a:rPr lang="en-US" sz="1500" b="1" smtClean="0"/>
              <a:t>1000</a:t>
            </a:r>
            <a:r>
              <a:rPr lang="en-US" sz="1500" smtClean="0"/>
              <a:t> (200) nucleotides;</a:t>
            </a:r>
          </a:p>
          <a:p>
            <a:pPr eaLnBrk="1" hangingPunct="1"/>
            <a:r>
              <a:rPr lang="pt-PT" sz="1500" smtClean="0"/>
              <a:t>between two </a:t>
            </a:r>
            <a:r>
              <a:rPr lang="pt-PT" sz="1500" b="1" smtClean="0"/>
              <a:t>cells</a:t>
            </a:r>
            <a:r>
              <a:rPr lang="pt-PT" sz="1500" smtClean="0"/>
              <a:t> genomes: </a:t>
            </a:r>
            <a:r>
              <a:rPr lang="en-US" sz="1500" smtClean="0"/>
              <a:t>1 in </a:t>
            </a:r>
            <a:r>
              <a:rPr lang="en-US" sz="1500" b="1" smtClean="0"/>
              <a:t>10^7-10^8</a:t>
            </a:r>
            <a:r>
              <a:rPr lang="en-US" sz="1500" smtClean="0"/>
              <a:t> nucleotides</a:t>
            </a:r>
            <a:r>
              <a:rPr lang="pt-PT" sz="1500" smtClean="0"/>
              <a:t>.</a:t>
            </a:r>
            <a:endParaRPr lang="en-US" sz="1500" smtClean="0"/>
          </a:p>
        </p:txBody>
      </p:sp>
      <p:sp>
        <p:nvSpPr>
          <p:cNvPr id="21510" name="Marcador de Posição de Conteúdo 7"/>
          <p:cNvSpPr>
            <a:spLocks noGrp="1"/>
          </p:cNvSpPr>
          <p:nvPr>
            <p:ph idx="14"/>
          </p:nvPr>
        </p:nvSpPr>
        <p:spPr/>
        <p:txBody>
          <a:bodyPr/>
          <a:lstStyle/>
          <a:p>
            <a:pPr marL="342900" lvl="1" indent="-342900" eaLnBrk="1" hangingPunct="1">
              <a:buFont typeface="Arial" pitchFamily="34" charset="0"/>
              <a:buNone/>
            </a:pPr>
            <a:r>
              <a:rPr lang="en-US" sz="1500" smtClean="0"/>
              <a:t>(Genomes change at the) three categories of evolution provide different sources of information:</a:t>
            </a:r>
          </a:p>
          <a:p>
            <a:pPr marL="342900" lvl="1" indent="-342900" eaLnBrk="1" hangingPunct="1">
              <a:buFont typeface="Arial" pitchFamily="34" charset="0"/>
              <a:buChar char="•"/>
            </a:pPr>
            <a:r>
              <a:rPr lang="en-US" sz="1500" b="1" smtClean="0"/>
              <a:t>Species </a:t>
            </a:r>
            <a:r>
              <a:rPr lang="en-US" sz="1500" smtClean="0"/>
              <a:t>level:</a:t>
            </a:r>
            <a:r>
              <a:rPr lang="en-US" sz="1500" b="1" smtClean="0"/>
              <a:t> </a:t>
            </a:r>
            <a:r>
              <a:rPr lang="en-US" sz="1500" smtClean="0"/>
              <a:t>ideal for measuring </a:t>
            </a:r>
            <a:r>
              <a:rPr lang="en-US" sz="1500" b="1" smtClean="0"/>
              <a:t>rates</a:t>
            </a:r>
            <a:r>
              <a:rPr lang="en-US" sz="1500" smtClean="0"/>
              <a:t> and </a:t>
            </a:r>
            <a:r>
              <a:rPr lang="en-US" sz="1500" b="1" smtClean="0"/>
              <a:t>selection</a:t>
            </a:r>
          </a:p>
          <a:p>
            <a:pPr marL="342900" lvl="1" indent="-342900" eaLnBrk="1" hangingPunct="1">
              <a:buFont typeface="Arial" pitchFamily="34" charset="0"/>
              <a:buChar char="•"/>
            </a:pPr>
            <a:r>
              <a:rPr lang="en-US" sz="1500" b="1" smtClean="0"/>
              <a:t>Population </a:t>
            </a:r>
            <a:r>
              <a:rPr lang="en-US" sz="1500" smtClean="0"/>
              <a:t>level: give the </a:t>
            </a:r>
            <a:r>
              <a:rPr lang="en-US" sz="1500" b="1" smtClean="0"/>
              <a:t>functional interpretation</a:t>
            </a:r>
            <a:r>
              <a:rPr lang="en-US" sz="1500" smtClean="0"/>
              <a:t> of the actual content of the genome in terms of molecular mechanism</a:t>
            </a:r>
          </a:p>
          <a:p>
            <a:pPr eaLnBrk="1" hangingPunct="1"/>
            <a:r>
              <a:rPr lang="en-US" sz="1500" b="1" smtClean="0"/>
              <a:t>Cell</a:t>
            </a:r>
            <a:r>
              <a:rPr lang="en-US" sz="1500" smtClean="0"/>
              <a:t> level: mainly used on cancer studies</a:t>
            </a:r>
          </a:p>
          <a:p>
            <a:pPr marL="342900" lvl="1" indent="-342900" eaLnBrk="1" hangingPunct="1"/>
            <a:r>
              <a:rPr lang="en-US" sz="1500" smtClean="0"/>
              <a:t>due to the intense interest in this disease and fast chromosomal evolution in cancer cells.</a:t>
            </a:r>
          </a:p>
          <a:p>
            <a:pPr eaLnBrk="1" hangingPunct="1">
              <a:buFont typeface="Arial" pitchFamily="34" charset="0"/>
              <a:buNone/>
            </a:pPr>
            <a:endParaRPr lang="en-US" sz="1500" smtClean="0"/>
          </a:p>
          <a:p>
            <a:pPr eaLnBrk="1" hangingPunct="1">
              <a:buFont typeface="Arial" pitchFamily="34" charset="0"/>
              <a:buNone/>
            </a:pPr>
            <a:r>
              <a:rPr lang="en-US" sz="1500" smtClean="0"/>
              <a:t>Basic rates of evolutionary events allow us to understand the mechanism of organismal change:</a:t>
            </a:r>
          </a:p>
          <a:p>
            <a:pPr eaLnBrk="1" hangingPunct="1"/>
            <a:r>
              <a:rPr lang="en-US" sz="1500" smtClean="0"/>
              <a:t>The strength and direction of selection can be a consequence of genome function.</a:t>
            </a:r>
          </a:p>
          <a:p>
            <a:pPr eaLnBrk="1" hangingPunct="1"/>
            <a:r>
              <a:rPr lang="en-US" sz="1500" smtClean="0"/>
              <a:t>In particular, regions under positive selection experience an increased rate of evolution relative to neutrality</a:t>
            </a:r>
          </a:p>
          <a:p>
            <a:pPr marL="342900" lvl="1" indent="-342900" eaLnBrk="1" hangingPunct="1"/>
            <a:r>
              <a:rPr lang="en-US" sz="1500" smtClean="0"/>
              <a:t>and can be indicative of </a:t>
            </a:r>
            <a:r>
              <a:rPr lang="en-US" sz="1500" b="1" smtClean="0"/>
              <a:t>functional regions which adapt to environment</a:t>
            </a:r>
            <a:r>
              <a:rPr lang="en-US" sz="1500" smtClean="0"/>
              <a:t>.</a:t>
            </a:r>
          </a:p>
        </p:txBody>
      </p:sp>
      <p:sp>
        <p:nvSpPr>
          <p:cNvPr id="21511" name="Título 1"/>
          <p:cNvSpPr>
            <a:spLocks noGrp="1"/>
          </p:cNvSpPr>
          <p:nvPr>
            <p:ph type="title"/>
          </p:nvPr>
        </p:nvSpPr>
        <p:spPr/>
        <p:txBody>
          <a:bodyPr/>
          <a:lstStyle/>
          <a:p>
            <a:pPr eaLnBrk="1" hangingPunct="1"/>
            <a:r>
              <a:rPr lang="en-GB" smtClean="0"/>
              <a:t>III. Concepts – 3. </a:t>
            </a:r>
            <a:r>
              <a:rPr lang="en-US" smtClean="0"/>
              <a:t>Genealogical Relationships (Evolution)</a:t>
            </a:r>
            <a:endParaRPr lang="en-GB" smtClean="0"/>
          </a:p>
        </p:txBody>
      </p:sp>
    </p:spTree>
    <p:extLst>
      <p:ext uri="{BB962C8B-B14F-4D97-AF65-F5344CB8AC3E}">
        <p14:creationId xmlns:p14="http://schemas.microsoft.com/office/powerpoint/2010/main" val="204188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normAutofit fontScale="90000"/>
          </a:bodyPr>
          <a:lstStyle/>
          <a:p>
            <a:pPr eaLnBrk="1" hangingPunct="1"/>
            <a:r>
              <a:rPr lang="en-GB" smtClean="0"/>
              <a:t>III. Concepts – 4. </a:t>
            </a:r>
            <a:r>
              <a:rPr lang="en-US" smtClean="0"/>
              <a:t>Knowledge (and Hidden Structures)</a:t>
            </a:r>
            <a:endParaRPr lang="en-GB" smtClean="0"/>
          </a:p>
        </p:txBody>
      </p:sp>
      <p:sp>
        <p:nvSpPr>
          <p:cNvPr id="22531" name="Marcador de Posição de Conteúdo 2"/>
          <p:cNvSpPr>
            <a:spLocks noGrp="1"/>
          </p:cNvSpPr>
          <p:nvPr>
            <p:ph idx="1"/>
          </p:nvPr>
        </p:nvSpPr>
        <p:spPr/>
        <p:txBody>
          <a:bodyPr>
            <a:normAutofit fontScale="92500" lnSpcReduction="20000"/>
          </a:bodyPr>
          <a:lstStyle/>
          <a:p>
            <a:pPr eaLnBrk="1" hangingPunct="1"/>
            <a:r>
              <a:rPr lang="en-US" sz="1600" smtClean="0"/>
              <a:t>All studies are founded on a certain level of biological knowledge</a:t>
            </a:r>
          </a:p>
          <a:p>
            <a:pPr lvl="1" eaLnBrk="1" hangingPunct="1"/>
            <a:r>
              <a:rPr lang="pt-PT" sz="1600" smtClean="0"/>
              <a:t>True facts (P=1) &amp; facts with a uncertainty degree (Bayesian framework)</a:t>
            </a:r>
          </a:p>
          <a:p>
            <a:pPr lvl="2" eaLnBrk="1" hangingPunct="1"/>
            <a:r>
              <a:rPr lang="pt-PT" sz="1600" smtClean="0"/>
              <a:t>Confirmed/Indicated by experiment results</a:t>
            </a:r>
          </a:p>
          <a:p>
            <a:pPr eaLnBrk="1" hangingPunct="1"/>
            <a:endParaRPr lang="en-US" sz="1600" smtClean="0"/>
          </a:p>
          <a:p>
            <a:pPr eaLnBrk="1" hangingPunct="1"/>
            <a:r>
              <a:rPr lang="en-US" sz="1600" smtClean="0"/>
              <a:t>The other concepts described in this section are also founded on biological knowledge that is accepted to be true</a:t>
            </a:r>
          </a:p>
          <a:p>
            <a:pPr lvl="1" eaLnBrk="1" hangingPunct="1"/>
            <a:r>
              <a:rPr lang="en-US" sz="1600" smtClean="0"/>
              <a:t>the central dogma underpins the concept of a mapping from genotype to phenotype,</a:t>
            </a:r>
          </a:p>
          <a:p>
            <a:pPr lvl="1" eaLnBrk="1" hangingPunct="1"/>
            <a:r>
              <a:rPr lang="en-US" sz="1600" smtClean="0"/>
              <a:t>knowledge of biomolecules which physically interact motivate development of network models,</a:t>
            </a:r>
          </a:p>
          <a:p>
            <a:pPr lvl="1" eaLnBrk="1" hangingPunct="1"/>
            <a:r>
              <a:rPr lang="en-US" sz="1600" smtClean="0"/>
              <a:t>knowledge about evolutionary processes motivates the use of genealogies.</a:t>
            </a:r>
          </a:p>
          <a:p>
            <a:pPr lvl="1" eaLnBrk="1" hangingPunct="1"/>
            <a:r>
              <a:rPr lang="en-US" sz="1600" smtClean="0"/>
              <a:t>Furthermore, knowledge that there are </a:t>
            </a:r>
            <a:r>
              <a:rPr lang="en-US" sz="1600" b="1" smtClean="0"/>
              <a:t>hidden structures</a:t>
            </a:r>
            <a:r>
              <a:rPr lang="en-US" sz="1600" smtClean="0"/>
              <a:t> present in data motivates development of (statistical) models to infer these unobserved states.</a:t>
            </a:r>
          </a:p>
          <a:p>
            <a:pPr eaLnBrk="1" hangingPunct="1"/>
            <a:endParaRPr lang="en-US" sz="1600" smtClean="0"/>
          </a:p>
          <a:p>
            <a:pPr eaLnBrk="1" hangingPunct="1"/>
            <a:r>
              <a:rPr lang="en-US" sz="1600" smtClean="0"/>
              <a:t>The increasing numbers of studies of biological variation, necessitates the development of a consistent representation of knowledge and tools to efficiently exchanged it</a:t>
            </a:r>
          </a:p>
          <a:p>
            <a:pPr lvl="1" eaLnBrk="1" hangingPunct="1"/>
            <a:r>
              <a:rPr lang="en-US" sz="1600" smtClean="0"/>
              <a:t>There are several tools for cataloguing and collating knowledge</a:t>
            </a:r>
          </a:p>
          <a:p>
            <a:pPr lvl="2" eaLnBrk="1" hangingPunct="1"/>
            <a:r>
              <a:rPr lang="en-US" sz="1600" smtClean="0"/>
              <a:t>Ontologies and Databases</a:t>
            </a:r>
          </a:p>
          <a:p>
            <a:pPr lvl="2" eaLnBrk="1" hangingPunct="1"/>
            <a:r>
              <a:rPr lang="en-US" sz="1600" smtClean="0"/>
              <a:t>Systems Biology markup languages</a:t>
            </a:r>
          </a:p>
          <a:p>
            <a:pPr lvl="2" eaLnBrk="1" hangingPunct="1"/>
            <a:r>
              <a:rPr lang="en-US" sz="1600" smtClean="0"/>
              <a:t>Process Algebras</a:t>
            </a:r>
          </a:p>
          <a:p>
            <a:pPr lvl="2" eaLnBrk="1" hangingPunct="1"/>
            <a:r>
              <a:rPr lang="en-US" sz="1600" smtClean="0"/>
              <a:t>Text Mining Methods</a:t>
            </a:r>
          </a:p>
        </p:txBody>
      </p:sp>
      <p:sp>
        <p:nvSpPr>
          <p:cNvPr id="22532" name="Marcador de Posição da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B85FA7-FCB7-4F0E-BE9F-E01FA2827F86}"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22533" name="Marcador de Posição do Número do Diapositivo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A385F5-02CA-4E08-875A-61C73D88B50E}" type="slidenum">
              <a:rPr lang="en-US">
                <a:solidFill>
                  <a:srgbClr val="898989"/>
                </a:solidFill>
                <a:latin typeface="Calibri" pitchFamily="34" charset="0"/>
              </a:rPr>
              <a:pPr eaLnBrk="1" hangingPunct="1"/>
              <a:t>18</a:t>
            </a:fld>
            <a:endParaRPr lang="en-US">
              <a:solidFill>
                <a:srgbClr val="898989"/>
              </a:solidFill>
              <a:latin typeface="Calibri" pitchFamily="34" charset="0"/>
            </a:endParaRPr>
          </a:p>
        </p:txBody>
      </p:sp>
      <p:sp>
        <p:nvSpPr>
          <p:cNvPr id="7" name="Marcador de Posição do Rodapé 6"/>
          <p:cNvSpPr>
            <a:spLocks noGrp="1"/>
          </p:cNvSpPr>
          <p:nvPr>
            <p:ph type="ftr" sz="quarter" idx="11"/>
          </p:nvPr>
        </p:nvSpPr>
        <p:spPr/>
        <p:txBody>
          <a:bodyPr/>
          <a:lstStyle/>
          <a:p>
            <a:pPr>
              <a:defRPr/>
            </a:pPr>
            <a:r>
              <a:rPr lang="en-US"/>
              <a:t>Integrative Genomics</a:t>
            </a:r>
            <a:r>
              <a:rPr lang="en-US" i="0"/>
              <a:t>, Carlos, Tiago, Sylvie (PDBC2008)</a:t>
            </a:r>
          </a:p>
        </p:txBody>
      </p:sp>
    </p:spTree>
    <p:extLst>
      <p:ext uri="{BB962C8B-B14F-4D97-AF65-F5344CB8AC3E}">
        <p14:creationId xmlns:p14="http://schemas.microsoft.com/office/powerpoint/2010/main" val="1846032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o Número do Diapositivo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082532-AD45-4895-81B9-148EAEFAC80C}" type="slidenum">
              <a:rPr lang="pt-PT">
                <a:solidFill>
                  <a:srgbClr val="898989"/>
                </a:solidFill>
                <a:latin typeface="Calibri" pitchFamily="34" charset="0"/>
              </a:rPr>
              <a:pPr eaLnBrk="1" hangingPunct="1"/>
              <a:t>19</a:t>
            </a:fld>
            <a:endParaRPr lang="pt-PT">
              <a:solidFill>
                <a:srgbClr val="898989"/>
              </a:solidFill>
              <a:latin typeface="Calibri" pitchFamily="34" charset="0"/>
            </a:endParaRPr>
          </a:p>
        </p:txBody>
      </p:sp>
      <p:sp>
        <p:nvSpPr>
          <p:cNvPr id="23555" name="Rectângulo 4"/>
          <p:cNvSpPr>
            <a:spLocks noChangeArrowheads="1"/>
          </p:cNvSpPr>
          <p:nvPr/>
        </p:nvSpPr>
        <p:spPr bwMode="auto">
          <a:xfrm>
            <a:off x="357188" y="1214438"/>
            <a:ext cx="85725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PT">
              <a:latin typeface="Calibri" pitchFamily="34" charset="0"/>
            </a:endParaRPr>
          </a:p>
          <a:p>
            <a:r>
              <a:rPr lang="en-US" b="1">
                <a:latin typeface="Calibri" pitchFamily="34" charset="0"/>
              </a:rPr>
              <a:t>1 - Analysis of single sources of data</a:t>
            </a:r>
          </a:p>
          <a:p>
            <a:pPr lvl="1"/>
            <a:r>
              <a:rPr lang="en-US">
                <a:latin typeface="Calibri" pitchFamily="34" charset="0"/>
              </a:rPr>
              <a:t>1.1 -Species Level Genomic Variation Data; (G)</a:t>
            </a:r>
          </a:p>
          <a:p>
            <a:pPr lvl="1"/>
            <a:r>
              <a:rPr lang="en-US">
                <a:latin typeface="Calibri" pitchFamily="34" charset="0"/>
              </a:rPr>
              <a:t>1.2 -Human Genetic Variation Data; (G)</a:t>
            </a:r>
          </a:p>
          <a:p>
            <a:pPr lvl="1"/>
            <a:r>
              <a:rPr lang="pt-PT">
                <a:latin typeface="Calibri" pitchFamily="34" charset="0"/>
              </a:rPr>
              <a:t>1.3- Molecular Quantities; (T), (M), (P)</a:t>
            </a:r>
          </a:p>
          <a:p>
            <a:pPr lvl="1"/>
            <a:endParaRPr lang="pt-PT">
              <a:latin typeface="Calibri" pitchFamily="34" charset="0"/>
            </a:endParaRPr>
          </a:p>
          <a:p>
            <a:r>
              <a:rPr lang="en-US" b="1">
                <a:latin typeface="Calibri" pitchFamily="34" charset="0"/>
              </a:rPr>
              <a:t>2-  Analysis of phenotype with another source of data</a:t>
            </a:r>
          </a:p>
          <a:p>
            <a:pPr lvl="1"/>
            <a:r>
              <a:rPr lang="en-US">
                <a:solidFill>
                  <a:srgbClr val="FF0000"/>
                </a:solidFill>
                <a:latin typeface="Calibri" pitchFamily="34" charset="0"/>
              </a:rPr>
              <a:t>2.1 Analysis of phenotype with genetic data; (G+F)</a:t>
            </a:r>
          </a:p>
          <a:p>
            <a:pPr lvl="1"/>
            <a:r>
              <a:rPr lang="en-US">
                <a:latin typeface="Calibri" pitchFamily="34" charset="0"/>
              </a:rPr>
              <a:t>2.2 Analysis of phenotype with molecular data; (F + T), (F + P), (F + M) </a:t>
            </a:r>
          </a:p>
          <a:p>
            <a:pPr lvl="1"/>
            <a:r>
              <a:rPr lang="en-US">
                <a:latin typeface="Calibri" pitchFamily="34" charset="0"/>
              </a:rPr>
              <a:t>2.3 Analysis of genetic data with molecular data; (G + T), (G + P), (G + M) </a:t>
            </a:r>
          </a:p>
          <a:p>
            <a:pPr lvl="1"/>
            <a:endParaRPr lang="en-US">
              <a:latin typeface="Calibri" pitchFamily="34" charset="0"/>
            </a:endParaRPr>
          </a:p>
          <a:p>
            <a:r>
              <a:rPr lang="pt-PT" b="1">
                <a:latin typeface="Calibri" pitchFamily="34" charset="0"/>
              </a:rPr>
              <a:t>3- Analysis with multiple molecular data types; (T + P), (T + M), (M + P), (T + P + M) </a:t>
            </a:r>
          </a:p>
          <a:p>
            <a:endParaRPr lang="en-US" b="1">
              <a:latin typeface="Calibri" pitchFamily="34" charset="0"/>
            </a:endParaRPr>
          </a:p>
          <a:p>
            <a:r>
              <a:rPr lang="en-US" b="1">
                <a:latin typeface="Calibri" pitchFamily="34" charset="0"/>
              </a:rPr>
              <a:t>4- Integrated analysis of phenotype with at least two other sources of data </a:t>
            </a:r>
          </a:p>
          <a:p>
            <a:pPr lvl="1"/>
            <a:r>
              <a:rPr lang="en-US">
                <a:latin typeface="Calibri" pitchFamily="34" charset="0"/>
              </a:rPr>
              <a:t>4.1 -Comparing genetic associations with different phenotypes</a:t>
            </a:r>
          </a:p>
          <a:p>
            <a:pPr lvl="1"/>
            <a:r>
              <a:rPr lang="pt-PT">
                <a:solidFill>
                  <a:srgbClr val="FF0000"/>
                </a:solidFill>
                <a:latin typeface="Calibri" pitchFamily="34" charset="0"/>
              </a:rPr>
              <a:t>4.2- Integrated Networks</a:t>
            </a:r>
          </a:p>
          <a:p>
            <a:pPr lvl="1"/>
            <a:endParaRPr lang="pt-PT">
              <a:latin typeface="Calibri" pitchFamily="34" charset="0"/>
            </a:endParaRPr>
          </a:p>
          <a:p>
            <a:r>
              <a:rPr lang="en-US" b="1">
                <a:latin typeface="Calibri" pitchFamily="34" charset="0"/>
              </a:rPr>
              <a:t>5- Analysis of all data types across multiple species</a:t>
            </a:r>
            <a:endParaRPr lang="pt-PT" b="1">
              <a:latin typeface="Calibri" pitchFamily="34" charset="0"/>
            </a:endParaRPr>
          </a:p>
        </p:txBody>
      </p:sp>
      <p:sp>
        <p:nvSpPr>
          <p:cNvPr id="7" name="Título 1"/>
          <p:cNvSpPr txBox="1">
            <a:spLocks/>
          </p:cNvSpPr>
          <p:nvPr/>
        </p:nvSpPr>
        <p:spPr>
          <a:xfrm>
            <a:off x="428625" y="0"/>
            <a:ext cx="8072438" cy="1470025"/>
          </a:xfrm>
          <a:prstGeom prst="rect">
            <a:avLst/>
          </a:prstGeom>
        </p:spPr>
        <p:txBody>
          <a:bodyPr anchor="ctr">
            <a:normAutofit/>
          </a:bodyPr>
          <a:lstStyle/>
          <a:p>
            <a:pPr algn="ctr" fontAlgn="auto">
              <a:spcBef>
                <a:spcPts val="0"/>
              </a:spcBef>
              <a:spcAft>
                <a:spcPts val="0"/>
              </a:spcAft>
              <a:defRPr/>
            </a:pPr>
            <a:r>
              <a:rPr lang="pt-PT" sz="2800" dirty="0">
                <a:latin typeface="+mj-lt"/>
                <a:ea typeface="+mj-ea"/>
                <a:cs typeface="+mj-cs"/>
              </a:rPr>
              <a:t>IV. </a:t>
            </a:r>
            <a:r>
              <a:rPr lang="pt-PT" sz="2800" dirty="0" err="1">
                <a:latin typeface="+mj-lt"/>
                <a:ea typeface="+mj-ea"/>
                <a:cs typeface="+mj-cs"/>
              </a:rPr>
              <a:t>Which</a:t>
            </a:r>
            <a:r>
              <a:rPr lang="pt-PT" sz="2800" dirty="0">
                <a:latin typeface="+mj-lt"/>
                <a:ea typeface="+mj-ea"/>
                <a:cs typeface="+mj-cs"/>
              </a:rPr>
              <a:t> classes are </a:t>
            </a:r>
            <a:r>
              <a:rPr lang="pt-PT" sz="2800" dirty="0" err="1">
                <a:latin typeface="+mj-lt"/>
                <a:ea typeface="+mj-ea"/>
                <a:cs typeface="+mj-cs"/>
              </a:rPr>
              <a:t>often</a:t>
            </a:r>
            <a:r>
              <a:rPr lang="pt-PT" sz="2800" dirty="0">
                <a:latin typeface="+mj-lt"/>
                <a:ea typeface="+mj-ea"/>
                <a:cs typeface="+mj-cs"/>
              </a:rPr>
              <a:t> </a:t>
            </a:r>
            <a:r>
              <a:rPr lang="pt-PT" sz="2800" dirty="0" err="1">
                <a:latin typeface="+mj-lt"/>
                <a:ea typeface="+mj-ea"/>
                <a:cs typeface="+mj-cs"/>
              </a:rPr>
              <a:t>combined</a:t>
            </a:r>
            <a:r>
              <a:rPr lang="pt-PT" sz="2800" dirty="0">
                <a:latin typeface="+mj-lt"/>
                <a:ea typeface="+mj-ea"/>
                <a:cs typeface="+mj-cs"/>
              </a:rPr>
              <a:t> </a:t>
            </a:r>
            <a:r>
              <a:rPr lang="pt-PT" sz="2800" dirty="0" err="1">
                <a:latin typeface="+mj-lt"/>
                <a:ea typeface="+mj-ea"/>
                <a:cs typeface="+mj-cs"/>
              </a:rPr>
              <a:t>in</a:t>
            </a:r>
            <a:r>
              <a:rPr lang="pt-PT" sz="2800" dirty="0">
                <a:latin typeface="+mj-lt"/>
                <a:ea typeface="+mj-ea"/>
                <a:cs typeface="+mj-cs"/>
              </a:rPr>
              <a:t> </a:t>
            </a:r>
            <a:r>
              <a:rPr lang="pt-PT" sz="2800" dirty="0" err="1">
                <a:latin typeface="+mj-lt"/>
                <a:ea typeface="+mj-ea"/>
                <a:cs typeface="+mj-cs"/>
              </a:rPr>
              <a:t>analysis</a:t>
            </a:r>
            <a:r>
              <a:rPr lang="pt-PT" sz="2800" dirty="0">
                <a:latin typeface="+mj-lt"/>
                <a:ea typeface="+mj-ea"/>
                <a:cs typeface="+mj-cs"/>
              </a:rPr>
              <a:t>?</a:t>
            </a:r>
          </a:p>
        </p:txBody>
      </p:sp>
    </p:spTree>
    <p:extLst>
      <p:ext uri="{BB962C8B-B14F-4D97-AF65-F5344CB8AC3E}">
        <p14:creationId xmlns:p14="http://schemas.microsoft.com/office/powerpoint/2010/main" val="414219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Information integration of </a:t>
            </a:r>
            <a:r>
              <a:rPr lang="en-US" dirty="0" err="1" smtClean="0"/>
              <a:t>omics</a:t>
            </a:r>
            <a:r>
              <a:rPr lang="en-US" dirty="0" smtClean="0"/>
              <a:t> data can mean a broad range of topics.</a:t>
            </a:r>
          </a:p>
          <a:p>
            <a:pPr lvl="1"/>
            <a:r>
              <a:rPr lang="en-US" dirty="0" smtClean="0"/>
              <a:t>Integrate freshly generated data with existing knowledge (biological knowledge, database and inference tools)</a:t>
            </a:r>
          </a:p>
          <a:p>
            <a:pPr lvl="1"/>
            <a:r>
              <a:rPr lang="en-US" dirty="0" smtClean="0"/>
              <a:t>Integrate multiple studies of the same type to increase statistical power (horizontal meta-analysis). E.g. microarray or GWAS meta-analysis</a:t>
            </a:r>
          </a:p>
          <a:p>
            <a:pPr lvl="1"/>
            <a:r>
              <a:rPr lang="en-US" dirty="0" smtClean="0"/>
              <a:t>Integrate multiple dimension of </a:t>
            </a:r>
            <a:r>
              <a:rPr lang="en-US" dirty="0" err="1" smtClean="0"/>
              <a:t>omics</a:t>
            </a:r>
            <a:r>
              <a:rPr lang="en-US" dirty="0" smtClean="0"/>
              <a:t> data measured on the same cohort or the same </a:t>
            </a:r>
            <a:r>
              <a:rPr lang="en-US" dirty="0" smtClean="0"/>
              <a:t>disease (vertical integrative analysis).</a:t>
            </a:r>
            <a:endParaRPr lang="en-US" dirty="0"/>
          </a:p>
        </p:txBody>
      </p:sp>
    </p:spTree>
    <p:extLst>
      <p:ext uri="{BB962C8B-B14F-4D97-AF65-F5344CB8AC3E}">
        <p14:creationId xmlns:p14="http://schemas.microsoft.com/office/powerpoint/2010/main" val="28417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457200" y="71438"/>
            <a:ext cx="8229600" cy="1143000"/>
          </a:xfrm>
        </p:spPr>
        <p:txBody>
          <a:bodyPr/>
          <a:lstStyle/>
          <a:p>
            <a:pPr eaLnBrk="1" hangingPunct="1"/>
            <a:r>
              <a:rPr lang="en-US" sz="3200" smtClean="0"/>
              <a:t>Integrated analysis of phenotype with at least two other sources of data</a:t>
            </a:r>
            <a:endParaRPr lang="pt-PT" sz="3200" smtClean="0"/>
          </a:p>
        </p:txBody>
      </p:sp>
      <p:sp>
        <p:nvSpPr>
          <p:cNvPr id="30723" name="Marcador de Posição do Número do Diapositivo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D64C78-1DA9-48B6-8176-FD8FC5836D25}" type="slidenum">
              <a:rPr lang="pt-PT">
                <a:solidFill>
                  <a:srgbClr val="898989"/>
                </a:solidFill>
                <a:latin typeface="Calibri" pitchFamily="34" charset="0"/>
              </a:rPr>
              <a:pPr eaLnBrk="1" hangingPunct="1"/>
              <a:t>20</a:t>
            </a:fld>
            <a:endParaRPr lang="pt-PT">
              <a:solidFill>
                <a:srgbClr val="898989"/>
              </a:solidFill>
              <a:latin typeface="Calibri" pitchFamily="34" charset="0"/>
            </a:endParaRPr>
          </a:p>
        </p:txBody>
      </p:sp>
      <p:sp>
        <p:nvSpPr>
          <p:cNvPr id="30724" name="Rectângulo 3"/>
          <p:cNvSpPr>
            <a:spLocks noChangeArrowheads="1"/>
          </p:cNvSpPr>
          <p:nvPr/>
        </p:nvSpPr>
        <p:spPr bwMode="auto">
          <a:xfrm>
            <a:off x="2000250" y="1714500"/>
            <a:ext cx="5286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Two ways in which data sources can be combined</a:t>
            </a:r>
          </a:p>
        </p:txBody>
      </p:sp>
      <p:sp>
        <p:nvSpPr>
          <p:cNvPr id="30725" name="Rectângulo 4"/>
          <p:cNvSpPr>
            <a:spLocks noChangeArrowheads="1"/>
          </p:cNvSpPr>
          <p:nvPr/>
        </p:nvSpPr>
        <p:spPr bwMode="auto">
          <a:xfrm>
            <a:off x="5429250" y="5248275"/>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Use a mixture of the concepts, clearly founded on the concept of a network but they also draw on existing biological knowledge and the idea of a mapping from G </a:t>
            </a:r>
            <a:r>
              <a:rPr lang="en-US" sz="1600">
                <a:latin typeface="Calibri" pitchFamily="34" charset="0"/>
                <a:sym typeface="Wingdings" pitchFamily="2" charset="2"/>
              </a:rPr>
              <a:t> F</a:t>
            </a:r>
            <a:endParaRPr lang="pt-PT" sz="1600">
              <a:latin typeface="Calibri" pitchFamily="34" charset="0"/>
            </a:endParaRPr>
          </a:p>
        </p:txBody>
      </p:sp>
      <p:sp>
        <p:nvSpPr>
          <p:cNvPr id="30726" name="Rectângulo 5"/>
          <p:cNvSpPr>
            <a:spLocks noChangeArrowheads="1"/>
          </p:cNvSpPr>
          <p:nvPr/>
        </p:nvSpPr>
        <p:spPr bwMode="auto">
          <a:xfrm>
            <a:off x="5832475" y="277336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Analyzed simultaneously</a:t>
            </a:r>
          </a:p>
        </p:txBody>
      </p:sp>
      <p:sp>
        <p:nvSpPr>
          <p:cNvPr id="30727" name="Rectângulo 6"/>
          <p:cNvSpPr>
            <a:spLocks noChangeArrowheads="1"/>
          </p:cNvSpPr>
          <p:nvPr/>
        </p:nvSpPr>
        <p:spPr bwMode="auto">
          <a:xfrm>
            <a:off x="5715000" y="4357688"/>
            <a:ext cx="260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r>
              <a:rPr lang="pt-PT" b="1">
                <a:latin typeface="Calibri" pitchFamily="34" charset="0"/>
              </a:rPr>
              <a:t>Integrated Networks</a:t>
            </a:r>
          </a:p>
        </p:txBody>
      </p:sp>
      <p:sp>
        <p:nvSpPr>
          <p:cNvPr id="30728" name="Rectângulo 7"/>
          <p:cNvSpPr>
            <a:spLocks noChangeArrowheads="1"/>
          </p:cNvSpPr>
          <p:nvPr/>
        </p:nvSpPr>
        <p:spPr bwMode="auto">
          <a:xfrm>
            <a:off x="285750" y="4286250"/>
            <a:ext cx="371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b="1">
                <a:latin typeface="Calibri" pitchFamily="34" charset="0"/>
              </a:rPr>
              <a:t>Comparing genetic associations with different phenotypes</a:t>
            </a:r>
          </a:p>
        </p:txBody>
      </p:sp>
      <p:sp>
        <p:nvSpPr>
          <p:cNvPr id="30729" name="Rectângulo 8"/>
          <p:cNvSpPr>
            <a:spLocks noChangeArrowheads="1"/>
          </p:cNvSpPr>
          <p:nvPr/>
        </p:nvSpPr>
        <p:spPr bwMode="auto">
          <a:xfrm>
            <a:off x="1143000" y="27114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Analyzed separately </a:t>
            </a:r>
          </a:p>
          <a:p>
            <a:r>
              <a:rPr lang="en-US">
                <a:latin typeface="Calibri" pitchFamily="34" charset="0"/>
              </a:rPr>
              <a:t>and then compared</a:t>
            </a:r>
            <a:endParaRPr lang="pt-PT">
              <a:latin typeface="Calibri" pitchFamily="34" charset="0"/>
            </a:endParaRPr>
          </a:p>
        </p:txBody>
      </p:sp>
      <p:sp>
        <p:nvSpPr>
          <p:cNvPr id="10" name="Seta para baixo 9"/>
          <p:cNvSpPr/>
          <p:nvPr/>
        </p:nvSpPr>
        <p:spPr>
          <a:xfrm>
            <a:off x="7000875" y="3429000"/>
            <a:ext cx="428625" cy="6429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endParaRPr>
          </a:p>
        </p:txBody>
      </p:sp>
      <p:sp>
        <p:nvSpPr>
          <p:cNvPr id="11" name="Seta para baixo 10"/>
          <p:cNvSpPr/>
          <p:nvPr/>
        </p:nvSpPr>
        <p:spPr>
          <a:xfrm>
            <a:off x="2000250" y="3500438"/>
            <a:ext cx="428625" cy="6429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endParaRPr>
          </a:p>
        </p:txBody>
      </p:sp>
      <p:sp>
        <p:nvSpPr>
          <p:cNvPr id="12" name="Seta para baixo 11"/>
          <p:cNvSpPr/>
          <p:nvPr/>
        </p:nvSpPr>
        <p:spPr>
          <a:xfrm rot="2622618">
            <a:off x="2873375" y="2246313"/>
            <a:ext cx="428625" cy="4254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endParaRPr>
          </a:p>
        </p:txBody>
      </p:sp>
      <p:sp>
        <p:nvSpPr>
          <p:cNvPr id="13" name="Seta para baixo 12"/>
          <p:cNvSpPr/>
          <p:nvPr/>
        </p:nvSpPr>
        <p:spPr>
          <a:xfrm rot="18262971">
            <a:off x="5726112" y="2205038"/>
            <a:ext cx="428625" cy="4254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endParaRPr>
          </a:p>
        </p:txBody>
      </p:sp>
      <p:sp>
        <p:nvSpPr>
          <p:cNvPr id="14" name="Seta para baixo 13"/>
          <p:cNvSpPr/>
          <p:nvPr/>
        </p:nvSpPr>
        <p:spPr>
          <a:xfrm>
            <a:off x="7000875" y="4929188"/>
            <a:ext cx="428625" cy="2857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rgbClr val="FFFFFF"/>
              </a:solidFill>
            </a:endParaRPr>
          </a:p>
        </p:txBody>
      </p:sp>
    </p:spTree>
    <p:extLst>
      <p:ext uri="{BB962C8B-B14F-4D97-AF65-F5344CB8AC3E}">
        <p14:creationId xmlns:p14="http://schemas.microsoft.com/office/powerpoint/2010/main" val="889107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a:xfrm>
            <a:off x="457200" y="-214313"/>
            <a:ext cx="8229600" cy="1143001"/>
          </a:xfrm>
        </p:spPr>
        <p:txBody>
          <a:bodyPr/>
          <a:lstStyle/>
          <a:p>
            <a:pPr eaLnBrk="1" hangingPunct="1"/>
            <a:r>
              <a:rPr lang="pt-PT" sz="3200" smtClean="0"/>
              <a:t>Integrated Networks</a:t>
            </a:r>
          </a:p>
        </p:txBody>
      </p:sp>
      <p:sp>
        <p:nvSpPr>
          <p:cNvPr id="31747" name="Marcador de Posição do Número do Diapositivo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52DD5F-C45D-4B6F-B43C-A0F510D068FD}" type="slidenum">
              <a:rPr lang="pt-PT">
                <a:solidFill>
                  <a:srgbClr val="898989"/>
                </a:solidFill>
                <a:latin typeface="Calibri" pitchFamily="34" charset="0"/>
              </a:rPr>
              <a:pPr eaLnBrk="1" hangingPunct="1"/>
              <a:t>21</a:t>
            </a:fld>
            <a:endParaRPr lang="pt-PT">
              <a:solidFill>
                <a:srgbClr val="898989"/>
              </a:solidFill>
              <a:latin typeface="Calibri" pitchFamily="34" charset="0"/>
            </a:endParaRP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22350"/>
            <a:ext cx="564832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ângulo 4"/>
          <p:cNvSpPr>
            <a:spLocks noChangeArrowheads="1"/>
          </p:cNvSpPr>
          <p:nvPr/>
        </p:nvSpPr>
        <p:spPr bwMode="auto">
          <a:xfrm>
            <a:off x="5572125" y="3290888"/>
            <a:ext cx="3357563"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b="1">
                <a:latin typeface="Calibri" pitchFamily="34" charset="0"/>
              </a:rPr>
              <a:t>High-level view of the flow of information in biological systems through a hierarchy of networks</a:t>
            </a:r>
            <a:endParaRPr lang="pt-PT" b="1">
              <a:latin typeface="Calibri" pitchFamily="34" charset="0"/>
            </a:endParaRPr>
          </a:p>
        </p:txBody>
      </p:sp>
      <p:sp>
        <p:nvSpPr>
          <p:cNvPr id="31750" name="Rectângulo 5"/>
          <p:cNvSpPr>
            <a:spLocks noChangeArrowheads="1"/>
          </p:cNvSpPr>
          <p:nvPr/>
        </p:nvSpPr>
        <p:spPr bwMode="auto">
          <a:xfrm>
            <a:off x="500063" y="5929313"/>
            <a:ext cx="8358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alibri" pitchFamily="34" charset="0"/>
              </a:rPr>
              <a:t>IN aimed at processing high-dimensional biological data by integrating </a:t>
            </a:r>
            <a:r>
              <a:rPr lang="pt-PT" b="1">
                <a:latin typeface="Calibri" pitchFamily="34" charset="0"/>
              </a:rPr>
              <a:t>data from multiple sources, and </a:t>
            </a:r>
            <a:r>
              <a:rPr lang="en-US" b="1">
                <a:latin typeface="Calibri" pitchFamily="34" charset="0"/>
              </a:rPr>
              <a:t>can provide a path to inferring causal associations between </a:t>
            </a:r>
            <a:r>
              <a:rPr lang="pt-PT" b="1">
                <a:latin typeface="Calibri" pitchFamily="34" charset="0"/>
              </a:rPr>
              <a:t>genes and disease.</a:t>
            </a:r>
          </a:p>
        </p:txBody>
      </p:sp>
      <p:sp>
        <p:nvSpPr>
          <p:cNvPr id="31751" name="Rectângulo 6"/>
          <p:cNvSpPr>
            <a:spLocks noChangeArrowheads="1"/>
          </p:cNvSpPr>
          <p:nvPr/>
        </p:nvSpPr>
        <p:spPr bwMode="auto">
          <a:xfrm>
            <a:off x="4929188" y="4987925"/>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atin typeface="Calibri" pitchFamily="34" charset="0"/>
              </a:rPr>
              <a:t>(Sieberts et al,  </a:t>
            </a:r>
            <a:r>
              <a:rPr lang="pt-PT" i="1">
                <a:latin typeface="Calibri" pitchFamily="34" charset="0"/>
              </a:rPr>
              <a:t>Mamm Genome, </a:t>
            </a:r>
            <a:r>
              <a:rPr lang="pt-PT">
                <a:latin typeface="Calibri" pitchFamily="34" charset="0"/>
              </a:rPr>
              <a:t>2007)</a:t>
            </a:r>
          </a:p>
        </p:txBody>
      </p:sp>
    </p:spTree>
    <p:extLst>
      <p:ext uri="{BB962C8B-B14F-4D97-AF65-F5344CB8AC3E}">
        <p14:creationId xmlns:p14="http://schemas.microsoft.com/office/powerpoint/2010/main" val="1487286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p:txBody>
          <a:bodyPr/>
          <a:lstStyle/>
          <a:p>
            <a:pPr eaLnBrk="1" hangingPunct="1"/>
            <a:r>
              <a:rPr lang="en-GB" dirty="0" smtClean="0"/>
              <a:t>VI. Conclusions</a:t>
            </a:r>
          </a:p>
        </p:txBody>
      </p:sp>
      <p:sp>
        <p:nvSpPr>
          <p:cNvPr id="40963" name="Marcador de Posição de Conteúdo 2"/>
          <p:cNvSpPr>
            <a:spLocks noGrp="1"/>
          </p:cNvSpPr>
          <p:nvPr>
            <p:ph idx="1"/>
          </p:nvPr>
        </p:nvSpPr>
        <p:spPr/>
        <p:txBody>
          <a:bodyPr>
            <a:normAutofit fontScale="92500" lnSpcReduction="10000"/>
          </a:bodyPr>
          <a:lstStyle/>
          <a:p>
            <a:pPr eaLnBrk="1" hangingPunct="1"/>
            <a:endParaRPr lang="en-US" sz="1600" dirty="0" smtClean="0"/>
          </a:p>
          <a:p>
            <a:pPr eaLnBrk="1" hangingPunct="1"/>
            <a:r>
              <a:rPr lang="en-US" sz="1600" dirty="0" smtClean="0"/>
              <a:t>We have talked about: Data, Concepts, Analyses</a:t>
            </a:r>
          </a:p>
          <a:p>
            <a:pPr eaLnBrk="1" hangingPunct="1"/>
            <a:endParaRPr lang="en-US" sz="1600" dirty="0" smtClean="0"/>
          </a:p>
          <a:p>
            <a:pPr eaLnBrk="1" hangingPunct="1"/>
            <a:r>
              <a:rPr lang="en-US" sz="1600" dirty="0" smtClean="0"/>
              <a:t>The goal of biosciences: </a:t>
            </a:r>
            <a:r>
              <a:rPr lang="en-US" sz="1600" b="1" dirty="0" smtClean="0"/>
              <a:t>Full understanding and predictive </a:t>
            </a:r>
            <a:r>
              <a:rPr lang="en-US" sz="1600" b="1" dirty="0" err="1" smtClean="0"/>
              <a:t>modelling</a:t>
            </a:r>
            <a:r>
              <a:rPr lang="en-US" sz="1600" b="1" dirty="0" smtClean="0"/>
              <a:t> of biological systems</a:t>
            </a:r>
          </a:p>
          <a:p>
            <a:pPr eaLnBrk="1" hangingPunct="1"/>
            <a:endParaRPr lang="en-US" sz="1600" dirty="0" smtClean="0"/>
          </a:p>
          <a:p>
            <a:pPr eaLnBrk="1" hangingPunct="1"/>
            <a:r>
              <a:rPr lang="en-US" sz="1600" dirty="0" smtClean="0"/>
              <a:t>But the </a:t>
            </a:r>
            <a:r>
              <a:rPr lang="en-US" sz="1600" b="1" dirty="0" smtClean="0"/>
              <a:t>global genome-wide studies</a:t>
            </a:r>
            <a:r>
              <a:rPr lang="en-US" sz="1600" dirty="0" smtClean="0"/>
              <a:t> describe systems of a size that </a:t>
            </a:r>
            <a:r>
              <a:rPr lang="en-US" sz="1600" b="1" dirty="0" smtClean="0"/>
              <a:t>cannot be</a:t>
            </a:r>
            <a:r>
              <a:rPr lang="en-US" sz="1600" dirty="0" smtClean="0"/>
              <a:t> </a:t>
            </a:r>
            <a:r>
              <a:rPr lang="en-US" sz="1600" dirty="0" err="1" smtClean="0"/>
              <a:t>modelled</a:t>
            </a:r>
            <a:r>
              <a:rPr lang="en-US" sz="1600" dirty="0" smtClean="0"/>
              <a:t> to this level in the foreseeable future.</a:t>
            </a:r>
          </a:p>
          <a:p>
            <a:pPr eaLnBrk="1" hangingPunct="1"/>
            <a:endParaRPr lang="en-US" sz="1600" dirty="0" smtClean="0"/>
          </a:p>
          <a:p>
            <a:pPr marL="342900" lvl="1" indent="-342900" eaLnBrk="1" hangingPunct="1">
              <a:buFont typeface="Arial" pitchFamily="34" charset="0"/>
              <a:buChar char="•"/>
            </a:pPr>
            <a:r>
              <a:rPr lang="en-US" sz="1600" dirty="0" smtClean="0"/>
              <a:t>Functional interpretation is attempted by </a:t>
            </a:r>
            <a:r>
              <a:rPr lang="en-US" sz="1600" b="1" dirty="0" smtClean="0"/>
              <a:t>integrative studies</a:t>
            </a:r>
            <a:r>
              <a:rPr lang="en-US" sz="1600" dirty="0" smtClean="0"/>
              <a:t> and </a:t>
            </a:r>
            <a:r>
              <a:rPr lang="en-US" sz="1600" b="1" dirty="0" smtClean="0"/>
              <a:t>systems biology </a:t>
            </a:r>
            <a:r>
              <a:rPr lang="en-US" sz="1600" dirty="0" smtClean="0"/>
              <a:t>but both of these techniques are </a:t>
            </a:r>
            <a:r>
              <a:rPr lang="en-US" sz="1600" b="1" dirty="0" smtClean="0"/>
              <a:t>still too high level</a:t>
            </a:r>
            <a:r>
              <a:rPr lang="en-US" sz="1600" dirty="0" smtClean="0"/>
              <a:t> to provide full functional explanations at a molecular or atomic level.</a:t>
            </a:r>
          </a:p>
          <a:p>
            <a:pPr marL="342900" lvl="1" indent="-342900" eaLnBrk="1" hangingPunct="1"/>
            <a:endParaRPr lang="en-US" sz="1600" dirty="0" smtClean="0"/>
          </a:p>
          <a:p>
            <a:pPr eaLnBrk="1" hangingPunct="1"/>
            <a:r>
              <a:rPr lang="en-US" sz="1600" dirty="0" smtClean="0"/>
              <a:t>This level of understanding will be the result of </a:t>
            </a:r>
            <a:r>
              <a:rPr lang="en-US" sz="1600" b="1" dirty="0" smtClean="0"/>
              <a:t>bottom-up approaches</a:t>
            </a:r>
            <a:r>
              <a:rPr lang="en-US" sz="1600" dirty="0" smtClean="0"/>
              <a:t> which provide a more detailed understanding of smaller </a:t>
            </a:r>
            <a:r>
              <a:rPr lang="pt-PT" sz="1600" dirty="0" smtClean="0"/>
              <a:t>systems or fewer genes.</a:t>
            </a:r>
          </a:p>
          <a:p>
            <a:pPr eaLnBrk="1" hangingPunct="1">
              <a:buFont typeface="Arial" pitchFamily="34" charset="0"/>
              <a:buNone/>
            </a:pPr>
            <a:endParaRPr lang="en-US" sz="1600" dirty="0" smtClean="0"/>
          </a:p>
          <a:p>
            <a:pPr eaLnBrk="1" hangingPunct="1"/>
            <a:r>
              <a:rPr lang="en-US" sz="1600" dirty="0" smtClean="0"/>
              <a:t>We are presently seeing the rise of high throughput studies.</a:t>
            </a:r>
          </a:p>
          <a:p>
            <a:pPr marL="342900" lvl="1" indent="-342900" eaLnBrk="1" hangingPunct="1"/>
            <a:r>
              <a:rPr lang="en-US" sz="1600" dirty="0" smtClean="0"/>
              <a:t>The near future will probably see </a:t>
            </a:r>
            <a:r>
              <a:rPr lang="en-US" sz="1600" b="1" dirty="0" smtClean="0"/>
              <a:t>Mathematical </a:t>
            </a:r>
            <a:r>
              <a:rPr lang="en-US" sz="1600" b="1" dirty="0" err="1" smtClean="0"/>
              <a:t>Modelling</a:t>
            </a:r>
            <a:r>
              <a:rPr lang="en-US" sz="1600" dirty="0" smtClean="0"/>
              <a:t> being important to everyone.</a:t>
            </a:r>
          </a:p>
          <a:p>
            <a:pPr marL="342900" lvl="1" indent="-342900" eaLnBrk="1" hangingPunct="1"/>
            <a:r>
              <a:rPr lang="en-US" sz="1600" dirty="0" smtClean="0"/>
              <a:t>and/or advances on </a:t>
            </a:r>
            <a:r>
              <a:rPr lang="pt-PT" sz="1600" dirty="0" smtClean="0"/>
              <a:t>Integrative </a:t>
            </a:r>
            <a:r>
              <a:rPr lang="en-GB" sz="1600" dirty="0" smtClean="0"/>
              <a:t>Biology</a:t>
            </a:r>
            <a:r>
              <a:rPr lang="pt-PT" sz="1600" dirty="0" smtClean="0"/>
              <a:t> (top-down) &amp; Systems Biology (bottom-up) and its relations</a:t>
            </a:r>
          </a:p>
          <a:p>
            <a:pPr marL="342900" lvl="1" indent="-342900" eaLnBrk="1" hangingPunct="1"/>
            <a:endParaRPr lang="pt-PT" sz="1400" dirty="0" smtClean="0"/>
          </a:p>
          <a:p>
            <a:pPr eaLnBrk="1" hangingPunct="1"/>
            <a:endParaRPr lang="pt-PT" sz="1400" dirty="0" smtClean="0"/>
          </a:p>
          <a:p>
            <a:pPr eaLnBrk="1" hangingPunct="1"/>
            <a:endParaRPr lang="pt-PT" sz="1400" dirty="0" smtClean="0"/>
          </a:p>
        </p:txBody>
      </p:sp>
      <p:sp>
        <p:nvSpPr>
          <p:cNvPr id="40964" name="Marcador de Posição da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BDB4E6-9D08-44D0-89F2-5AF5DECF0B41}"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7" name="Marcador de Posição do Rodapé 6"/>
          <p:cNvSpPr>
            <a:spLocks noGrp="1"/>
          </p:cNvSpPr>
          <p:nvPr>
            <p:ph type="ftr" sz="quarter" idx="11"/>
          </p:nvPr>
        </p:nvSpPr>
        <p:spPr/>
        <p:txBody>
          <a:bodyPr/>
          <a:lstStyle/>
          <a:p>
            <a:pPr>
              <a:defRPr/>
            </a:pPr>
            <a:r>
              <a:rPr lang="en-US"/>
              <a:t>Integrative Genomics</a:t>
            </a:r>
            <a:r>
              <a:rPr lang="en-US" i="0"/>
              <a:t>, Carlos, Tiago, Sylvie (PDBC2008)</a:t>
            </a:r>
          </a:p>
        </p:txBody>
      </p:sp>
      <p:sp>
        <p:nvSpPr>
          <p:cNvPr id="40966" name="Marcador de Posição do Número do Diapositivo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F65BA4-BCA2-446C-BBC0-B1A314576D32}" type="slidenum">
              <a:rPr lang="en-US">
                <a:solidFill>
                  <a:srgbClr val="898989"/>
                </a:solidFill>
                <a:latin typeface="Calibri" pitchFamily="34" charset="0"/>
              </a:rPr>
              <a:pPr eaLnBrk="1" hangingPunct="1"/>
              <a:t>22</a:t>
            </a:fld>
            <a:endParaRPr lang="en-US">
              <a:solidFill>
                <a:srgbClr val="898989"/>
              </a:solidFill>
              <a:latin typeface="Calibri" pitchFamily="34" charset="0"/>
            </a:endParaRPr>
          </a:p>
        </p:txBody>
      </p:sp>
    </p:spTree>
    <p:extLst>
      <p:ext uri="{BB962C8B-B14F-4D97-AF65-F5344CB8AC3E}">
        <p14:creationId xmlns:p14="http://schemas.microsoft.com/office/powerpoint/2010/main" val="53976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96" y="228600"/>
            <a:ext cx="848020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133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7175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50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87" y="609600"/>
            <a:ext cx="86677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470400"/>
            <a:ext cx="84010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562600"/>
            <a:ext cx="5125570" cy="584775"/>
          </a:xfrm>
          <a:prstGeom prst="rect">
            <a:avLst/>
          </a:prstGeom>
          <a:noFill/>
        </p:spPr>
        <p:txBody>
          <a:bodyPr wrap="none" rtlCol="0">
            <a:spAutoFit/>
          </a:bodyPr>
          <a:lstStyle/>
          <a:p>
            <a:r>
              <a:rPr lang="en-US" sz="3200" b="1" dirty="0" smtClean="0"/>
              <a:t>What’re the new challenges?</a:t>
            </a:r>
            <a:endParaRPr lang="en-US" sz="3200" b="1" dirty="0"/>
          </a:p>
        </p:txBody>
      </p:sp>
    </p:spTree>
    <p:extLst>
      <p:ext uri="{BB962C8B-B14F-4D97-AF65-F5344CB8AC3E}">
        <p14:creationId xmlns:p14="http://schemas.microsoft.com/office/powerpoint/2010/main" val="876895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68838"/>
            <a:ext cx="8229600" cy="1398562"/>
          </a:xfrm>
        </p:spPr>
        <p:txBody>
          <a:bodyPr>
            <a:noAutofit/>
          </a:bodyPr>
          <a:lstStyle/>
          <a:p>
            <a:pPr marL="0" indent="0">
              <a:spcBef>
                <a:spcPts val="0"/>
              </a:spcBef>
              <a:buNone/>
            </a:pPr>
            <a:r>
              <a:rPr lang="en-US" sz="2400" dirty="0" smtClean="0"/>
              <a:t>m: number of </a:t>
            </a:r>
            <a:r>
              <a:rPr lang="en-US" sz="2400" dirty="0" err="1" smtClean="0"/>
              <a:t>omics</a:t>
            </a:r>
            <a:r>
              <a:rPr lang="en-US" sz="2400" dirty="0" smtClean="0"/>
              <a:t> data types (</a:t>
            </a:r>
            <a:r>
              <a:rPr lang="en-US" sz="2400" dirty="0" err="1" smtClean="0"/>
              <a:t>transcriptome</a:t>
            </a:r>
            <a:r>
              <a:rPr lang="en-US" sz="2400" dirty="0" smtClean="0"/>
              <a:t>, CNV, proteome…)</a:t>
            </a:r>
          </a:p>
          <a:p>
            <a:pPr marL="0" indent="0">
              <a:spcBef>
                <a:spcPts val="0"/>
              </a:spcBef>
              <a:buNone/>
            </a:pPr>
            <a:r>
              <a:rPr lang="en-US" sz="2400" dirty="0"/>
              <a:t>n</a:t>
            </a:r>
            <a:r>
              <a:rPr lang="en-US" sz="2400" dirty="0" smtClean="0"/>
              <a:t>: number of data sets or conditions</a:t>
            </a:r>
          </a:p>
          <a:p>
            <a:pPr marL="0" indent="0">
              <a:spcBef>
                <a:spcPts val="0"/>
              </a:spcBef>
              <a:buNone/>
            </a:pPr>
            <a:r>
              <a:rPr lang="en-US" sz="2400" dirty="0"/>
              <a:t>f</a:t>
            </a:r>
            <a:r>
              <a:rPr lang="en-US" sz="2400" dirty="0" smtClean="0"/>
              <a:t>: fraction of effort for analysis</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7772401" cy="43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683904707"/>
              </p:ext>
            </p:extLst>
          </p:nvPr>
        </p:nvGraphicFramePr>
        <p:xfrm>
          <a:off x="2336800" y="5943600"/>
          <a:ext cx="4292600" cy="838200"/>
        </p:xfrm>
        <a:graphic>
          <a:graphicData uri="http://schemas.openxmlformats.org/presentationml/2006/ole">
            <mc:AlternateContent xmlns:mc="http://schemas.openxmlformats.org/markup-compatibility/2006">
              <mc:Choice xmlns:v="urn:schemas-microsoft-com:vml" Requires="v">
                <p:oleObj spid="_x0000_s4101" name="Equation" r:id="rId4" imgW="2145960" imgH="419040" progId="Equation.DSMT4">
                  <p:embed/>
                </p:oleObj>
              </mc:Choice>
              <mc:Fallback>
                <p:oleObj name="Equation" r:id="rId4" imgW="2145960" imgH="419040" progId="Equation.DSMT4">
                  <p:embed/>
                  <p:pic>
                    <p:nvPicPr>
                      <p:cNvPr id="0" name=""/>
                      <p:cNvPicPr/>
                      <p:nvPr/>
                    </p:nvPicPr>
                    <p:blipFill>
                      <a:blip r:embed="rId5"/>
                      <a:stretch>
                        <a:fillRect/>
                      </a:stretch>
                    </p:blipFill>
                    <p:spPr>
                      <a:xfrm>
                        <a:off x="2336800" y="5943600"/>
                        <a:ext cx="4292600" cy="838200"/>
                      </a:xfrm>
                      <a:prstGeom prst="rect">
                        <a:avLst/>
                      </a:prstGeom>
                    </p:spPr>
                  </p:pic>
                </p:oleObj>
              </mc:Fallback>
            </mc:AlternateContent>
          </a:graphicData>
        </a:graphic>
      </p:graphicFrame>
    </p:spTree>
    <p:extLst>
      <p:ext uri="{BB962C8B-B14F-4D97-AF65-F5344CB8AC3E}">
        <p14:creationId xmlns:p14="http://schemas.microsoft.com/office/powerpoint/2010/main" val="3299530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2800" dirty="0" smtClean="0"/>
              <a:t>The authors stated in several of their experiences, f=0.67-0.75. (i.e. </a:t>
            </a:r>
            <a:r>
              <a:rPr lang="en-US" sz="2800" dirty="0"/>
              <a:t>F</a:t>
            </a:r>
            <a:r>
              <a:rPr lang="en-US" sz="2800" dirty="0" smtClean="0"/>
              <a:t>or f=0.7, if you spend 30 days to generate the data, you’ll need 70 days to perform data analysis and integration).</a:t>
            </a:r>
          </a:p>
          <a:p>
            <a:r>
              <a:rPr lang="en-US" sz="2800" dirty="0" smtClean="0"/>
              <a:t>In Table 1, m=4 and (n1,n2,n3,n4)=(12,5,10,3). </a:t>
            </a:r>
            <a:r>
              <a:rPr lang="en-US" sz="2800" dirty="0"/>
              <a:t>f</a:t>
            </a:r>
            <a:r>
              <a:rPr lang="en-US" sz="2800" dirty="0" smtClean="0"/>
              <a:t>=0.65.</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7467600" cy="251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5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marL="0" indent="0">
              <a:buNone/>
            </a:pPr>
            <a:r>
              <a:rPr lang="en-US" dirty="0" smtClean="0"/>
              <a:t>What’s the implication:</a:t>
            </a:r>
          </a:p>
          <a:p>
            <a:r>
              <a:rPr lang="en-US" dirty="0" smtClean="0"/>
              <a:t>Most projects based on multi-</a:t>
            </a:r>
            <a:r>
              <a:rPr lang="en-US" dirty="0" err="1" smtClean="0"/>
              <a:t>omics</a:t>
            </a:r>
            <a:r>
              <a:rPr lang="en-US" dirty="0" smtClean="0"/>
              <a:t> data generation focus majority of resources to data generation.</a:t>
            </a:r>
          </a:p>
          <a:p>
            <a:r>
              <a:rPr lang="en-US" dirty="0" smtClean="0"/>
              <a:t>Need better resource allocation and planning on the data analysis plan before data generation.</a:t>
            </a:r>
          </a:p>
          <a:p>
            <a:r>
              <a:rPr lang="en-US" dirty="0" smtClean="0"/>
              <a:t>Lack of qualified personnel to perform multi-</a:t>
            </a:r>
            <a:r>
              <a:rPr lang="en-US" dirty="0" err="1" smtClean="0"/>
              <a:t>omics</a:t>
            </a:r>
            <a:r>
              <a:rPr lang="en-US" dirty="0" smtClean="0"/>
              <a:t> data analysis and integration:</a:t>
            </a:r>
          </a:p>
          <a:p>
            <a:pPr lvl="1"/>
            <a:r>
              <a:rPr lang="en-US" dirty="0" smtClean="0"/>
              <a:t>Ability of programming and statistical analysis</a:t>
            </a:r>
          </a:p>
          <a:p>
            <a:pPr lvl="1"/>
            <a:r>
              <a:rPr lang="en-US" dirty="0" smtClean="0"/>
              <a:t>Experience in genomic data analysis (e.g. normalization and modeling)</a:t>
            </a:r>
          </a:p>
          <a:p>
            <a:pPr lvl="1"/>
            <a:r>
              <a:rPr lang="en-US" dirty="0" smtClean="0"/>
              <a:t>Understanding of quantitative and qualitative relationship of different </a:t>
            </a:r>
            <a:r>
              <a:rPr lang="en-US" dirty="0" err="1" smtClean="0"/>
              <a:t>omics</a:t>
            </a:r>
            <a:r>
              <a:rPr lang="en-US" dirty="0" smtClean="0"/>
              <a:t> data types. </a:t>
            </a:r>
            <a:endParaRPr lang="en-US" dirty="0"/>
          </a:p>
        </p:txBody>
      </p:sp>
    </p:spTree>
    <p:extLst>
      <p:ext uri="{BB962C8B-B14F-4D97-AF65-F5344CB8AC3E}">
        <p14:creationId xmlns:p14="http://schemas.microsoft.com/office/powerpoint/2010/main" val="1267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850"/>
            <a:ext cx="84582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475785" cy="43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5704582"/>
            <a:ext cx="8077200" cy="1077218"/>
          </a:xfrm>
          <a:prstGeom prst="rect">
            <a:avLst/>
          </a:prstGeom>
          <a:noFill/>
        </p:spPr>
        <p:txBody>
          <a:bodyPr wrap="square" rtlCol="0">
            <a:spAutoFit/>
          </a:bodyPr>
          <a:lstStyle/>
          <a:p>
            <a:r>
              <a:rPr lang="en-US" sz="3200" b="1" dirty="0" smtClean="0"/>
              <a:t>A review paper on </a:t>
            </a:r>
            <a:r>
              <a:rPr lang="en-US" sz="3200" b="1" dirty="0" err="1" smtClean="0"/>
              <a:t>omics</a:t>
            </a:r>
            <a:r>
              <a:rPr lang="en-US" sz="3200" b="1" dirty="0" smtClean="0"/>
              <a:t> data </a:t>
            </a:r>
            <a:r>
              <a:rPr lang="en-US" sz="3200" b="1" dirty="0" smtClean="0"/>
              <a:t>integration </a:t>
            </a:r>
            <a:r>
              <a:rPr lang="en-US" sz="3200" b="1" dirty="0" smtClean="0"/>
              <a:t>(more on systems biology </a:t>
            </a:r>
            <a:r>
              <a:rPr lang="en-US" sz="3200" b="1" dirty="0" smtClean="0"/>
              <a:t>perspective)</a:t>
            </a:r>
            <a:endParaRPr lang="en-US" sz="3200" b="1" dirty="0"/>
          </a:p>
        </p:txBody>
      </p:sp>
    </p:spTree>
    <p:extLst>
      <p:ext uri="{BB962C8B-B14F-4D97-AF65-F5344CB8AC3E}">
        <p14:creationId xmlns:p14="http://schemas.microsoft.com/office/powerpoint/2010/main" val="130361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dirty="0" smtClean="0"/>
              <a:t>The focus usually start from “data integration” when information is limited and move into more “systems biology” point of view when increasing data are available.</a:t>
            </a:r>
          </a:p>
          <a:p>
            <a:endParaRPr lang="en-US" dirty="0"/>
          </a:p>
        </p:txBody>
      </p:sp>
    </p:spTree>
    <p:extLst>
      <p:ext uri="{BB962C8B-B14F-4D97-AF65-F5344CB8AC3E}">
        <p14:creationId xmlns:p14="http://schemas.microsoft.com/office/powerpoint/2010/main" val="3846244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57275"/>
            <a:ext cx="6781800" cy="570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829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6812"/>
            <a:ext cx="69151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786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443038"/>
            <a:ext cx="69151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236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36" y="381000"/>
            <a:ext cx="876956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15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Three case studies:</a:t>
            </a:r>
          </a:p>
          <a:p>
            <a:pPr marL="571500" indent="-571500">
              <a:buFont typeface="+mj-lt"/>
              <a:buAutoNum type="romanUcPeriod"/>
            </a:pPr>
            <a:r>
              <a:rPr lang="en-US" dirty="0" smtClean="0"/>
              <a:t>Naïve integrative analysis: Separate analysis on each </a:t>
            </a:r>
            <a:r>
              <a:rPr lang="en-US" dirty="0" err="1" smtClean="0"/>
              <a:t>omics</a:t>
            </a:r>
            <a:r>
              <a:rPr lang="en-US" dirty="0" smtClean="0"/>
              <a:t> data and ad hoc integration of the results.</a:t>
            </a:r>
          </a:p>
          <a:p>
            <a:pPr marL="571500" indent="-571500">
              <a:buFont typeface="+mj-lt"/>
              <a:buAutoNum type="romanUcPeriod"/>
            </a:pPr>
            <a:r>
              <a:rPr lang="en-US" dirty="0" smtClean="0"/>
              <a:t>Sequential biological design: discovery/validation  </a:t>
            </a:r>
            <a:r>
              <a:rPr lang="en-US" dirty="0"/>
              <a:t>and pursue of specific </a:t>
            </a:r>
            <a:r>
              <a:rPr lang="en-US" dirty="0" smtClean="0"/>
              <a:t>hypotheses</a:t>
            </a:r>
          </a:p>
          <a:p>
            <a:pPr marL="571500" indent="-571500">
              <a:buFont typeface="+mj-lt"/>
              <a:buAutoNum type="romanUcPeriod"/>
            </a:pPr>
            <a:r>
              <a:rPr lang="en-US" dirty="0" smtClean="0"/>
              <a:t>Full statistical modeling: A unified model incorporating biological prior concept and observed </a:t>
            </a:r>
            <a:r>
              <a:rPr lang="en-US" dirty="0" err="1" smtClean="0"/>
              <a:t>omics</a:t>
            </a:r>
            <a:r>
              <a:rPr lang="en-US" dirty="0" smtClean="0"/>
              <a:t> data. Can be Bayesian or non-Bayesian.</a:t>
            </a:r>
          </a:p>
          <a:p>
            <a:endParaRPr lang="en-US" dirty="0"/>
          </a:p>
        </p:txBody>
      </p:sp>
    </p:spTree>
    <p:extLst>
      <p:ext uri="{BB962C8B-B14F-4D97-AF65-F5344CB8AC3E}">
        <p14:creationId xmlns:p14="http://schemas.microsoft.com/office/powerpoint/2010/main" val="3878482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2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2043935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62"/>
            <a:ext cx="8839200" cy="682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892458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63000" cy="676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103372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63000" cy="676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3153111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0" y="0"/>
            <a:ext cx="88798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150824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05400"/>
            <a:ext cx="8229600" cy="1020763"/>
          </a:xfrm>
        </p:spPr>
        <p:txBody>
          <a:bodyPr/>
          <a:lstStyle/>
          <a:p>
            <a:pPr marL="0" indent="0">
              <a:buNone/>
            </a:pPr>
            <a:r>
              <a:rPr lang="en-US" b="1" dirty="0" smtClean="0"/>
              <a:t>A very nice overview of integrative genomics.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371475"/>
            <a:ext cx="852487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097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76200"/>
            <a:ext cx="86825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848525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9049"/>
            <a:ext cx="8686801" cy="670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1011903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9050"/>
            <a:ext cx="8657883"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3550071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1767"/>
            <a:ext cx="8610600" cy="66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4230761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
            <a:ext cx="8763000" cy="676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476664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205"/>
            <a:ext cx="8705850" cy="672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346709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855"/>
            <a:ext cx="8629650" cy="666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2547040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49"/>
            <a:ext cx="8782050" cy="678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3505598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95250"/>
            <a:ext cx="8629650" cy="666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2043364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308216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osição de Conteúdo 2"/>
          <p:cNvSpPr>
            <a:spLocks noGrp="1"/>
          </p:cNvSpPr>
          <p:nvPr>
            <p:ph idx="13"/>
          </p:nvPr>
        </p:nvSpPr>
        <p:spPr/>
        <p:txBody>
          <a:bodyPr/>
          <a:lstStyle/>
          <a:p>
            <a:pPr eaLnBrk="1" hangingPunct="1">
              <a:buFont typeface="Arial" pitchFamily="34" charset="0"/>
              <a:buNone/>
            </a:pPr>
            <a:r>
              <a:rPr lang="en-GB" sz="1400" dirty="0" smtClean="0"/>
              <a:t>Biological (Scientific) studies involve</a:t>
            </a:r>
          </a:p>
          <a:p>
            <a:pPr eaLnBrk="1" hangingPunct="1">
              <a:buFont typeface="Calibri" pitchFamily="34" charset="0"/>
              <a:buAutoNum type="arabicPeriod"/>
            </a:pPr>
            <a:r>
              <a:rPr lang="en-GB" sz="1400" b="1" dirty="0" smtClean="0"/>
              <a:t>Data</a:t>
            </a:r>
            <a:r>
              <a:rPr lang="en-GB" sz="1400" dirty="0" smtClean="0"/>
              <a:t>: observations of a biological system</a:t>
            </a:r>
          </a:p>
          <a:p>
            <a:pPr eaLnBrk="1" hangingPunct="1">
              <a:buFont typeface="Calibri" pitchFamily="34" charset="0"/>
              <a:buAutoNum type="arabicPeriod"/>
            </a:pPr>
            <a:r>
              <a:rPr lang="en-GB" sz="1400" b="1" dirty="0" smtClean="0"/>
              <a:t>Concepts</a:t>
            </a:r>
            <a:r>
              <a:rPr lang="en-GB" sz="1400" dirty="0" smtClean="0"/>
              <a:t>: provide the foundations for appropriate modelling and data interpretation</a:t>
            </a:r>
          </a:p>
          <a:p>
            <a:pPr eaLnBrk="1" hangingPunct="1">
              <a:buFont typeface="Calibri" pitchFamily="34" charset="0"/>
              <a:buAutoNum type="arabicPeriod"/>
            </a:pPr>
            <a:r>
              <a:rPr lang="en-GB" sz="1400" b="1" dirty="0" smtClean="0"/>
              <a:t>Analyses</a:t>
            </a:r>
            <a:r>
              <a:rPr lang="en-GB" sz="1400" dirty="0" smtClean="0"/>
              <a:t>: provide the formal structure of the modelled system and the statistical framework in which models are fitted to data</a:t>
            </a:r>
          </a:p>
          <a:p>
            <a:pPr eaLnBrk="1" hangingPunct="1">
              <a:buFont typeface="Arial" pitchFamily="34" charset="0"/>
              <a:buNone/>
            </a:pPr>
            <a:endParaRPr lang="en-GB" sz="1400" dirty="0" smtClean="0"/>
          </a:p>
          <a:p>
            <a:pPr eaLnBrk="1" hangingPunct="1">
              <a:buFont typeface="Arial" pitchFamily="34" charset="0"/>
              <a:buNone/>
            </a:pPr>
            <a:r>
              <a:rPr lang="en-GB" sz="1400" b="1" dirty="0" smtClean="0"/>
              <a:t>II.</a:t>
            </a:r>
            <a:r>
              <a:rPr lang="en-GB" sz="1400" dirty="0" smtClean="0"/>
              <a:t> (New) High Throughput Technologies/</a:t>
            </a:r>
            <a:r>
              <a:rPr lang="en-GB" sz="1400" b="1" dirty="0" smtClean="0"/>
              <a:t>Data</a:t>
            </a:r>
            <a:endParaRPr lang="en-GB" sz="1400" dirty="0" smtClean="0"/>
          </a:p>
          <a:p>
            <a:pPr eaLnBrk="1" hangingPunct="1"/>
            <a:r>
              <a:rPr lang="en-GB" sz="1400" dirty="0" smtClean="0"/>
              <a:t>provide understanding at different scales from genotype to phenotype (six sources):</a:t>
            </a:r>
          </a:p>
          <a:p>
            <a:pPr marL="857250" lvl="1" indent="-457200" eaLnBrk="1" hangingPunct="1">
              <a:buFont typeface="Calibri" pitchFamily="34" charset="0"/>
              <a:buAutoNum type="arabicPeriod"/>
            </a:pPr>
            <a:r>
              <a:rPr lang="en-GB" sz="1400" dirty="0" smtClean="0"/>
              <a:t>Genome</a:t>
            </a:r>
          </a:p>
          <a:p>
            <a:pPr marL="857250" lvl="1" indent="-457200" eaLnBrk="1" hangingPunct="1">
              <a:buFont typeface="Calibri" pitchFamily="34" charset="0"/>
              <a:buAutoNum type="arabicPeriod"/>
            </a:pPr>
            <a:r>
              <a:rPr lang="en-GB" sz="1400" dirty="0" err="1" smtClean="0"/>
              <a:t>Epigenome</a:t>
            </a:r>
            <a:endParaRPr lang="en-GB" sz="1400" dirty="0" smtClean="0"/>
          </a:p>
          <a:p>
            <a:pPr marL="857250" lvl="1" indent="-457200" eaLnBrk="1" hangingPunct="1">
              <a:buFont typeface="Calibri" pitchFamily="34" charset="0"/>
              <a:buAutoNum type="arabicPeriod"/>
            </a:pPr>
            <a:r>
              <a:rPr lang="en-GB" sz="1400" dirty="0" err="1" smtClean="0"/>
              <a:t>Transcriptome</a:t>
            </a:r>
            <a:endParaRPr lang="en-GB" sz="1400" dirty="0" smtClean="0"/>
          </a:p>
          <a:p>
            <a:pPr marL="857250" lvl="1" indent="-457200" eaLnBrk="1" hangingPunct="1">
              <a:buFont typeface="Calibri" pitchFamily="34" charset="0"/>
              <a:buAutoNum type="arabicPeriod"/>
            </a:pPr>
            <a:r>
              <a:rPr lang="en-GB" sz="1400" dirty="0" smtClean="0"/>
              <a:t>Proteome</a:t>
            </a:r>
          </a:p>
          <a:p>
            <a:pPr marL="857250" lvl="1" indent="-457200" eaLnBrk="1" hangingPunct="1">
              <a:buFont typeface="Calibri" pitchFamily="34" charset="0"/>
              <a:buAutoNum type="arabicPeriod"/>
            </a:pPr>
            <a:r>
              <a:rPr lang="en-GB" sz="1400" dirty="0" err="1" smtClean="0"/>
              <a:t>Metabolome</a:t>
            </a:r>
            <a:endParaRPr lang="en-GB" sz="1400" dirty="0" smtClean="0"/>
          </a:p>
          <a:p>
            <a:pPr marL="1257300" lvl="2" indent="-457200" eaLnBrk="1" hangingPunct="1"/>
            <a:r>
              <a:rPr lang="en-GB" sz="1400" dirty="0" smtClean="0"/>
              <a:t>Example</a:t>
            </a:r>
          </a:p>
          <a:p>
            <a:pPr marL="857250" lvl="1" indent="-457200" eaLnBrk="1" hangingPunct="1">
              <a:buFont typeface="Calibri" pitchFamily="34" charset="0"/>
              <a:buAutoNum type="arabicPeriod"/>
            </a:pPr>
            <a:r>
              <a:rPr lang="en-GB" sz="1400" dirty="0" err="1" smtClean="0"/>
              <a:t>Phenome</a:t>
            </a:r>
            <a:endParaRPr lang="en-GB" sz="1400" dirty="0" smtClean="0"/>
          </a:p>
          <a:p>
            <a:pPr eaLnBrk="1" hangingPunct="1"/>
            <a:endParaRPr lang="en-GB" sz="1400" dirty="0" smtClean="0"/>
          </a:p>
          <a:p>
            <a:pPr eaLnBrk="1" hangingPunct="1">
              <a:buFont typeface="Arial" pitchFamily="34" charset="0"/>
              <a:buNone/>
            </a:pPr>
            <a:r>
              <a:rPr lang="en-GB" sz="1400" i="1" dirty="0" smtClean="0"/>
              <a:t>Need for Integrative Genomics/Biology</a:t>
            </a:r>
          </a:p>
          <a:p>
            <a:pPr eaLnBrk="1" hangingPunct="1"/>
            <a:r>
              <a:rPr lang="en-GB" sz="1400" i="1" dirty="0" smtClean="0"/>
              <a:t>Putting together the different levels of information/data</a:t>
            </a:r>
          </a:p>
        </p:txBody>
      </p:sp>
      <p:sp>
        <p:nvSpPr>
          <p:cNvPr id="5123" name="Marcador de Posição de Conteúdo 3"/>
          <p:cNvSpPr>
            <a:spLocks noGrp="1"/>
          </p:cNvSpPr>
          <p:nvPr>
            <p:ph idx="14"/>
          </p:nvPr>
        </p:nvSpPr>
        <p:spPr>
          <a:xfrm>
            <a:off x="4648200" y="914400"/>
            <a:ext cx="4495800" cy="5410200"/>
          </a:xfrm>
        </p:spPr>
        <p:txBody>
          <a:bodyPr/>
          <a:lstStyle/>
          <a:p>
            <a:pPr eaLnBrk="1" hangingPunct="1">
              <a:buFont typeface="Arial" pitchFamily="34" charset="0"/>
              <a:buNone/>
            </a:pPr>
            <a:r>
              <a:rPr lang="en-GB" sz="1400" b="1" dirty="0" smtClean="0"/>
              <a:t>III. Concepts</a:t>
            </a:r>
          </a:p>
          <a:p>
            <a:pPr eaLnBrk="1" hangingPunct="1">
              <a:buFont typeface="Calibri" pitchFamily="34" charset="0"/>
              <a:buAutoNum type="arabicPeriod"/>
            </a:pPr>
            <a:r>
              <a:rPr lang="en-US" sz="1400" dirty="0" smtClean="0"/>
              <a:t>The Central Dogma (G –&gt; F)</a:t>
            </a:r>
          </a:p>
          <a:p>
            <a:pPr eaLnBrk="1" hangingPunct="1">
              <a:buFont typeface="Calibri" pitchFamily="34" charset="0"/>
              <a:buAutoNum type="arabicPeriod"/>
            </a:pPr>
            <a:r>
              <a:rPr lang="en-US" sz="1400" dirty="0" smtClean="0"/>
              <a:t>(Biological) Networks</a:t>
            </a:r>
          </a:p>
          <a:p>
            <a:pPr eaLnBrk="1" hangingPunct="1">
              <a:buFont typeface="Calibri" pitchFamily="34" charset="0"/>
              <a:buAutoNum type="arabicPeriod"/>
            </a:pPr>
            <a:r>
              <a:rPr lang="en-US" sz="1400" dirty="0" smtClean="0"/>
              <a:t>Genealogical Relationships (Evolution)</a:t>
            </a:r>
          </a:p>
          <a:p>
            <a:pPr eaLnBrk="1" hangingPunct="1">
              <a:buFont typeface="Calibri" pitchFamily="34" charset="0"/>
              <a:buAutoNum type="arabicPeriod"/>
            </a:pPr>
            <a:r>
              <a:rPr lang="en-US" sz="1400" dirty="0" smtClean="0"/>
              <a:t>Knowledge</a:t>
            </a:r>
          </a:p>
          <a:p>
            <a:pPr eaLnBrk="1" hangingPunct="1">
              <a:buFont typeface="Calibri" pitchFamily="34" charset="0"/>
              <a:buAutoNum type="arabicPeriod"/>
            </a:pPr>
            <a:r>
              <a:rPr lang="en-US" sz="1400" dirty="0" smtClean="0"/>
              <a:t>Hidden Structures</a:t>
            </a:r>
          </a:p>
          <a:p>
            <a:pPr eaLnBrk="1" hangingPunct="1">
              <a:buFont typeface="Arial" pitchFamily="34" charset="0"/>
              <a:buNone/>
            </a:pPr>
            <a:endParaRPr lang="en-US" sz="1400" dirty="0" smtClean="0"/>
          </a:p>
          <a:p>
            <a:pPr eaLnBrk="1" hangingPunct="1">
              <a:buFont typeface="Arial" pitchFamily="34" charset="0"/>
              <a:buNone/>
            </a:pPr>
            <a:r>
              <a:rPr lang="en-US" sz="1400" i="1" dirty="0" smtClean="0"/>
              <a:t>Data + Concepts -&gt; Models, Analyses</a:t>
            </a:r>
          </a:p>
          <a:p>
            <a:pPr eaLnBrk="1" hangingPunct="1">
              <a:buFont typeface="Arial" pitchFamily="34" charset="0"/>
              <a:buNone/>
            </a:pPr>
            <a:endParaRPr lang="en-US" sz="1400" dirty="0" smtClean="0"/>
          </a:p>
          <a:p>
            <a:pPr eaLnBrk="1" hangingPunct="1">
              <a:buFont typeface="Arial" pitchFamily="34" charset="0"/>
              <a:buNone/>
            </a:pPr>
            <a:r>
              <a:rPr lang="en-US" sz="1400" b="1" dirty="0" smtClean="0"/>
              <a:t>IV. Analyses</a:t>
            </a:r>
          </a:p>
          <a:p>
            <a:pPr eaLnBrk="1" hangingPunct="1">
              <a:buFont typeface="Calibri" pitchFamily="34" charset="0"/>
              <a:buAutoNum type="arabicPeriod"/>
            </a:pPr>
            <a:r>
              <a:rPr lang="pt-PT" sz="1400" dirty="0" smtClean="0"/>
              <a:t>Analyses </a:t>
            </a:r>
            <a:r>
              <a:rPr lang="en-US" sz="1400" dirty="0" smtClean="0"/>
              <a:t>of  phenotype with another sources of data</a:t>
            </a:r>
          </a:p>
          <a:p>
            <a:pPr marL="857250" lvl="1" indent="-457200" eaLnBrk="1" hangingPunct="1"/>
            <a:r>
              <a:rPr lang="en-US" sz="1400" dirty="0" smtClean="0"/>
              <a:t>Analyses of  phenotype with genetic data (G+F)</a:t>
            </a:r>
          </a:p>
          <a:p>
            <a:pPr marL="1257300" lvl="2" indent="-457200" eaLnBrk="1" hangingPunct="1"/>
            <a:r>
              <a:rPr lang="en-US" sz="1400" dirty="0" smtClean="0"/>
              <a:t>Example</a:t>
            </a:r>
          </a:p>
          <a:p>
            <a:pPr eaLnBrk="1" hangingPunct="1">
              <a:buFont typeface="Calibri" pitchFamily="34" charset="0"/>
              <a:buAutoNum type="arabicPeriod"/>
            </a:pPr>
            <a:r>
              <a:rPr lang="en-US" sz="1400" dirty="0" smtClean="0"/>
              <a:t>Integrated analysis of phenotype with at least two other sources of data</a:t>
            </a:r>
          </a:p>
          <a:p>
            <a:pPr marL="857250" lvl="1" indent="-457200" eaLnBrk="1" hangingPunct="1"/>
            <a:r>
              <a:rPr lang="en-US" sz="1400" dirty="0" smtClean="0"/>
              <a:t>Integrated Networks</a:t>
            </a:r>
          </a:p>
          <a:p>
            <a:pPr marL="1257300" lvl="2" indent="-457200" eaLnBrk="1" hangingPunct="1"/>
            <a:r>
              <a:rPr lang="en-US" sz="1400" dirty="0" smtClean="0"/>
              <a:t>Example</a:t>
            </a:r>
          </a:p>
          <a:p>
            <a:pPr eaLnBrk="1" hangingPunct="1">
              <a:buFont typeface="Arial" pitchFamily="34" charset="0"/>
              <a:buNone/>
            </a:pPr>
            <a:endParaRPr lang="en-US" sz="1400" dirty="0" smtClean="0"/>
          </a:p>
          <a:p>
            <a:pPr eaLnBrk="1" hangingPunct="1">
              <a:buFont typeface="Arial" pitchFamily="34" charset="0"/>
              <a:buNone/>
            </a:pPr>
            <a:r>
              <a:rPr lang="en-US" sz="1400" b="1" dirty="0" smtClean="0"/>
              <a:t>V. Functional Explanation</a:t>
            </a:r>
          </a:p>
          <a:p>
            <a:pPr eaLnBrk="1" hangingPunct="1">
              <a:buFont typeface="Arial" pitchFamily="34" charset="0"/>
              <a:buNone/>
            </a:pPr>
            <a:endParaRPr lang="en-US" sz="1400" dirty="0" smtClean="0"/>
          </a:p>
          <a:p>
            <a:pPr eaLnBrk="1" hangingPunct="1">
              <a:buFont typeface="Arial" pitchFamily="34" charset="0"/>
              <a:buNone/>
            </a:pPr>
            <a:r>
              <a:rPr lang="en-US" sz="1400" b="1" dirty="0" smtClean="0"/>
              <a:t>VI. Conclusions</a:t>
            </a:r>
            <a:endParaRPr lang="en-GB" sz="1400" b="1" dirty="0" smtClean="0"/>
          </a:p>
        </p:txBody>
      </p:sp>
      <p:sp>
        <p:nvSpPr>
          <p:cNvPr id="5125" name="Marcador de Posição da Data 4"/>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19046E-F33E-4F44-9312-2503C799C235}" type="datetime1">
              <a:rPr lang="en-US">
                <a:solidFill>
                  <a:srgbClr val="898989"/>
                </a:solidFill>
                <a:latin typeface="Calibri" pitchFamily="34" charset="0"/>
              </a:rPr>
              <a:pPr eaLnBrk="1" hangingPunct="1"/>
              <a:t>4/13/2012</a:t>
            </a:fld>
            <a:endParaRPr lang="en-US">
              <a:solidFill>
                <a:srgbClr val="898989"/>
              </a:solidFill>
              <a:latin typeface="Calibri" pitchFamily="34" charset="0"/>
            </a:endParaRPr>
          </a:p>
        </p:txBody>
      </p:sp>
      <p:sp>
        <p:nvSpPr>
          <p:cNvPr id="5126" name="Marcador de Posição do Número do Diapositivo 5"/>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226063-D842-4D5F-A463-9AD984098708}" type="slidenum">
              <a:rPr lang="en-US">
                <a:solidFill>
                  <a:srgbClr val="898989"/>
                </a:solidFill>
                <a:latin typeface="Calibri" pitchFamily="34" charset="0"/>
              </a:rPr>
              <a:pPr eaLnBrk="1" hangingPunct="1"/>
              <a:t>5</a:t>
            </a:fld>
            <a:endParaRPr lang="en-US">
              <a:solidFill>
                <a:srgbClr val="898989"/>
              </a:solidFill>
              <a:latin typeface="Calibri" pitchFamily="34" charset="0"/>
            </a:endParaRPr>
          </a:p>
        </p:txBody>
      </p:sp>
      <p:sp>
        <p:nvSpPr>
          <p:cNvPr id="8" name="Marcador de Posição do Rodapé 7"/>
          <p:cNvSpPr>
            <a:spLocks noGrp="1"/>
          </p:cNvSpPr>
          <p:nvPr>
            <p:ph type="ftr" sz="quarter" idx="16"/>
          </p:nvPr>
        </p:nvSpPr>
        <p:spPr/>
        <p:txBody>
          <a:bodyPr/>
          <a:lstStyle/>
          <a:p>
            <a:pPr>
              <a:defRPr/>
            </a:pPr>
            <a:r>
              <a:rPr lang="en-US"/>
              <a:t>Integrative Genomics,</a:t>
            </a:r>
            <a:r>
              <a:rPr lang="en-US" i="0"/>
              <a:t> Carlos, Tiago, Sylvie (PDBC2008)</a:t>
            </a:r>
          </a:p>
        </p:txBody>
      </p:sp>
      <p:sp>
        <p:nvSpPr>
          <p:cNvPr id="2" name="Title 1"/>
          <p:cNvSpPr>
            <a:spLocks noGrp="1"/>
          </p:cNvSpPr>
          <p:nvPr>
            <p:ph type="title"/>
          </p:nvPr>
        </p:nvSpPr>
        <p:spPr/>
        <p:txBody>
          <a:bodyPr/>
          <a:lstStyle/>
          <a:p>
            <a:endParaRPr lang="en-US" dirty="0"/>
          </a:p>
        </p:txBody>
      </p:sp>
      <p:sp>
        <p:nvSpPr>
          <p:cNvPr id="3" name="Oval 2"/>
          <p:cNvSpPr/>
          <p:nvPr/>
        </p:nvSpPr>
        <p:spPr>
          <a:xfrm>
            <a:off x="-76200" y="2667000"/>
            <a:ext cx="37338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1000" y="762000"/>
            <a:ext cx="23622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3124200"/>
            <a:ext cx="23622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9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82" y="95250"/>
            <a:ext cx="8559218"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175729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51" y="152400"/>
            <a:ext cx="868254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702503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5287963"/>
          </a:xfrm>
        </p:spPr>
        <p:txBody>
          <a:bodyPr/>
          <a:lstStyle/>
          <a:p>
            <a:pPr marL="0" indent="0">
              <a:buNone/>
            </a:pPr>
            <a:r>
              <a:rPr lang="en-US" dirty="0" smtClean="0"/>
              <a:t>Comments:</a:t>
            </a:r>
          </a:p>
          <a:p>
            <a:r>
              <a:rPr lang="en-US" dirty="0" smtClean="0"/>
              <a:t>This case study mostly </a:t>
            </a:r>
            <a:r>
              <a:rPr lang="en-US" dirty="0" smtClean="0"/>
              <a:t>use commercial software for convenience.</a:t>
            </a:r>
          </a:p>
          <a:p>
            <a:r>
              <a:rPr lang="en-US" dirty="0" smtClean="0"/>
              <a:t>CNV and gene expression data are analyzed separately and finally combined for comparison and inference.</a:t>
            </a:r>
          </a:p>
          <a:p>
            <a:r>
              <a:rPr lang="en-US" dirty="0" smtClean="0"/>
              <a:t>This is the </a:t>
            </a:r>
            <a:r>
              <a:rPr lang="en-US" dirty="0" smtClean="0"/>
              <a:t>most naïve and straightforward integrative analysis.</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2</a:t>
            </a:r>
            <a:endParaRPr lang="en-US" sz="3200" b="1" dirty="0"/>
          </a:p>
        </p:txBody>
      </p:sp>
    </p:spTree>
    <p:extLst>
      <p:ext uri="{BB962C8B-B14F-4D97-AF65-F5344CB8AC3E}">
        <p14:creationId xmlns:p14="http://schemas.microsoft.com/office/powerpoint/2010/main" val="2403711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94" y="1066800"/>
            <a:ext cx="874395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718049"/>
            <a:ext cx="7486650" cy="36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3827275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Targeted sequencing of 20,661 protein coding genes on 22 human GBM samples.</a:t>
            </a:r>
          </a:p>
          <a:p>
            <a:r>
              <a:rPr lang="en-US" dirty="0" smtClean="0"/>
              <a:t>Copy number variation analysis using </a:t>
            </a:r>
            <a:r>
              <a:rPr lang="en-US" dirty="0" err="1" smtClean="0"/>
              <a:t>Illumina</a:t>
            </a:r>
            <a:r>
              <a:rPr lang="en-US" dirty="0" smtClean="0"/>
              <a:t> SNP arrays on the same 22 samples.</a:t>
            </a:r>
          </a:p>
          <a:p>
            <a:r>
              <a:rPr lang="en-US" dirty="0" smtClean="0"/>
              <a:t>SAGE and next-generation sequencing to analyze gene expression.</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1586220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pPr marL="0" indent="0">
              <a:buNone/>
            </a:pPr>
            <a:r>
              <a:rPr lang="en-US" dirty="0" smtClean="0"/>
              <a:t>Protein-coding gene sequencing</a:t>
            </a:r>
          </a:p>
          <a:p>
            <a:r>
              <a:rPr lang="en-US" dirty="0" smtClean="0"/>
              <a:t>Discovery phase: Identified 993 somatic mutations (in 685 genes) in at least one of the 22 samples.</a:t>
            </a:r>
          </a:p>
          <a:p>
            <a:r>
              <a:rPr lang="en-US" dirty="0" smtClean="0"/>
              <a:t>Validation phase: Follow up 21 mutated genes in an additional 83 GBMs. 16 of the 21 mutations were identified in the additional samples.</a:t>
            </a:r>
          </a:p>
          <a:p>
            <a:pPr marL="0" indent="0">
              <a:buNone/>
            </a:pPr>
            <a:r>
              <a:rPr lang="en-US" dirty="0" smtClean="0"/>
              <a:t>Copy number variation</a:t>
            </a:r>
          </a:p>
          <a:p>
            <a:r>
              <a:rPr lang="en-US" dirty="0" smtClean="0"/>
              <a:t>CNV analysis identified 147 amplifications and 134 deletions.</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1044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Integration </a:t>
            </a:r>
            <a:r>
              <a:rPr lang="en-US" dirty="0" smtClean="0"/>
              <a:t>of mutation info </a:t>
            </a:r>
            <a:r>
              <a:rPr lang="en-US" dirty="0" smtClean="0"/>
              <a:t>and CNV data </a:t>
            </a:r>
          </a:p>
          <a:p>
            <a:r>
              <a:rPr lang="en-US" dirty="0" smtClean="0"/>
              <a:t>Passenger mutation rates are estimated from average of “lower” bound (from </a:t>
            </a:r>
            <a:r>
              <a:rPr lang="en-US" dirty="0" err="1" smtClean="0"/>
              <a:t>HapMap</a:t>
            </a:r>
            <a:r>
              <a:rPr lang="en-US" dirty="0" smtClean="0"/>
              <a:t> database) and “upper” bound (from highly mutated known driver genes, such as TP53, PTEN and RB1).</a:t>
            </a:r>
          </a:p>
          <a:p>
            <a:r>
              <a:rPr lang="en-US" dirty="0" smtClean="0"/>
              <a:t>Use likelihood ratio test (LRT) to estimate the passenger probability of each gene. In LRT, the null hypothesis is that the mutation rate is the same as the passenger mutation rate. If a gene is rejected, it is a GBM candidate cancer gene (CAN-gene; i.e. a candidate driver gene).</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20586438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Detected CAN-genes included several genes related to </a:t>
            </a:r>
            <a:r>
              <a:rPr lang="en-US" dirty="0" err="1" smtClean="0"/>
              <a:t>gliomas</a:t>
            </a:r>
            <a:r>
              <a:rPr lang="en-US" dirty="0" smtClean="0"/>
              <a:t>: TP53, PTEN, CDKN2A, RB1, EGFR, NF1, PIK3CA and PIK3R1.</a:t>
            </a:r>
          </a:p>
          <a:p>
            <a:r>
              <a:rPr lang="en-US" dirty="0" smtClean="0"/>
              <a:t>Functional and network analyses were performed on the CAN-genes.</a:t>
            </a:r>
          </a:p>
          <a:p>
            <a:r>
              <a:rPr lang="en-US" dirty="0" smtClean="0"/>
              <a:t>Gene expression analysis identified DE genes and found enrichment in the same pathways.</a:t>
            </a:r>
          </a:p>
          <a:p>
            <a:r>
              <a:rPr lang="en-US" dirty="0" smtClean="0"/>
              <a:t>Identified IDH1 that was not associated with GBMs.</a:t>
            </a:r>
          </a:p>
          <a:p>
            <a:r>
              <a:rPr lang="en-US" dirty="0" smtClean="0"/>
              <a:t>Further detailed analysis on IDH1 was performed.</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2922000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p:txBody>
          <a:bodyPr/>
          <a:lstStyle/>
          <a:p>
            <a:r>
              <a:rPr lang="en-US" dirty="0" smtClean="0"/>
              <a:t>Discovery/validation strategy to screen for markers</a:t>
            </a:r>
          </a:p>
          <a:p>
            <a:r>
              <a:rPr lang="en-US" dirty="0" smtClean="0"/>
              <a:t>Combine CNV and somatic mutation to infer driver genes.</a:t>
            </a:r>
          </a:p>
          <a:p>
            <a:r>
              <a:rPr lang="en-US" dirty="0" smtClean="0"/>
              <a:t>Knowledge-driven analysis to fish out novel associated genes. </a:t>
            </a:r>
            <a:endParaRPr lang="en-US" dirty="0"/>
          </a:p>
        </p:txBody>
      </p:sp>
      <p:sp>
        <p:nvSpPr>
          <p:cNvPr id="4" name="TextBox 3"/>
          <p:cNvSpPr txBox="1"/>
          <p:nvPr/>
        </p:nvSpPr>
        <p:spPr>
          <a:xfrm>
            <a:off x="17585" y="17585"/>
            <a:ext cx="2304029" cy="584775"/>
          </a:xfrm>
          <a:prstGeom prst="rect">
            <a:avLst/>
          </a:prstGeom>
          <a:noFill/>
        </p:spPr>
        <p:txBody>
          <a:bodyPr wrap="none" rtlCol="0">
            <a:spAutoFit/>
          </a:bodyPr>
          <a:lstStyle/>
          <a:p>
            <a:r>
              <a:rPr lang="en-US" sz="3200" b="1" dirty="0" smtClean="0"/>
              <a:t>Case study 1</a:t>
            </a:r>
            <a:endParaRPr lang="en-US" sz="3200" b="1" dirty="0"/>
          </a:p>
        </p:txBody>
      </p:sp>
    </p:spTree>
    <p:extLst>
      <p:ext uri="{BB962C8B-B14F-4D97-AF65-F5344CB8AC3E}">
        <p14:creationId xmlns:p14="http://schemas.microsoft.com/office/powerpoint/2010/main" val="2707517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990600"/>
            <a:ext cx="853994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sp>
        <p:nvSpPr>
          <p:cNvPr id="4" name="TextBox 3"/>
          <p:cNvSpPr txBox="1"/>
          <p:nvPr/>
        </p:nvSpPr>
        <p:spPr>
          <a:xfrm>
            <a:off x="266701" y="5181600"/>
            <a:ext cx="8539942" cy="954107"/>
          </a:xfrm>
          <a:prstGeom prst="rect">
            <a:avLst/>
          </a:prstGeom>
          <a:noFill/>
        </p:spPr>
        <p:txBody>
          <a:bodyPr wrap="square" rtlCol="0">
            <a:spAutoFit/>
          </a:bodyPr>
          <a:lstStyle/>
          <a:p>
            <a:r>
              <a:rPr lang="en-US" sz="2800" b="1" dirty="0" smtClean="0"/>
              <a:t>A full statistical model (Bayesian approach) to jointly analyze CNV and gene expression data.</a:t>
            </a:r>
            <a:endParaRPr lang="en-US" sz="2800" b="1" dirty="0"/>
          </a:p>
        </p:txBody>
      </p:sp>
    </p:spTree>
    <p:extLst>
      <p:ext uri="{BB962C8B-B14F-4D97-AF65-F5344CB8AC3E}">
        <p14:creationId xmlns:p14="http://schemas.microsoft.com/office/powerpoint/2010/main" val="36751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35325" y="327025"/>
            <a:ext cx="21510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eaLnBrk="1" hangingPunct="1"/>
            <a:r>
              <a:rPr lang="en-US" sz="2500" b="1">
                <a:solidFill>
                  <a:srgbClr val="000000"/>
                </a:solidFill>
                <a:latin typeface="Calibri" pitchFamily="34" charset="0"/>
                <a:ea typeface="DejaVu Sans"/>
                <a:cs typeface="DejaVu Sans"/>
              </a:rPr>
              <a:t>II. </a:t>
            </a:r>
            <a:r>
              <a:rPr lang="en-US" sz="2500" b="1" u="sng">
                <a:solidFill>
                  <a:srgbClr val="000000"/>
                </a:solidFill>
                <a:latin typeface="Calibri" pitchFamily="34" charset="0"/>
                <a:ea typeface="DejaVu Sans"/>
                <a:cs typeface="DejaVu Sans"/>
              </a:rPr>
              <a:t>OMICS</a:t>
            </a:r>
            <a:r>
              <a:rPr lang="en-US" sz="2500" b="1">
                <a:solidFill>
                  <a:srgbClr val="000000"/>
                </a:solidFill>
                <a:latin typeface="Calibri" pitchFamily="34" charset="0"/>
                <a:ea typeface="DejaVu Sans"/>
                <a:cs typeface="DejaVu Sans"/>
              </a:rPr>
              <a:t> types</a:t>
            </a:r>
          </a:p>
        </p:txBody>
      </p:sp>
      <p:sp>
        <p:nvSpPr>
          <p:cNvPr id="6147" name="Text Box 2"/>
          <p:cNvSpPr txBox="1">
            <a:spLocks noChangeArrowheads="1"/>
          </p:cNvSpPr>
          <p:nvPr/>
        </p:nvSpPr>
        <p:spPr bwMode="auto">
          <a:xfrm>
            <a:off x="488950" y="1306513"/>
            <a:ext cx="8328025"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sz="2200" dirty="0">
                <a:solidFill>
                  <a:srgbClr val="000000"/>
                </a:solidFill>
                <a:latin typeface="Calibri" pitchFamily="34" charset="0"/>
                <a:ea typeface="DejaVu Sans"/>
                <a:cs typeface="DejaVu Sans"/>
              </a:rPr>
              <a:t>- Genome (G)</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Epigenome</a:t>
            </a:r>
            <a:r>
              <a:rPr lang="en-US" sz="2200" dirty="0">
                <a:solidFill>
                  <a:srgbClr val="000000"/>
                </a:solidFill>
                <a:latin typeface="Calibri" pitchFamily="34" charset="0"/>
                <a:ea typeface="DejaVu Sans"/>
                <a:cs typeface="DejaVu Sans"/>
              </a:rPr>
              <a:t> (E)</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Transcriptome</a:t>
            </a:r>
            <a:r>
              <a:rPr lang="en-US" sz="2200" dirty="0">
                <a:solidFill>
                  <a:srgbClr val="000000"/>
                </a:solidFill>
                <a:latin typeface="Calibri" pitchFamily="34" charset="0"/>
                <a:ea typeface="DejaVu Sans"/>
                <a:cs typeface="DejaVu Sans"/>
              </a:rPr>
              <a:t> (T)</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Proteome (P)</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Metabolome</a:t>
            </a:r>
            <a:r>
              <a:rPr lang="en-US" sz="2200" dirty="0">
                <a:solidFill>
                  <a:srgbClr val="000000"/>
                </a:solidFill>
                <a:latin typeface="Calibri" pitchFamily="34" charset="0"/>
                <a:ea typeface="DejaVu Sans"/>
                <a:cs typeface="DejaVu Sans"/>
              </a:rPr>
              <a:t> (M)</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Phenome</a:t>
            </a:r>
            <a:r>
              <a:rPr lang="en-US" sz="2200" dirty="0">
                <a:solidFill>
                  <a:srgbClr val="000000"/>
                </a:solidFill>
                <a:latin typeface="Calibri" pitchFamily="34" charset="0"/>
                <a:ea typeface="DejaVu Sans"/>
                <a:cs typeface="DejaVu Sans"/>
              </a:rPr>
              <a:t> (F)</a:t>
            </a:r>
            <a:r>
              <a:rPr lang="ar-SA" sz="2200" dirty="0">
                <a:solidFill>
                  <a:srgbClr val="000000"/>
                </a:solidFill>
                <a:latin typeface="Calibri" pitchFamily="34" charset="0"/>
              </a:rPr>
              <a:t>‏</a:t>
            </a:r>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endParaRPr lang="en-US" sz="2200" dirty="0">
              <a:solidFill>
                <a:srgbClr val="000000"/>
              </a:solidFill>
              <a:latin typeface="Calibri" pitchFamily="34" charset="0"/>
              <a:ea typeface="DejaVu Sans"/>
              <a:cs typeface="DejaVu Sans"/>
            </a:endParaRPr>
          </a:p>
          <a:p>
            <a:pPr eaLnBrk="1" hangingPunct="1"/>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Mettalome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lipidome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glycome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interactome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spliceome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mechanome</a:t>
            </a:r>
            <a:r>
              <a:rPr lang="en-US" sz="2200" dirty="0">
                <a:solidFill>
                  <a:srgbClr val="000000"/>
                </a:solidFill>
                <a:latin typeface="Calibri" pitchFamily="34" charset="0"/>
                <a:ea typeface="DejaVu Sans"/>
                <a:cs typeface="DejaVu Sans"/>
              </a:rPr>
              <a:t>, </a:t>
            </a:r>
            <a:r>
              <a:rPr lang="en-US" sz="2200" dirty="0" err="1">
                <a:solidFill>
                  <a:srgbClr val="000000"/>
                </a:solidFill>
                <a:latin typeface="Calibri" pitchFamily="34" charset="0"/>
                <a:ea typeface="DejaVu Sans"/>
                <a:cs typeface="DejaVu Sans"/>
              </a:rPr>
              <a:t>exposome</a:t>
            </a:r>
            <a:r>
              <a:rPr lang="en-US" sz="2200" dirty="0">
                <a:solidFill>
                  <a:srgbClr val="000000"/>
                </a:solidFill>
                <a:latin typeface="Calibri" pitchFamily="34" charset="0"/>
                <a:ea typeface="DejaVu Sans"/>
                <a:cs typeface="DejaVu Sans"/>
              </a:rPr>
              <a:t>, etc...</a:t>
            </a:r>
          </a:p>
        </p:txBody>
      </p:sp>
    </p:spTree>
    <p:extLst>
      <p:ext uri="{BB962C8B-B14F-4D97-AF65-F5344CB8AC3E}">
        <p14:creationId xmlns:p14="http://schemas.microsoft.com/office/powerpoint/2010/main" val="878564744"/>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6060386" cy="452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sp>
        <p:nvSpPr>
          <p:cNvPr id="6" name="TextBox 5"/>
          <p:cNvSpPr txBox="1"/>
          <p:nvPr/>
        </p:nvSpPr>
        <p:spPr>
          <a:xfrm>
            <a:off x="260839" y="5029200"/>
            <a:ext cx="8539942" cy="1815882"/>
          </a:xfrm>
          <a:prstGeom prst="rect">
            <a:avLst/>
          </a:prstGeom>
          <a:noFill/>
        </p:spPr>
        <p:txBody>
          <a:bodyPr wrap="square" rtlCol="0">
            <a:spAutoFit/>
          </a:bodyPr>
          <a:lstStyle/>
          <a:p>
            <a:r>
              <a:rPr lang="en-US" sz="2800" b="1" dirty="0" smtClean="0"/>
              <a:t>X: observed CNV intensities (normalized).</a:t>
            </a:r>
          </a:p>
          <a:p>
            <a:r>
              <a:rPr lang="en-US" sz="2800" b="1" dirty="0" smtClean="0"/>
              <a:t>Z: inferred CNV status</a:t>
            </a:r>
          </a:p>
          <a:p>
            <a:r>
              <a:rPr lang="en-US" sz="2800" b="1" dirty="0" smtClean="0"/>
              <a:t>Y: observed gene expression intensities (normalized)</a:t>
            </a:r>
          </a:p>
          <a:p>
            <a:r>
              <a:rPr lang="en-US" sz="2800" b="1" dirty="0" smtClean="0"/>
              <a:t>W: inferred differential expression (DE) status </a:t>
            </a:r>
            <a:endParaRPr lang="en-US" sz="2800" b="1" dirty="0"/>
          </a:p>
        </p:txBody>
      </p:sp>
    </p:spTree>
    <p:extLst>
      <p:ext uri="{BB962C8B-B14F-4D97-AF65-F5344CB8AC3E}">
        <p14:creationId xmlns:p14="http://schemas.microsoft.com/office/powerpoint/2010/main" val="611237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Copy number variation component:</a:t>
            </a:r>
            <a:endParaRPr lang="en-US" sz="2800" dirty="0"/>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72" y="1219200"/>
            <a:ext cx="869072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3325"/>
            <a:ext cx="48291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629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6143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5624"/>
            <a:ext cx="49149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274638"/>
            <a:ext cx="8229600" cy="1143000"/>
          </a:xfrm>
        </p:spPr>
        <p:txBody>
          <a:bodyPr>
            <a:normAutofit/>
          </a:bodyPr>
          <a:lstStyle/>
          <a:p>
            <a:pPr algn="l"/>
            <a:r>
              <a:rPr lang="en-US" sz="2800" dirty="0" smtClean="0"/>
              <a:t>Gene expression component:</a:t>
            </a:r>
            <a:endParaRPr lang="en-US" sz="2800" dirty="0"/>
          </a:p>
        </p:txBody>
      </p:sp>
      <p:sp>
        <p:nvSpPr>
          <p:cNvPr id="10" name="TextBox 9"/>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994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15839"/>
            <a:ext cx="8153400" cy="378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spTree>
    <p:extLst>
      <p:ext uri="{BB962C8B-B14F-4D97-AF65-F5344CB8AC3E}">
        <p14:creationId xmlns:p14="http://schemas.microsoft.com/office/powerpoint/2010/main" val="2027347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685799"/>
            <a:ext cx="8253665" cy="59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85" y="17585"/>
            <a:ext cx="2304029" cy="584775"/>
          </a:xfrm>
          <a:prstGeom prst="rect">
            <a:avLst/>
          </a:prstGeom>
          <a:noFill/>
        </p:spPr>
        <p:txBody>
          <a:bodyPr wrap="none" rtlCol="0">
            <a:spAutoFit/>
          </a:bodyPr>
          <a:lstStyle/>
          <a:p>
            <a:r>
              <a:rPr lang="en-US" sz="3200" b="1" dirty="0" smtClean="0"/>
              <a:t>Case study 3</a:t>
            </a:r>
            <a:endParaRPr lang="en-US" sz="3200" b="1" dirty="0"/>
          </a:p>
        </p:txBody>
      </p:sp>
    </p:spTree>
    <p:extLst>
      <p:ext uri="{BB962C8B-B14F-4D97-AF65-F5344CB8AC3E}">
        <p14:creationId xmlns:p14="http://schemas.microsoft.com/office/powerpoint/2010/main" val="402090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7663"/>
            <a:ext cx="7391400" cy="638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441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Case study 3 presents an example of full statistical model to integrate two –</a:t>
            </a:r>
            <a:r>
              <a:rPr lang="en-US" dirty="0" err="1" smtClean="0"/>
              <a:t>omics</a:t>
            </a:r>
            <a:r>
              <a:rPr lang="en-US" dirty="0" smtClean="0"/>
              <a:t> data (CNV and gene expression)</a:t>
            </a:r>
          </a:p>
          <a:p>
            <a:r>
              <a:rPr lang="en-US" dirty="0" smtClean="0"/>
              <a:t>Full Bayesian approach</a:t>
            </a:r>
          </a:p>
          <a:p>
            <a:r>
              <a:rPr lang="en-US" dirty="0" smtClean="0"/>
              <a:t>Pros: rigorous statistical inference to identify gene expression changes caused by CNV.</a:t>
            </a:r>
          </a:p>
          <a:p>
            <a:r>
              <a:rPr lang="en-US" dirty="0" smtClean="0"/>
              <a:t>Cons: Computation and extensibility to other data types. Every integrative analysis (different types of </a:t>
            </a:r>
            <a:r>
              <a:rPr lang="en-US" dirty="0" err="1" smtClean="0"/>
              <a:t>omics</a:t>
            </a:r>
            <a:r>
              <a:rPr lang="en-US" dirty="0" smtClean="0"/>
              <a:t> data and biological objectives) needs custom-made statistical model.</a:t>
            </a:r>
            <a:endParaRPr lang="en-US" dirty="0"/>
          </a:p>
        </p:txBody>
      </p:sp>
    </p:spTree>
    <p:extLst>
      <p:ext uri="{BB962C8B-B14F-4D97-AF65-F5344CB8AC3E}">
        <p14:creationId xmlns:p14="http://schemas.microsoft.com/office/powerpoint/2010/main" val="9114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917950" y="327025"/>
            <a:ext cx="2314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 pos="1968500"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Transcriptomic</a:t>
            </a:r>
          </a:p>
        </p:txBody>
      </p:sp>
      <p:sp>
        <p:nvSpPr>
          <p:cNvPr id="9219" name="Text Box 2"/>
          <p:cNvSpPr txBox="1">
            <a:spLocks noChangeArrowheads="1"/>
          </p:cNvSpPr>
          <p:nvPr/>
        </p:nvSpPr>
        <p:spPr bwMode="auto">
          <a:xfrm>
            <a:off x="488950" y="1146175"/>
            <a:ext cx="8328025"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dirty="0">
                <a:solidFill>
                  <a:srgbClr val="000000"/>
                </a:solidFill>
                <a:latin typeface="Calibri" pitchFamily="34" charset="0"/>
                <a:ea typeface="DejaVu Sans"/>
                <a:cs typeface="DejaVu Sans"/>
              </a:rPr>
              <a:t>- </a:t>
            </a:r>
            <a:r>
              <a:rPr lang="en-US" dirty="0" err="1">
                <a:solidFill>
                  <a:srgbClr val="000000"/>
                </a:solidFill>
                <a:latin typeface="Calibri" pitchFamily="34" charset="0"/>
                <a:ea typeface="DejaVu Sans"/>
                <a:cs typeface="DejaVu Sans"/>
              </a:rPr>
              <a:t>Transcriptome</a:t>
            </a:r>
            <a:r>
              <a:rPr lang="en-US" dirty="0">
                <a:solidFill>
                  <a:srgbClr val="000000"/>
                </a:solidFill>
                <a:latin typeface="Calibri" pitchFamily="34" charset="0"/>
                <a:ea typeface="DejaVu Sans"/>
                <a:cs typeface="DejaVu Sans"/>
              </a:rPr>
              <a:t> is the set of all mRNA molecules (transcripts), produced in one or in a population of cells.</a:t>
            </a: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Genes showing similarity in expression pattern may be functionally related and under the same genetic control mechanism. </a:t>
            </a:r>
          </a:p>
          <a:p>
            <a:pPr eaLnBrk="1" hangingPunct="1"/>
            <a:r>
              <a:rPr lang="en-US" dirty="0">
                <a:solidFill>
                  <a:srgbClr val="000000"/>
                </a:solidFill>
                <a:latin typeface="Calibri" pitchFamily="34" charset="0"/>
                <a:ea typeface="DejaVu Sans"/>
                <a:cs typeface="DejaVu Sans"/>
              </a:rPr>
              <a:t>	- Information about the transcript levels is needed for understanding gene 	regulatory networks.</a:t>
            </a: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Gene expression patterns varies according to cell type, and there is </a:t>
            </a:r>
            <a:r>
              <a:rPr lang="en-US" dirty="0" err="1">
                <a:solidFill>
                  <a:srgbClr val="000000"/>
                </a:solidFill>
                <a:latin typeface="Calibri" pitchFamily="34" charset="0"/>
                <a:ea typeface="DejaVu Sans"/>
                <a:cs typeface="DejaVu Sans"/>
              </a:rPr>
              <a:t>stochasticity</a:t>
            </a:r>
            <a:r>
              <a:rPr lang="en-US" dirty="0">
                <a:solidFill>
                  <a:srgbClr val="000000"/>
                </a:solidFill>
                <a:latin typeface="Calibri" pitchFamily="34" charset="0"/>
                <a:ea typeface="DejaVu Sans"/>
                <a:cs typeface="DejaVu Sans"/>
              </a:rPr>
              <a:t> within cell types.</a:t>
            </a: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High throughput Techniques: </a:t>
            </a:r>
            <a:r>
              <a:rPr lang="en-US" dirty="0" err="1">
                <a:solidFill>
                  <a:srgbClr val="000000"/>
                </a:solidFill>
                <a:latin typeface="Calibri" pitchFamily="34" charset="0"/>
                <a:ea typeface="DejaVu Sans"/>
                <a:cs typeface="DejaVu Sans"/>
              </a:rPr>
              <a:t>cDNA</a:t>
            </a:r>
            <a:r>
              <a:rPr lang="en-US" dirty="0">
                <a:solidFill>
                  <a:srgbClr val="000000"/>
                </a:solidFill>
                <a:latin typeface="Calibri" pitchFamily="34" charset="0"/>
                <a:ea typeface="DejaVu Sans"/>
                <a:cs typeface="DejaVu Sans"/>
              </a:rPr>
              <a:t> microarrays and </a:t>
            </a:r>
            <a:r>
              <a:rPr lang="en-US" dirty="0" err="1">
                <a:solidFill>
                  <a:srgbClr val="000000"/>
                </a:solidFill>
                <a:latin typeface="Calibri" pitchFamily="34" charset="0"/>
                <a:ea typeface="DejaVu Sans"/>
                <a:cs typeface="DejaVu Sans"/>
              </a:rPr>
              <a:t>oligo</a:t>
            </a:r>
            <a:r>
              <a:rPr lang="en-US" dirty="0">
                <a:solidFill>
                  <a:srgbClr val="000000"/>
                </a:solidFill>
                <a:latin typeface="Calibri" pitchFamily="34" charset="0"/>
                <a:ea typeface="DejaVu Sans"/>
                <a:cs typeface="DejaVu Sans"/>
              </a:rPr>
              <a:t>-microarrays, </a:t>
            </a:r>
            <a:r>
              <a:rPr lang="en-US" dirty="0" err="1">
                <a:solidFill>
                  <a:srgbClr val="000000"/>
                </a:solidFill>
                <a:latin typeface="Calibri" pitchFamily="34" charset="0"/>
                <a:ea typeface="DejaVu Sans"/>
                <a:cs typeface="DejaVu Sans"/>
              </a:rPr>
              <a:t>cDNA</a:t>
            </a:r>
            <a:r>
              <a:rPr lang="en-US" dirty="0">
                <a:solidFill>
                  <a:srgbClr val="000000"/>
                </a:solidFill>
                <a:latin typeface="Calibri" pitchFamily="34" charset="0"/>
                <a:ea typeface="DejaVu Sans"/>
                <a:cs typeface="DejaVu Sans"/>
              </a:rPr>
              <a:t>-AFLP and </a:t>
            </a:r>
            <a:r>
              <a:rPr lang="en-US" dirty="0" smtClean="0">
                <a:solidFill>
                  <a:srgbClr val="000000"/>
                </a:solidFill>
                <a:latin typeface="Calibri" pitchFamily="34" charset="0"/>
                <a:ea typeface="DejaVu Sans"/>
                <a:cs typeface="DejaVu Sans"/>
              </a:rPr>
              <a:t>SAGE   </a:t>
            </a:r>
            <a:r>
              <a:rPr lang="en-US" b="1" dirty="0" smtClean="0">
                <a:solidFill>
                  <a:srgbClr val="FF0000"/>
                </a:solidFill>
                <a:latin typeface="Calibri" pitchFamily="34" charset="0"/>
                <a:ea typeface="DejaVu Sans"/>
                <a:cs typeface="DejaVu Sans"/>
              </a:rPr>
              <a:t>=&gt; RNA-</a:t>
            </a:r>
            <a:r>
              <a:rPr lang="en-US" b="1" dirty="0" err="1" smtClean="0">
                <a:solidFill>
                  <a:srgbClr val="FF0000"/>
                </a:solidFill>
                <a:latin typeface="Calibri" pitchFamily="34" charset="0"/>
                <a:ea typeface="DejaVu Sans"/>
                <a:cs typeface="DejaVu Sans"/>
              </a:rPr>
              <a:t>seq</a:t>
            </a:r>
            <a:endParaRPr lang="en-US" b="1" dirty="0">
              <a:solidFill>
                <a:srgbClr val="FF0000"/>
              </a:solidFill>
              <a:latin typeface="Calibri" pitchFamily="34" charset="0"/>
              <a:ea typeface="DejaVu Sans"/>
              <a:cs typeface="DejaVu Sans"/>
            </a:endParaRP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mRNA levels can't be measured directly due to technical and biological sources of noise (array stickiness, fluorescent dye effects and varying degrees of </a:t>
            </a:r>
            <a:r>
              <a:rPr lang="en-US" dirty="0" err="1">
                <a:solidFill>
                  <a:srgbClr val="000000"/>
                </a:solidFill>
                <a:latin typeface="Calibri" pitchFamily="34" charset="0"/>
                <a:ea typeface="DejaVu Sans"/>
                <a:cs typeface="DejaVu Sans"/>
              </a:rPr>
              <a:t>hybridisation</a:t>
            </a:r>
            <a:r>
              <a:rPr lang="en-US" dirty="0">
                <a:solidFill>
                  <a:srgbClr val="000000"/>
                </a:solidFill>
                <a:latin typeface="Calibri" pitchFamily="34" charset="0"/>
                <a:ea typeface="DejaVu Sans"/>
                <a:cs typeface="DejaVu Sans"/>
              </a:rPr>
              <a:t>)</a:t>
            </a:r>
            <a:r>
              <a:rPr lang="ar-SA" dirty="0">
                <a:solidFill>
                  <a:srgbClr val="000000"/>
                </a:solidFill>
                <a:latin typeface="Calibri" pitchFamily="34" charset="0"/>
              </a:rPr>
              <a:t>‏</a:t>
            </a:r>
            <a:endParaRPr lang="en-US" dirty="0">
              <a:solidFill>
                <a:srgbClr val="000000"/>
              </a:solidFill>
              <a:latin typeface="Calibri" pitchFamily="34" charset="0"/>
              <a:ea typeface="DejaVu Sans"/>
              <a:cs typeface="DejaVu Sans"/>
            </a:endParaRP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May target single-cell mRNA levels, but generally targets 100s-1000s of cells.</a:t>
            </a:r>
          </a:p>
        </p:txBody>
      </p:sp>
    </p:spTree>
    <p:extLst>
      <p:ext uri="{BB962C8B-B14F-4D97-AF65-F5344CB8AC3E}">
        <p14:creationId xmlns:p14="http://schemas.microsoft.com/office/powerpoint/2010/main" val="209071241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917950" y="327025"/>
            <a:ext cx="1870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Epigenomic</a:t>
            </a:r>
          </a:p>
        </p:txBody>
      </p:sp>
      <p:sp>
        <p:nvSpPr>
          <p:cNvPr id="7171" name="Text Box 2"/>
          <p:cNvSpPr txBox="1">
            <a:spLocks noChangeArrowheads="1"/>
          </p:cNvSpPr>
          <p:nvPr/>
        </p:nvSpPr>
        <p:spPr bwMode="auto">
          <a:xfrm>
            <a:off x="488950" y="1306513"/>
            <a:ext cx="8328025"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dirty="0">
                <a:solidFill>
                  <a:srgbClr val="000000"/>
                </a:solidFill>
                <a:latin typeface="Calibri" pitchFamily="34" charset="0"/>
                <a:ea typeface="DejaVu Sans"/>
                <a:cs typeface="DejaVu Sans"/>
              </a:rPr>
              <a:t>- The study of epigenetics at a global scale</a:t>
            </a:r>
          </a:p>
          <a:p>
            <a:pPr eaLnBrk="1" hangingPunct="1"/>
            <a:endParaRPr lang="en-US" dirty="0">
              <a:solidFill>
                <a:srgbClr val="000000"/>
              </a:solidFill>
              <a:latin typeface="Calibri" pitchFamily="34" charset="0"/>
              <a:ea typeface="DejaVu Sans"/>
              <a:cs typeface="DejaVu Sans"/>
            </a:endParaRPr>
          </a:p>
          <a:p>
            <a:pPr eaLnBrk="1" hangingPunct="1"/>
            <a:r>
              <a:rPr lang="en-US" b="1" dirty="0">
                <a:solidFill>
                  <a:srgbClr val="000000"/>
                </a:solidFill>
                <a:latin typeface="Calibri" pitchFamily="34" charset="0"/>
                <a:ea typeface="DejaVu Sans"/>
                <a:cs typeface="DejaVu Sans"/>
              </a:rPr>
              <a:t>- Epigenetics:</a:t>
            </a:r>
            <a:r>
              <a:rPr lang="en-US" dirty="0">
                <a:solidFill>
                  <a:srgbClr val="000000"/>
                </a:solidFill>
                <a:latin typeface="Calibri" pitchFamily="34" charset="0"/>
                <a:ea typeface="DejaVu Sans"/>
                <a:cs typeface="DejaVu Sans"/>
              </a:rPr>
              <a:t> Heritable changes in phenotype or gene expression caused by mechanisms other than changes in DNA sequence. These changes may remain through cell divisions for the remainder of the cell's life and may also last for multiple generations.</a:t>
            </a:r>
          </a:p>
          <a:p>
            <a:pPr eaLnBrk="1" hangingPunct="1"/>
            <a:endParaRPr lang="en-US" dirty="0">
              <a:solidFill>
                <a:srgbClr val="000000"/>
              </a:solidFill>
              <a:latin typeface="Calibri" pitchFamily="34" charset="0"/>
              <a:ea typeface="DejaVu Sans"/>
              <a:cs typeface="DejaVu Sans"/>
            </a:endParaRPr>
          </a:p>
          <a:p>
            <a:pPr eaLnBrk="1" hangingPunct="1"/>
            <a:r>
              <a:rPr lang="en-US" b="1" dirty="0">
                <a:solidFill>
                  <a:srgbClr val="000000"/>
                </a:solidFill>
                <a:latin typeface="Calibri" pitchFamily="34" charset="0"/>
                <a:ea typeface="DejaVu Sans"/>
                <a:cs typeface="DejaVu Sans"/>
              </a:rPr>
              <a:t>- Main areas of study:</a:t>
            </a:r>
          </a:p>
          <a:p>
            <a:pPr eaLnBrk="1" hangingPunct="1"/>
            <a:r>
              <a:rPr lang="en-US" dirty="0">
                <a:solidFill>
                  <a:srgbClr val="000000"/>
                </a:solidFill>
                <a:latin typeface="Calibri" pitchFamily="34" charset="0"/>
                <a:ea typeface="DejaVu Sans"/>
                <a:cs typeface="DejaVu Sans"/>
              </a:rPr>
              <a:t>	- Chemical modifications to DNA (methylation)</a:t>
            </a:r>
            <a:r>
              <a:rPr lang="ar-SA" dirty="0">
                <a:solidFill>
                  <a:srgbClr val="000000"/>
                </a:solidFill>
                <a:latin typeface="Calibri" pitchFamily="34" charset="0"/>
              </a:rPr>
              <a:t>‏</a:t>
            </a:r>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 Changes in DNA packaging (histone modifications)</a:t>
            </a:r>
            <a:r>
              <a:rPr lang="ar-SA" dirty="0">
                <a:solidFill>
                  <a:srgbClr val="000000"/>
                </a:solidFill>
                <a:latin typeface="Calibri" pitchFamily="34" charset="0"/>
              </a:rPr>
              <a:t>‏</a:t>
            </a:r>
            <a:endParaRPr lang="en-US" dirty="0">
              <a:solidFill>
                <a:srgbClr val="000000"/>
              </a:solidFill>
              <a:latin typeface="Calibri" pitchFamily="34" charset="0"/>
              <a:ea typeface="DejaVu Sans"/>
              <a:cs typeface="DejaVu Sans"/>
            </a:endParaRPr>
          </a:p>
          <a:p>
            <a:pPr eaLnBrk="1" hangingPunct="1"/>
            <a:endParaRPr lang="en-US" dirty="0">
              <a:solidFill>
                <a:srgbClr val="000000"/>
              </a:solidFill>
              <a:latin typeface="Calibri" pitchFamily="34" charset="0"/>
              <a:ea typeface="DejaVu Sans"/>
              <a:cs typeface="DejaVu Sans"/>
            </a:endParaRPr>
          </a:p>
          <a:p>
            <a:pPr eaLnBrk="1" hangingPunct="1"/>
            <a:r>
              <a:rPr lang="en-US" b="1" dirty="0">
                <a:solidFill>
                  <a:srgbClr val="000000"/>
                </a:solidFill>
                <a:latin typeface="Calibri" pitchFamily="34" charset="0"/>
                <a:ea typeface="DejaVu Sans"/>
                <a:cs typeface="DejaVu Sans"/>
              </a:rPr>
              <a:t>- Techniques:</a:t>
            </a:r>
          </a:p>
          <a:p>
            <a:pPr eaLnBrk="1" hangingPunct="1"/>
            <a:r>
              <a:rPr lang="en-US" dirty="0">
                <a:solidFill>
                  <a:srgbClr val="000000"/>
                </a:solidFill>
                <a:latin typeface="Calibri" pitchFamily="34" charset="0"/>
                <a:ea typeface="DejaVu Sans"/>
                <a:cs typeface="DejaVu Sans"/>
              </a:rPr>
              <a:t>	- Chromatin </a:t>
            </a:r>
            <a:r>
              <a:rPr lang="en-US" dirty="0" err="1">
                <a:solidFill>
                  <a:srgbClr val="000000"/>
                </a:solidFill>
                <a:latin typeface="Calibri" pitchFamily="34" charset="0"/>
                <a:ea typeface="DejaVu Sans"/>
                <a:cs typeface="DejaVu Sans"/>
              </a:rPr>
              <a:t>immunoprecipitation</a:t>
            </a:r>
            <a:r>
              <a:rPr lang="en-US" dirty="0">
                <a:solidFill>
                  <a:srgbClr val="000000"/>
                </a:solidFill>
                <a:latin typeface="Calibri" pitchFamily="34" charset="0"/>
                <a:ea typeface="DejaVu Sans"/>
                <a:cs typeface="DejaVu Sans"/>
              </a:rPr>
              <a:t> (</a:t>
            </a:r>
            <a:r>
              <a:rPr lang="en-US" dirty="0" err="1">
                <a:solidFill>
                  <a:srgbClr val="000000"/>
                </a:solidFill>
                <a:latin typeface="Calibri" pitchFamily="34" charset="0"/>
                <a:ea typeface="DejaVu Sans"/>
                <a:cs typeface="DejaVu Sans"/>
              </a:rPr>
              <a:t>ChIP</a:t>
            </a:r>
            <a:r>
              <a:rPr lang="en-US" dirty="0">
                <a:solidFill>
                  <a:srgbClr val="000000"/>
                </a:solidFill>
                <a:latin typeface="Calibri" pitchFamily="34" charset="0"/>
                <a:ea typeface="DejaVu Sans"/>
                <a:cs typeface="DejaVu Sans"/>
              </a:rPr>
              <a:t>) / </a:t>
            </a:r>
            <a:r>
              <a:rPr lang="en-US" dirty="0" err="1">
                <a:solidFill>
                  <a:srgbClr val="000000"/>
                </a:solidFill>
                <a:latin typeface="Calibri" pitchFamily="34" charset="0"/>
                <a:ea typeface="DejaVu Sans"/>
                <a:cs typeface="DejaVu Sans"/>
              </a:rPr>
              <a:t>ChIP</a:t>
            </a:r>
            <a:r>
              <a:rPr lang="en-US" dirty="0">
                <a:solidFill>
                  <a:srgbClr val="000000"/>
                </a:solidFill>
                <a:latin typeface="Calibri" pitchFamily="34" charset="0"/>
                <a:ea typeface="DejaVu Sans"/>
                <a:cs typeface="DejaVu Sans"/>
              </a:rPr>
              <a:t>-on-CHIP (microarrays)</a:t>
            </a:r>
            <a:r>
              <a:rPr lang="ar-SA" dirty="0">
                <a:solidFill>
                  <a:srgbClr val="000000"/>
                </a:solidFill>
                <a:latin typeface="Calibri" pitchFamily="34" charset="0"/>
              </a:rPr>
              <a:t>‏</a:t>
            </a:r>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(location of DNA binding sites on the genome for a particular protein)</a:t>
            </a:r>
            <a:r>
              <a:rPr lang="ar-SA" dirty="0" smtClean="0">
                <a:solidFill>
                  <a:srgbClr val="000000"/>
                </a:solidFill>
                <a:latin typeface="Calibri" pitchFamily="34" charset="0"/>
              </a:rPr>
              <a:t>‏</a:t>
            </a:r>
            <a:endParaRPr lang="en-US" dirty="0" smtClean="0">
              <a:solidFill>
                <a:srgbClr val="000000"/>
              </a:solidFill>
              <a:latin typeface="Calibri" pitchFamily="34" charset="0"/>
            </a:endParaRPr>
          </a:p>
          <a:p>
            <a:pPr eaLnBrk="1" hangingPunct="1"/>
            <a:endParaRPr lang="en-US" dirty="0">
              <a:solidFill>
                <a:srgbClr val="000000"/>
              </a:solidFill>
              <a:latin typeface="Calibri" pitchFamily="34" charset="0"/>
              <a:ea typeface="DejaVu Sans"/>
              <a:cs typeface="DejaVu Sans"/>
            </a:endParaRPr>
          </a:p>
          <a:p>
            <a:pPr eaLnBrk="1" hangingPunct="1"/>
            <a:r>
              <a:rPr lang="en-US" b="1" dirty="0" smtClean="0">
                <a:solidFill>
                  <a:srgbClr val="FF0000"/>
                </a:solidFill>
                <a:latin typeface="Calibri" pitchFamily="34" charset="0"/>
                <a:ea typeface="DejaVu Sans"/>
                <a:cs typeface="DejaVu Sans"/>
              </a:rPr>
              <a:t>	=&gt; </a:t>
            </a:r>
            <a:r>
              <a:rPr lang="en-US" b="1" dirty="0" err="1" smtClean="0">
                <a:solidFill>
                  <a:srgbClr val="FF0000"/>
                </a:solidFill>
                <a:latin typeface="Calibri" pitchFamily="34" charset="0"/>
                <a:ea typeface="DejaVu Sans"/>
                <a:cs typeface="DejaVu Sans"/>
              </a:rPr>
              <a:t>ChIP-seq</a:t>
            </a:r>
            <a:endParaRPr lang="en-US" b="1" dirty="0">
              <a:solidFill>
                <a:srgbClr val="FF0000"/>
              </a:solidFill>
              <a:latin typeface="Calibri" pitchFamily="34" charset="0"/>
              <a:ea typeface="DejaVu Sans"/>
              <a:cs typeface="DejaVu Sans"/>
            </a:endParaRPr>
          </a:p>
        </p:txBody>
      </p:sp>
    </p:spTree>
    <p:extLst>
      <p:ext uri="{BB962C8B-B14F-4D97-AF65-F5344CB8AC3E}">
        <p14:creationId xmlns:p14="http://schemas.microsoft.com/office/powerpoint/2010/main" val="317577345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917950" y="327025"/>
            <a:ext cx="1870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eaLnBrk="0" hangingPunct="0">
              <a:tabLst>
                <a:tab pos="655638" algn="l"/>
                <a:tab pos="1312863" algn="l"/>
              </a:tabLst>
              <a:defRPr>
                <a:solidFill>
                  <a:schemeClr val="tx1"/>
                </a:solidFill>
                <a:latin typeface="Arial" pitchFamily="34" charset="0"/>
                <a:cs typeface="Arial" pitchFamily="34" charset="0"/>
              </a:defRPr>
            </a:lvl1pPr>
            <a:lvl2pPr marL="742950" indent="-285750" eaLnBrk="0" hangingPunct="0">
              <a:tabLst>
                <a:tab pos="655638" algn="l"/>
                <a:tab pos="1312863" algn="l"/>
              </a:tabLst>
              <a:defRPr>
                <a:solidFill>
                  <a:schemeClr val="tx1"/>
                </a:solidFill>
                <a:latin typeface="Arial" pitchFamily="34" charset="0"/>
                <a:cs typeface="Arial" pitchFamily="34" charset="0"/>
              </a:defRPr>
            </a:lvl2pPr>
            <a:lvl3pPr marL="1143000" indent="-228600" eaLnBrk="0" hangingPunct="0">
              <a:tabLst>
                <a:tab pos="655638" algn="l"/>
                <a:tab pos="1312863" algn="l"/>
              </a:tabLst>
              <a:defRPr>
                <a:solidFill>
                  <a:schemeClr val="tx1"/>
                </a:solidFill>
                <a:latin typeface="Arial" pitchFamily="34" charset="0"/>
                <a:cs typeface="Arial" pitchFamily="34" charset="0"/>
              </a:defRPr>
            </a:lvl3pPr>
            <a:lvl4pPr marL="1600200" indent="-228600" eaLnBrk="0" hangingPunct="0">
              <a:tabLst>
                <a:tab pos="655638" algn="l"/>
                <a:tab pos="1312863" algn="l"/>
              </a:tabLst>
              <a:defRPr>
                <a:solidFill>
                  <a:schemeClr val="tx1"/>
                </a:solidFill>
                <a:latin typeface="Arial" pitchFamily="34" charset="0"/>
                <a:cs typeface="Arial" pitchFamily="34" charset="0"/>
              </a:defRPr>
            </a:lvl4pPr>
            <a:lvl5pPr marL="2057400" indent="-228600" eaLnBrk="0" hangingPunct="0">
              <a:tabLst>
                <a:tab pos="655638" algn="l"/>
                <a:tab pos="13128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Lst>
              <a:defRPr>
                <a:solidFill>
                  <a:schemeClr val="tx1"/>
                </a:solidFill>
                <a:latin typeface="Arial" pitchFamily="34" charset="0"/>
                <a:cs typeface="Arial" pitchFamily="34" charset="0"/>
              </a:defRPr>
            </a:lvl9pPr>
          </a:lstStyle>
          <a:p>
            <a:pPr eaLnBrk="1" hangingPunct="1"/>
            <a:r>
              <a:rPr lang="en-US" sz="2400" b="1">
                <a:solidFill>
                  <a:srgbClr val="000000"/>
                </a:solidFill>
                <a:latin typeface="Calibri" pitchFamily="34" charset="0"/>
                <a:ea typeface="DejaVu Sans"/>
                <a:cs typeface="DejaVu Sans"/>
              </a:rPr>
              <a:t>Epigenomic</a:t>
            </a:r>
          </a:p>
        </p:txBody>
      </p:sp>
      <p:sp>
        <p:nvSpPr>
          <p:cNvPr id="8195" name="Text Box 2"/>
          <p:cNvSpPr txBox="1">
            <a:spLocks noChangeArrowheads="1"/>
          </p:cNvSpPr>
          <p:nvPr/>
        </p:nvSpPr>
        <p:spPr bwMode="auto">
          <a:xfrm>
            <a:off x="488950" y="1306513"/>
            <a:ext cx="83280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pitchFamily="34" charset="0"/>
                <a:cs typeface="Arial" pitchFamily="34" charset="0"/>
              </a:defRPr>
            </a:lvl9pPr>
          </a:lstStyle>
          <a:p>
            <a:pPr eaLnBrk="1" hangingPunct="1"/>
            <a:r>
              <a:rPr lang="en-US" dirty="0">
                <a:solidFill>
                  <a:srgbClr val="000000"/>
                </a:solidFill>
                <a:latin typeface="Calibri" pitchFamily="34" charset="0"/>
                <a:ea typeface="DejaVu Sans"/>
                <a:cs typeface="DejaVu Sans"/>
              </a:rPr>
              <a:t>- Epigenetic processes are spread on the genome</a:t>
            </a:r>
          </a:p>
          <a:p>
            <a:pPr eaLnBrk="1" hangingPunct="1"/>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May be modified over time:</a:t>
            </a:r>
          </a:p>
          <a:p>
            <a:pPr eaLnBrk="1" hangingPunct="1"/>
            <a:r>
              <a:rPr lang="en-US" dirty="0">
                <a:solidFill>
                  <a:srgbClr val="000000"/>
                </a:solidFill>
                <a:latin typeface="Calibri" pitchFamily="34" charset="0"/>
                <a:ea typeface="DejaVu Sans"/>
                <a:cs typeface="DejaVu Sans"/>
              </a:rPr>
              <a:t>	- Environmental </a:t>
            </a:r>
            <a:r>
              <a:rPr lang="en-US" dirty="0" smtClean="0">
                <a:solidFill>
                  <a:srgbClr val="000000"/>
                </a:solidFill>
                <a:latin typeface="Calibri" pitchFamily="34" charset="0"/>
                <a:ea typeface="DejaVu Sans"/>
                <a:cs typeface="DejaVu Sans"/>
              </a:rPr>
              <a:t>changes (e.g. aging increases overall methylations)</a:t>
            </a:r>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 </a:t>
            </a:r>
            <a:r>
              <a:rPr lang="en-US" dirty="0" err="1">
                <a:solidFill>
                  <a:srgbClr val="000000"/>
                </a:solidFill>
                <a:latin typeface="Calibri" pitchFamily="34" charset="0"/>
                <a:ea typeface="DejaVu Sans"/>
                <a:cs typeface="DejaVu Sans"/>
              </a:rPr>
              <a:t>Stochasticity</a:t>
            </a:r>
            <a:r>
              <a:rPr lang="en-US" dirty="0">
                <a:solidFill>
                  <a:srgbClr val="000000"/>
                </a:solidFill>
                <a:latin typeface="Calibri" pitchFamily="34" charset="0"/>
                <a:ea typeface="DejaVu Sans"/>
                <a:cs typeface="DejaVu Sans"/>
              </a:rPr>
              <a:t> (copying mechanisms related to DNA methylation are 96% 	accurate)</a:t>
            </a:r>
            <a:r>
              <a:rPr lang="ar-SA" dirty="0">
                <a:solidFill>
                  <a:srgbClr val="000000"/>
                </a:solidFill>
                <a:latin typeface="Calibri" pitchFamily="34" charset="0"/>
              </a:rPr>
              <a:t>‏</a:t>
            </a:r>
            <a:endParaRPr lang="en-US" dirty="0">
              <a:solidFill>
                <a:srgbClr val="000000"/>
              </a:solidFill>
              <a:latin typeface="Calibri" pitchFamily="34" charset="0"/>
              <a:ea typeface="DejaVu Sans"/>
              <a:cs typeface="DejaVu Sans"/>
            </a:endParaRPr>
          </a:p>
          <a:p>
            <a:pPr eaLnBrk="1" hangingPunct="1"/>
            <a:r>
              <a:rPr lang="en-US" dirty="0">
                <a:solidFill>
                  <a:srgbClr val="000000"/>
                </a:solidFill>
                <a:latin typeface="Calibri" pitchFamily="34" charset="0"/>
                <a:ea typeface="DejaVu Sans"/>
                <a:cs typeface="DejaVu Sans"/>
              </a:rPr>
              <a:t>	</a:t>
            </a:r>
          </a:p>
          <a:p>
            <a:pPr eaLnBrk="1" hangingPunct="1"/>
            <a:r>
              <a:rPr lang="en-US" dirty="0">
                <a:solidFill>
                  <a:srgbClr val="000000"/>
                </a:solidFill>
                <a:latin typeface="Calibri" pitchFamily="34" charset="0"/>
                <a:ea typeface="DejaVu Sans"/>
                <a:cs typeface="DejaVu Sans"/>
              </a:rPr>
              <a:t>	- can be responsible for incomplete penetrance of genetic diseases </a:t>
            </a:r>
          </a:p>
          <a:p>
            <a:pPr eaLnBrk="1" hangingPunct="1"/>
            <a:r>
              <a:rPr lang="en-US" dirty="0">
                <a:solidFill>
                  <a:srgbClr val="000000"/>
                </a:solidFill>
                <a:latin typeface="Calibri" pitchFamily="34" charset="0"/>
                <a:ea typeface="DejaVu Sans"/>
                <a:cs typeface="DejaVu Sans"/>
              </a:rPr>
              <a:t>	(shown </a:t>
            </a:r>
            <a:r>
              <a:rPr lang="en-US" dirty="0" smtClean="0">
                <a:solidFill>
                  <a:srgbClr val="000000"/>
                </a:solidFill>
                <a:latin typeface="Calibri" pitchFamily="34" charset="0"/>
                <a:ea typeface="DejaVu Sans"/>
                <a:cs typeface="DejaVu Sans"/>
              </a:rPr>
              <a:t>for </a:t>
            </a:r>
            <a:r>
              <a:rPr lang="en-US" dirty="0">
                <a:solidFill>
                  <a:srgbClr val="000000"/>
                </a:solidFill>
                <a:latin typeface="Calibri" pitchFamily="34" charset="0"/>
                <a:ea typeface="DejaVu Sans"/>
                <a:cs typeface="DejaVu Sans"/>
              </a:rPr>
              <a:t>identical twins -&gt; different phenotypes) </a:t>
            </a:r>
          </a:p>
        </p:txBody>
      </p:sp>
    </p:spTree>
    <p:extLst>
      <p:ext uri="{BB962C8B-B14F-4D97-AF65-F5344CB8AC3E}">
        <p14:creationId xmlns:p14="http://schemas.microsoft.com/office/powerpoint/2010/main" val="3038144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6947</Words>
  <Application>Microsoft Office PowerPoint</Application>
  <PresentationFormat>On-screen Show (4:3)</PresentationFormat>
  <Paragraphs>499</Paragraphs>
  <Slides>66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MathType 6.0 Equation</vt:lpstr>
      <vt:lpstr>Integrative analysis of omics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Concepts</vt:lpstr>
      <vt:lpstr>III. Concepts – 1. The Central Dogma (G –&gt; F)</vt:lpstr>
      <vt:lpstr>III. Concepts – 2. (Biological) Networks [1/2]</vt:lpstr>
      <vt:lpstr>III. Concepts – 2. (Biological) Networks [2/2]</vt:lpstr>
      <vt:lpstr>III. Concepts – 3. Genealogical Relationships (Evolution)</vt:lpstr>
      <vt:lpstr>III. Concepts – 4. Knowledge (and Hidden Structures)</vt:lpstr>
      <vt:lpstr>PowerPoint Presentation</vt:lpstr>
      <vt:lpstr>Integrated analysis of phenotype with at least two other sources of data</vt:lpstr>
      <vt:lpstr>Integrated Networks</vt:lpstr>
      <vt:lpstr>VI. 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vt:lpstr>
      <vt:lpstr>PowerPoint Presentation</vt:lpstr>
      <vt:lpstr>PowerPoint Presentation</vt:lpstr>
      <vt:lpstr>Copy number variation component:</vt:lpstr>
      <vt:lpstr>Gene expression component:</vt:lpstr>
      <vt:lpstr>PowerPoint Presentation</vt:lpstr>
      <vt:lpstr>PowerPoint Presentation</vt:lpstr>
      <vt:lpstr>PowerPoint Presentation</vt:lpstr>
      <vt:lpstr>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Tseng</dc:creator>
  <cp:lastModifiedBy>George Tseng</cp:lastModifiedBy>
  <cp:revision>22</cp:revision>
  <dcterms:created xsi:type="dcterms:W3CDTF">2012-04-13T03:10:41Z</dcterms:created>
  <dcterms:modified xsi:type="dcterms:W3CDTF">2012-04-13T13:28:44Z</dcterms:modified>
</cp:coreProperties>
</file>